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457" r:id="rId28"/>
    <p:sldId id="484" r:id="rId29"/>
    <p:sldId id="485" r:id="rId30"/>
    <p:sldId id="336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10" r:id="rId40"/>
    <p:sldId id="299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33" autoAdjust="0"/>
  </p:normalViewPr>
  <p:slideViewPr>
    <p:cSldViewPr snapToGrid="0">
      <p:cViewPr varScale="1">
        <p:scale>
          <a:sx n="88" d="100"/>
          <a:sy n="88" d="100"/>
        </p:scale>
        <p:origin x="25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7651-F4A3-4537-B732-EF5F5FAB379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888FE-1720-4686-A586-F4D6DC61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2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actual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AFE9-406D-4BBE-B2DA-D20E41BFB0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6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FFC2-E941-4B1C-97A0-D4E1C7D5994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Lecture 14</a:t>
            </a:r>
            <a:br>
              <a:rPr lang="en-US" altLang="zh-CN" dirty="0"/>
            </a:br>
            <a:r>
              <a:rPr lang="en-US" dirty="0"/>
              <a:t>Lock-based Data Structures</a:t>
            </a:r>
            <a:br>
              <a:rPr lang="en-US" dirty="0"/>
            </a:br>
            <a:r>
              <a:rPr lang="en-US" altLang="zh-CN" dirty="0"/>
              <a:t>Concurrency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Deadlock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Thread 1                      Thread 2</a:t>
            </a:r>
          </a:p>
          <a:p>
            <a:pPr marL="0" indent="0">
              <a:buNone/>
            </a:pPr>
            <a:r>
              <a:rPr lang="en-US" dirty="0"/>
              <a:t>lock(&amp;A);                     lock(&amp;B);</a:t>
            </a:r>
          </a:p>
          <a:p>
            <a:pPr marL="0" indent="0">
              <a:buNone/>
            </a:pPr>
            <a:r>
              <a:rPr lang="en-US" dirty="0"/>
              <a:t>lock(&amp;B);                     lock(&amp;A);</a:t>
            </a:r>
          </a:p>
        </p:txBody>
      </p:sp>
    </p:spTree>
    <p:extLst>
      <p:ext uri="{BB962C8B-B14F-4D97-AF65-F5344CB8AC3E}">
        <p14:creationId xmlns:p14="http://schemas.microsoft.com/office/powerpoint/2010/main" val="250862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*s1,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(&amp;s1-&gt;lock);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(&amp;s2-&gt;lock);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&lt;s1-&gt;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set_contains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(s2, s1-&gt;items[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s1-&gt;items[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(&amp;s2-&gt;lock);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(&amp;s1-&gt;lock);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8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dirty="0"/>
              <a:t>Modularity can make it harder to see deadlocks.</a:t>
            </a:r>
          </a:p>
          <a:p>
            <a:pPr marL="0" indent="0">
              <a:buNone/>
            </a:pPr>
            <a:r>
              <a:rPr lang="en-US" dirty="0"/>
              <a:t>Thread 1                                   Thread 2</a:t>
            </a:r>
          </a:p>
          <a:p>
            <a:pPr marL="0" indent="0">
              <a:buNone/>
            </a:pPr>
            <a:r>
              <a:rPr lang="en-US" dirty="0" err="1"/>
              <a:t>rv</a:t>
            </a:r>
            <a:r>
              <a:rPr lang="en-US" dirty="0"/>
              <a:t> = </a:t>
            </a:r>
            <a:r>
              <a:rPr lang="en-US" dirty="0" err="1"/>
              <a:t>set_union</a:t>
            </a:r>
            <a:r>
              <a:rPr lang="en-US" dirty="0"/>
              <a:t>(</a:t>
            </a:r>
            <a:r>
              <a:rPr lang="en-US" dirty="0" err="1"/>
              <a:t>setA</a:t>
            </a:r>
            <a:r>
              <a:rPr lang="en-US" dirty="0"/>
              <a:t>, </a:t>
            </a:r>
            <a:r>
              <a:rPr lang="en-US" dirty="0" err="1"/>
              <a:t>setB</a:t>
            </a:r>
            <a:r>
              <a:rPr lang="en-US" dirty="0"/>
              <a:t>);    </a:t>
            </a:r>
            <a:r>
              <a:rPr lang="en-US" dirty="0" err="1"/>
              <a:t>rv</a:t>
            </a:r>
            <a:r>
              <a:rPr lang="en-US" dirty="0"/>
              <a:t> = </a:t>
            </a:r>
            <a:r>
              <a:rPr lang="en-US" dirty="0" err="1"/>
              <a:t>set_union</a:t>
            </a:r>
            <a:r>
              <a:rPr lang="en-US" dirty="0"/>
              <a:t>(</a:t>
            </a:r>
            <a:r>
              <a:rPr lang="en-US" dirty="0" err="1"/>
              <a:t>setB</a:t>
            </a:r>
            <a:r>
              <a:rPr lang="en-US" dirty="0"/>
              <a:t>, </a:t>
            </a:r>
            <a:r>
              <a:rPr lang="en-US" dirty="0" err="1"/>
              <a:t>setA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70065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can only happen with these four conditions:</a:t>
            </a:r>
          </a:p>
          <a:p>
            <a:pPr lvl="1"/>
            <a:r>
              <a:rPr lang="en-US" dirty="0"/>
              <a:t>mutual exclusion</a:t>
            </a:r>
          </a:p>
          <a:p>
            <a:pPr lvl="1"/>
            <a:r>
              <a:rPr lang="en-US" dirty="0"/>
              <a:t>hold-and-wait</a:t>
            </a:r>
          </a:p>
          <a:p>
            <a:pPr lvl="1"/>
            <a:r>
              <a:rPr lang="en-US" dirty="0"/>
              <a:t>no preemption</a:t>
            </a:r>
          </a:p>
          <a:p>
            <a:pPr lvl="1"/>
            <a:r>
              <a:rPr lang="en-US" dirty="0"/>
              <a:t>circular wait</a:t>
            </a:r>
          </a:p>
          <a:p>
            <a:r>
              <a:rPr lang="en-US" dirty="0"/>
              <a:t>Eliminate deadlock by eliminating one condition.</a:t>
            </a:r>
          </a:p>
        </p:txBody>
      </p:sp>
    </p:spTree>
    <p:extLst>
      <p:ext uri="{BB962C8B-B14F-4D97-AF65-F5344CB8AC3E}">
        <p14:creationId xmlns:p14="http://schemas.microsoft.com/office/powerpoint/2010/main" val="8255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: Threads claim exclusive control of resources that they require (e.g., thread grabs a lock).</a:t>
            </a:r>
          </a:p>
        </p:txBody>
      </p:sp>
    </p:spTree>
    <p:extLst>
      <p:ext uri="{BB962C8B-B14F-4D97-AF65-F5344CB8AC3E}">
        <p14:creationId xmlns:p14="http://schemas.microsoft.com/office/powerpoint/2010/main" val="2249974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Wait-Free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12520"/>
          </a:xfrm>
        </p:spPr>
        <p:txBody>
          <a:bodyPr/>
          <a:lstStyle/>
          <a:p>
            <a:r>
              <a:rPr lang="en-US" dirty="0"/>
              <a:t>Strategy: eliminate lock use.</a:t>
            </a:r>
          </a:p>
          <a:p>
            <a:r>
              <a:rPr lang="en-US" dirty="0"/>
              <a:t>Assume we have: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CompAndSwap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expected, </a:t>
            </a:r>
            <a:r>
              <a:rPr lang="en-US" dirty="0" err="1"/>
              <a:t>int</a:t>
            </a:r>
            <a:r>
              <a:rPr lang="en-US" dirty="0"/>
              <a:t> new)</a:t>
            </a:r>
          </a:p>
          <a:p>
            <a:pPr lvl="1"/>
            <a:r>
              <a:rPr lang="en-US" dirty="0"/>
              <a:t>0: fail, 1: success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6732" y="3638145"/>
            <a:ext cx="3929975" cy="253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add_v1(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4255" y="3638144"/>
            <a:ext cx="5204297" cy="2947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add_v2(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old = *value;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while(!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CompAndSwap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old,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old+amt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60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Wait-Free </a:t>
            </a:r>
            <a:r>
              <a:rPr lang="en-US" altLang="zh-CN" dirty="0"/>
              <a:t>Insert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825625"/>
            <a:ext cx="5000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void insert(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*n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(*n));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n-&gt;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do 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n-&gt;next = head;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} while (!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CompAndSwap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(&amp;head,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n-&gt;next, n));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void insert(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*n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(*n));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n-&gt;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lock(&amp;m);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n-&gt;next = head;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head = n;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unlock(&amp;m);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28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can only happen with these four conditions:</a:t>
            </a:r>
          </a:p>
          <a:p>
            <a:pPr lvl="1"/>
            <a:r>
              <a:rPr lang="en-US" dirty="0"/>
              <a:t>mutual exclusion</a:t>
            </a:r>
          </a:p>
          <a:p>
            <a:pPr lvl="1"/>
            <a:r>
              <a:rPr lang="en-US" dirty="0"/>
              <a:t>hold-and-wait</a:t>
            </a:r>
          </a:p>
          <a:p>
            <a:pPr lvl="1"/>
            <a:r>
              <a:rPr lang="en-US" dirty="0"/>
              <a:t>no preemption</a:t>
            </a:r>
          </a:p>
          <a:p>
            <a:pPr lvl="1"/>
            <a:r>
              <a:rPr lang="en-US" dirty="0"/>
              <a:t>circular wait</a:t>
            </a:r>
          </a:p>
          <a:p>
            <a:r>
              <a:rPr lang="en-US" dirty="0"/>
              <a:t>Eliminate deadlock by eliminating one condition.</a:t>
            </a:r>
          </a:p>
        </p:txBody>
      </p:sp>
    </p:spTree>
    <p:extLst>
      <p:ext uri="{BB962C8B-B14F-4D97-AF65-F5344CB8AC3E}">
        <p14:creationId xmlns:p14="http://schemas.microsoft.com/office/powerpoint/2010/main" val="209508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Hold-and-Wait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: Threads hold resources allocated to them (e.g., locks they have already acquired) while waiting for additional resources (e.g., locks they wish to acquire).</a:t>
            </a:r>
          </a:p>
        </p:txBody>
      </p:sp>
    </p:spTree>
    <p:extLst>
      <p:ext uri="{BB962C8B-B14F-4D97-AF65-F5344CB8AC3E}">
        <p14:creationId xmlns:p14="http://schemas.microsoft.com/office/powerpoint/2010/main" val="104286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Hold-and-Wait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acquire all locks atomically once</a:t>
            </a:r>
            <a:br>
              <a:rPr lang="en-US" dirty="0"/>
            </a:br>
            <a:r>
              <a:rPr lang="en-US" dirty="0"/>
              <a:t>(cannot acquire again until all have been released).</a:t>
            </a:r>
          </a:p>
          <a:p>
            <a:r>
              <a:rPr lang="en-US" dirty="0"/>
              <a:t>For this, use a meta lock, like this:</a:t>
            </a:r>
          </a:p>
          <a:p>
            <a:pPr marL="457200" lvl="1" indent="0">
              <a:buNone/>
            </a:pPr>
            <a:r>
              <a:rPr lang="en-US" dirty="0"/>
              <a:t>lock(&amp;meta);</a:t>
            </a:r>
          </a:p>
          <a:p>
            <a:pPr marL="457200" lvl="1" indent="0">
              <a:buNone/>
            </a:pPr>
            <a:r>
              <a:rPr lang="en-US" dirty="0"/>
              <a:t>lock(&amp;L1);</a:t>
            </a:r>
          </a:p>
          <a:p>
            <a:pPr marL="457200" lvl="1" indent="0">
              <a:buNone/>
            </a:pPr>
            <a:r>
              <a:rPr lang="en-US" dirty="0"/>
              <a:t>lock(&amp;L2);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unlock(&amp;meta);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disadvantages?</a:t>
            </a:r>
          </a:p>
        </p:txBody>
      </p:sp>
    </p:spTree>
    <p:extLst>
      <p:ext uri="{BB962C8B-B14F-4D97-AF65-F5344CB8AC3E}">
        <p14:creationId xmlns:p14="http://schemas.microsoft.com/office/powerpoint/2010/main" val="2785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bugs in history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69" y="2239395"/>
            <a:ext cx="16573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 descr="http://topnews.in/law/files/facebook-ipo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24" y="2249381"/>
            <a:ext cx="2521881" cy="189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7" y="2254220"/>
            <a:ext cx="3025616" cy="189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0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can only happen with these four conditions:</a:t>
            </a:r>
          </a:p>
          <a:p>
            <a:pPr lvl="1"/>
            <a:r>
              <a:rPr lang="en-US" dirty="0"/>
              <a:t>mutual exclusion</a:t>
            </a:r>
          </a:p>
          <a:p>
            <a:pPr lvl="1"/>
            <a:r>
              <a:rPr lang="en-US" dirty="0"/>
              <a:t>hold-and-wait</a:t>
            </a:r>
          </a:p>
          <a:p>
            <a:pPr lvl="1"/>
            <a:r>
              <a:rPr lang="en-US" dirty="0"/>
              <a:t>no preemption</a:t>
            </a:r>
          </a:p>
          <a:p>
            <a:pPr lvl="1"/>
            <a:r>
              <a:rPr lang="en-US" dirty="0"/>
              <a:t>circular wait</a:t>
            </a:r>
          </a:p>
          <a:p>
            <a:r>
              <a:rPr lang="en-US" dirty="0"/>
              <a:t>Eliminate deadlock by eliminating one condition.</a:t>
            </a:r>
          </a:p>
        </p:txBody>
      </p:sp>
    </p:spTree>
    <p:extLst>
      <p:ext uri="{BB962C8B-B14F-4D97-AF65-F5344CB8AC3E}">
        <p14:creationId xmlns:p14="http://schemas.microsoft.com/office/powerpoint/2010/main" val="95705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preemption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: Resources (e.g., locks) cannot be forcibly removed from threads that are holding them</a:t>
            </a:r>
          </a:p>
        </p:txBody>
      </p:sp>
    </p:spTree>
    <p:extLst>
      <p:ext uri="{BB962C8B-B14F-4D97-AF65-F5344CB8AC3E}">
        <p14:creationId xmlns:p14="http://schemas.microsoft.com/office/powerpoint/2010/main" val="391138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Preemption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Strategy: if we can’t get what we want, release what we have.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top: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lock(A);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trylock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(B) == -1)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unlock(A);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top;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 </a:t>
            </a:r>
          </a:p>
        </p:txBody>
      </p:sp>
    </p:spTree>
    <p:extLst>
      <p:ext uri="{BB962C8B-B14F-4D97-AF65-F5344CB8AC3E}">
        <p14:creationId xmlns:p14="http://schemas.microsoft.com/office/powerpoint/2010/main" val="268664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can only happen with these four conditions:</a:t>
            </a:r>
          </a:p>
          <a:p>
            <a:pPr lvl="1"/>
            <a:r>
              <a:rPr lang="en-US" dirty="0"/>
              <a:t>mutual exclusion</a:t>
            </a:r>
          </a:p>
          <a:p>
            <a:pPr lvl="1"/>
            <a:r>
              <a:rPr lang="en-US" dirty="0"/>
              <a:t>hold-and-wait</a:t>
            </a:r>
          </a:p>
          <a:p>
            <a:pPr lvl="1"/>
            <a:r>
              <a:rPr lang="en-US" dirty="0"/>
              <a:t>no preemption</a:t>
            </a:r>
          </a:p>
          <a:p>
            <a:pPr lvl="1"/>
            <a:r>
              <a:rPr lang="en-US" dirty="0"/>
              <a:t>circular wait</a:t>
            </a:r>
          </a:p>
          <a:p>
            <a:r>
              <a:rPr lang="en-US" dirty="0"/>
              <a:t>Eliminate deadlock by eliminating one condition.</a:t>
            </a:r>
          </a:p>
        </p:txBody>
      </p:sp>
    </p:spTree>
    <p:extLst>
      <p:ext uri="{BB962C8B-B14F-4D97-AF65-F5344CB8AC3E}">
        <p14:creationId xmlns:p14="http://schemas.microsoft.com/office/powerpoint/2010/main" val="127671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Wait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: There exists a circular chain of threads such that each thread holds a resource (e.g., lock) being requested by next thread in the chain.</a:t>
            </a:r>
          </a:p>
        </p:txBody>
      </p:sp>
    </p:spTree>
    <p:extLst>
      <p:ext uri="{BB962C8B-B14F-4D97-AF65-F5344CB8AC3E}">
        <p14:creationId xmlns:p14="http://schemas.microsoft.com/office/powerpoint/2010/main" val="186377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Circular Wait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decide which locks should be acquired before others</a:t>
            </a:r>
          </a:p>
          <a:p>
            <a:pPr lvl="1"/>
            <a:r>
              <a:rPr lang="en-US" dirty="0"/>
              <a:t>if A before B, never acquire A if B is already held!</a:t>
            </a:r>
          </a:p>
          <a:p>
            <a:pPr lvl="1"/>
            <a:r>
              <a:rPr lang="en-US" dirty="0"/>
              <a:t>document this, and write code accordingly </a:t>
            </a:r>
          </a:p>
        </p:txBody>
      </p:sp>
    </p:spTree>
    <p:extLst>
      <p:ext uri="{BB962C8B-B14F-4D97-AF65-F5344CB8AC3E}">
        <p14:creationId xmlns:p14="http://schemas.microsoft.com/office/powerpoint/2010/main" val="4127027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avoidance vis scheduling</a:t>
            </a:r>
          </a:p>
          <a:p>
            <a:r>
              <a:rPr lang="en-US" dirty="0"/>
              <a:t>Detect and recover</a:t>
            </a:r>
          </a:p>
        </p:txBody>
      </p:sp>
    </p:spTree>
    <p:extLst>
      <p:ext uri="{BB962C8B-B14F-4D97-AF65-F5344CB8AC3E}">
        <p14:creationId xmlns:p14="http://schemas.microsoft.com/office/powerpoint/2010/main" val="341821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Dining Philosophers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690689"/>
            <a:ext cx="47720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99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broken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(1) {		void </a:t>
            </a:r>
            <a:r>
              <a:rPr lang="en-US" sz="2000" dirty="0" err="1">
                <a:latin typeface="Consolas" panose="020B0609020204030204" pitchFamily="49" charset="0"/>
              </a:rPr>
              <a:t>getforks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think();		  </a:t>
            </a:r>
            <a:r>
              <a:rPr lang="en-US" sz="2000" dirty="0" err="1">
                <a:latin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</a:rPr>
              <a:t>(forks[left(p)]);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getforks</a:t>
            </a:r>
            <a:r>
              <a:rPr lang="en-US" sz="2000" dirty="0">
                <a:latin typeface="Consolas" panose="020B0609020204030204" pitchFamily="49" charset="0"/>
              </a:rPr>
              <a:t>();		  </a:t>
            </a:r>
            <a:r>
              <a:rPr lang="en-US" sz="2000" dirty="0" err="1">
                <a:latin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</a:rPr>
              <a:t>(forks[right(p)]);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eat();	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putforks</a:t>
            </a:r>
            <a:r>
              <a:rPr lang="en-US" sz="2000" dirty="0">
                <a:latin typeface="Consolas" panose="020B0609020204030204" pitchFamily="49" charset="0"/>
              </a:rPr>
              <a:t>();		void </a:t>
            </a:r>
            <a:r>
              <a:rPr lang="en-US" sz="2000" dirty="0" err="1">
                <a:latin typeface="Consolas" panose="020B0609020204030204" pitchFamily="49" charset="0"/>
              </a:rPr>
              <a:t>putforks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			  </a:t>
            </a:r>
            <a:r>
              <a:rPr lang="en-US" sz="2000" dirty="0" err="1">
                <a:latin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</a:rPr>
              <a:t>(forks[left(p)]);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  </a:t>
            </a:r>
            <a:r>
              <a:rPr lang="en-US" sz="2000" dirty="0" err="1">
                <a:latin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</a:rPr>
              <a:t>(forks[right(p)]); 				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left(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p) { return p; 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right(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p) { return (p + 1) % 5;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14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Solution:</a:t>
            </a:r>
            <a:br>
              <a:rPr lang="en-US" dirty="0"/>
            </a:br>
            <a:r>
              <a:rPr lang="en-US" dirty="0"/>
              <a:t>Breaking The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getforks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(p ==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(forks[right(p)]);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(forks[left(p)]);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(forks[left(p)]);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(forks[right(p)]);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69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Bugs are</a:t>
            </a:r>
            <a:br>
              <a:rPr lang="en-US" dirty="0"/>
            </a:br>
            <a:r>
              <a:rPr lang="en-US" dirty="0"/>
              <a:t>Common and </a:t>
            </a:r>
            <a:r>
              <a:rPr lang="en-US" altLang="zh-CN" dirty="0"/>
              <a:t>Diverse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85875" y="1994590"/>
          <a:ext cx="65722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Atomicity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Deadlock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Mozilla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OpenOffice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9276F8D-C3CF-4360-919E-18BFA103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17" y="1690689"/>
            <a:ext cx="7437765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8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increment(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decrement(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c-&gt;value--;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c-&gt;value;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79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increment(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decrement(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c-&gt;value--;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c-&gt;value;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DB7D9-D019-4259-8C69-66103DE0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746527"/>
            <a:ext cx="8207451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global; // global count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global lock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local[NUMCPUS]; // local count (per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[NUMCPUS]; // ... and locks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threshold; // update frequency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*c,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threshold)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c-&gt;threshold = threshold;  c-&gt;global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NUMCPUS;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741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update(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*c,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assumes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&gt;= c-&gt;threshold)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c-&gt;global +=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c-&gt;global;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only approximate!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382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Linked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*next;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*head;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lock;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*L)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L-&gt;head =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(&amp;L-&gt;lock, NULL);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59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List_Insert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*new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(new == NULL)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-1; // fail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new-&gt;key = key;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new-&gt;next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L-&gt;head = new;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0; // success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4119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List_Lookup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-&gt;key ==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0; // success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-1; // failure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153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List_Insert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synchronization not needed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*new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(new == NULL)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new-&gt;key = key;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just lock critical section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new-&gt;next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L-&gt;head = new;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981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List_Lookup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-&gt;key ==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now both success and failure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2966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CB22-4139-4A71-9241-96DABB0B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Also in OSTEP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AA18-CD4E-475C-BFF8-3149EDD2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Queues</a:t>
            </a:r>
          </a:p>
          <a:p>
            <a:r>
              <a:rPr lang="en-US" dirty="0"/>
              <a:t>Concurrent Hash Table</a:t>
            </a:r>
          </a:p>
        </p:txBody>
      </p:sp>
    </p:spTree>
    <p:extLst>
      <p:ext uri="{BB962C8B-B14F-4D97-AF65-F5344CB8AC3E}">
        <p14:creationId xmlns:p14="http://schemas.microsoft.com/office/powerpoint/2010/main" val="41025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Atomicity: MySQL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825625"/>
            <a:ext cx="5000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Thread 2: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(&amp;lock);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proc_info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Thread 1: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(&amp;lock);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proc_info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fputs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proc_info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(&amp;lock);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API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9699"/>
          </a:xfrm>
        </p:spPr>
        <p:txBody>
          <a:bodyPr>
            <a:normAutofit/>
          </a:bodyPr>
          <a:lstStyle/>
          <a:p>
            <a:r>
              <a:rPr lang="en-US" dirty="0"/>
              <a:t>Keep it simple</a:t>
            </a:r>
          </a:p>
          <a:p>
            <a:r>
              <a:rPr lang="en-US" dirty="0"/>
              <a:t>Minimize thread interactions</a:t>
            </a:r>
          </a:p>
          <a:p>
            <a:r>
              <a:rPr lang="en-US" dirty="0"/>
              <a:t>Initialize locks and condition variables</a:t>
            </a:r>
          </a:p>
          <a:p>
            <a:r>
              <a:rPr lang="en-US" dirty="0"/>
              <a:t>Check your return codes</a:t>
            </a:r>
          </a:p>
          <a:p>
            <a:r>
              <a:rPr lang="en-US" dirty="0"/>
              <a:t>Be careful with how you pass arguments to, and return values from, threads</a:t>
            </a:r>
          </a:p>
          <a:p>
            <a:r>
              <a:rPr lang="en-US" dirty="0"/>
              <a:t>Each thread has its own stack</a:t>
            </a:r>
          </a:p>
          <a:p>
            <a:r>
              <a:rPr lang="en-US" dirty="0"/>
              <a:t>Always use condition variables to signal between threads. Avoid simple flags!</a:t>
            </a:r>
          </a:p>
          <a:p>
            <a:r>
              <a:rPr lang="en-US" dirty="0"/>
              <a:t>Use the manual pages</a:t>
            </a:r>
          </a:p>
        </p:txBody>
      </p:sp>
    </p:spTree>
    <p:extLst>
      <p:ext uri="{BB962C8B-B14F-4D97-AF65-F5344CB8AC3E}">
        <p14:creationId xmlns:p14="http://schemas.microsoft.com/office/powerpoint/2010/main" val="2345138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leads to non-deterministic bugs</a:t>
            </a:r>
          </a:p>
          <a:p>
            <a:endParaRPr lang="en-US" dirty="0"/>
          </a:p>
          <a:p>
            <a:r>
              <a:rPr lang="en-US" dirty="0"/>
              <a:t>Whether bug manifests depends on CPU schedule!</a:t>
            </a:r>
          </a:p>
          <a:p>
            <a:endParaRPr lang="en-US" dirty="0"/>
          </a:p>
          <a:p>
            <a:r>
              <a:rPr lang="en-US" dirty="0"/>
              <a:t>Passing tests means little</a:t>
            </a:r>
          </a:p>
          <a:p>
            <a:endParaRPr lang="en-US" dirty="0"/>
          </a:p>
          <a:p>
            <a:r>
              <a:rPr lang="en-US" dirty="0"/>
              <a:t>How to program: imagine scheduler is malicious</a:t>
            </a:r>
          </a:p>
        </p:txBody>
      </p:sp>
    </p:spTree>
    <p:extLst>
      <p:ext uri="{BB962C8B-B14F-4D97-AF65-F5344CB8AC3E}">
        <p14:creationId xmlns:p14="http://schemas.microsoft.com/office/powerpoint/2010/main" val="158283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Ordering: Mozilla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825625"/>
            <a:ext cx="5000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Thread 2: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mMain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(…)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mtCond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mThread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-&gt;State;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Thread 1: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mThread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PR_CreateThread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mMain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mtCond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24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data race</a:t>
            </a:r>
            <a:r>
              <a:rPr lang="en-US" dirty="0"/>
              <a:t> occurs when 2 instructions from different threads access the same memory location, at least one of these accesses is a write and there is no synchronization that is mandating </a:t>
            </a:r>
            <a:r>
              <a:rPr lang="en-US" i="1" dirty="0"/>
              <a:t>any</a:t>
            </a:r>
            <a:r>
              <a:rPr lang="en-US" dirty="0"/>
              <a:t> particular order among these accesses.</a:t>
            </a:r>
          </a:p>
        </p:txBody>
      </p:sp>
    </p:spTree>
    <p:extLst>
      <p:ext uri="{BB962C8B-B14F-4D97-AF65-F5344CB8AC3E}">
        <p14:creationId xmlns:p14="http://schemas.microsoft.com/office/powerpoint/2010/main" val="259097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</a:t>
            </a:r>
            <a:r>
              <a:rPr lang="en-US" dirty="0"/>
              <a:t>: MySQL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825625"/>
            <a:ext cx="5000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Thread 2: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proc_info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Thread 1: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proc_info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fputs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proc_info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23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Race: Mozilla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825625"/>
            <a:ext cx="5000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Thread 2: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mMain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(…)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mThread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-&gt;State;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Thread 1: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mThread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PR_CreateThread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mMain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9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371987"/>
          </a:xfrm>
        </p:spPr>
        <p:txBody>
          <a:bodyPr/>
          <a:lstStyle/>
          <a:p>
            <a:r>
              <a:rPr lang="en-US" dirty="0"/>
              <a:t>Data Race Free</a:t>
            </a:r>
            <a:br>
              <a:rPr lang="en-US" dirty="0"/>
            </a:br>
            <a:r>
              <a:rPr lang="en-US" dirty="0"/>
              <a:t>DOES not mean</a:t>
            </a:r>
            <a:br>
              <a:rPr lang="en-US" dirty="0"/>
            </a:br>
            <a:r>
              <a:rPr lang="en-US" dirty="0"/>
              <a:t>Concurrency Bug Free</a:t>
            </a:r>
          </a:p>
        </p:txBody>
      </p:sp>
    </p:spTree>
    <p:extLst>
      <p:ext uri="{BB962C8B-B14F-4D97-AF65-F5344CB8AC3E}">
        <p14:creationId xmlns:p14="http://schemas.microsoft.com/office/powerpoint/2010/main" val="126943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1530</TotalTime>
  <Words>2213</Words>
  <Application>Microsoft Office PowerPoint</Application>
  <PresentationFormat>On-screen Show (4:3)</PresentationFormat>
  <Paragraphs>389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宋体</vt:lpstr>
      <vt:lpstr>Arial</vt:lpstr>
      <vt:lpstr>Calibri</vt:lpstr>
      <vt:lpstr>Calibri Light</vt:lpstr>
      <vt:lpstr>Consolas</vt:lpstr>
      <vt:lpstr>Office Theme</vt:lpstr>
      <vt:lpstr>Lecture 14 Lock-based Data Structures Concurrency Bugs</vt:lpstr>
      <vt:lpstr>Concurrency bugs in history </vt:lpstr>
      <vt:lpstr>Concurrency Bugs are Common and Diverse </vt:lpstr>
      <vt:lpstr>Atomicity: MySQL</vt:lpstr>
      <vt:lpstr>Ordering: Mozilla</vt:lpstr>
      <vt:lpstr>Data Race</vt:lpstr>
      <vt:lpstr>Race: MySQL</vt:lpstr>
      <vt:lpstr>Race: Mozilla</vt:lpstr>
      <vt:lpstr>Data Race Free DOES not mean Concurrency Bug Free</vt:lpstr>
      <vt:lpstr>A Simple Deadlock Example</vt:lpstr>
      <vt:lpstr>What’s Wrong? </vt:lpstr>
      <vt:lpstr>Encapsulation </vt:lpstr>
      <vt:lpstr>Deadlock Theory </vt:lpstr>
      <vt:lpstr>Mutual Exclusion </vt:lpstr>
      <vt:lpstr>Wait-Free Algorithms </vt:lpstr>
      <vt:lpstr>Wait-Free Insert</vt:lpstr>
      <vt:lpstr>Deadlock Theory </vt:lpstr>
      <vt:lpstr>Hold-and-Wait </vt:lpstr>
      <vt:lpstr>Eliminate Hold-and-Wait </vt:lpstr>
      <vt:lpstr>Deadlock Theory </vt:lpstr>
      <vt:lpstr>No preemption </vt:lpstr>
      <vt:lpstr>Support Preemption </vt:lpstr>
      <vt:lpstr>Deadlock Theory </vt:lpstr>
      <vt:lpstr>Circular Wait </vt:lpstr>
      <vt:lpstr>Eliminating Circular Wait </vt:lpstr>
      <vt:lpstr>Other approaches</vt:lpstr>
      <vt:lpstr>The Dining Philosophers</vt:lpstr>
      <vt:lpstr>A broken solution</vt:lpstr>
      <vt:lpstr>A Solution: Breaking The Dependency</vt:lpstr>
      <vt:lpstr>Concurrent Counters</vt:lpstr>
      <vt:lpstr>Concurrent Counters</vt:lpstr>
      <vt:lpstr>PowerPoint Presentation</vt:lpstr>
      <vt:lpstr>PowerPoint Presentation</vt:lpstr>
      <vt:lpstr>Concurrent Linked Lists </vt:lpstr>
      <vt:lpstr>PowerPoint Presentation</vt:lpstr>
      <vt:lpstr>PowerPoint Presentation</vt:lpstr>
      <vt:lpstr>PowerPoint Presentation</vt:lpstr>
      <vt:lpstr>PowerPoint Presentation</vt:lpstr>
      <vt:lpstr>Also in OSTEP</vt:lpstr>
      <vt:lpstr>Thread API Guidelines</vt:lpstr>
      <vt:lpstr>Debugging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Locks</dc:title>
  <dc:creator>aliang</dc:creator>
  <cp:lastModifiedBy>king aliang</cp:lastModifiedBy>
  <cp:revision>79</cp:revision>
  <dcterms:created xsi:type="dcterms:W3CDTF">2015-02-11T07:45:45Z</dcterms:created>
  <dcterms:modified xsi:type="dcterms:W3CDTF">2018-10-29T07:44:00Z</dcterms:modified>
</cp:coreProperties>
</file>