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6" r:id="rId18"/>
    <p:sldId id="273" r:id="rId19"/>
    <p:sldId id="274" r:id="rId20"/>
    <p:sldId id="275" r:id="rId21"/>
    <p:sldId id="277" r:id="rId22"/>
    <p:sldId id="278" r:id="rId23"/>
    <p:sldId id="279" r:id="rId24"/>
    <p:sldId id="282" r:id="rId25"/>
    <p:sldId id="285" r:id="rId26"/>
    <p:sldId id="286" r:id="rId27"/>
    <p:sldId id="284" r:id="rId28"/>
    <p:sldId id="287" r:id="rId29"/>
    <p:sldId id="288" r:id="rId30"/>
    <p:sldId id="297" r:id="rId31"/>
    <p:sldId id="326" r:id="rId32"/>
    <p:sldId id="327" r:id="rId33"/>
    <p:sldId id="289" r:id="rId34"/>
    <p:sldId id="291" r:id="rId35"/>
    <p:sldId id="294" r:id="rId36"/>
    <p:sldId id="29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146" autoAdjust="0"/>
  </p:normalViewPr>
  <p:slideViewPr>
    <p:cSldViewPr snapToGrid="0">
      <p:cViewPr varScale="1">
        <p:scale>
          <a:sx n="84" d="100"/>
          <a:sy n="84" d="100"/>
        </p:scale>
        <p:origin x="265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ADD8A8-C399-44EC-8420-6EAE9643BF06}" type="datetimeFigureOut">
              <a:rPr lang="en-US" smtClean="0"/>
              <a:t>11/6/2018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984ADE-7BA5-4878-9ABA-AFA84A471355}" type="slidenum">
              <a:rPr lang="en-US" smtClean="0"/>
              <a:t>‹#›</a:t>
            </a:fld>
            <a:endParaRPr lang="en-US"/>
          </a:p>
        </p:txBody>
      </p:sp>
    </p:spTree>
    <p:extLst>
      <p:ext uri="{BB962C8B-B14F-4D97-AF65-F5344CB8AC3E}">
        <p14:creationId xmlns:p14="http://schemas.microsoft.com/office/powerpoint/2010/main" val="374655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avg rotation =1/2 x 1 min/15000 x 60 sec/1 min x 1000 ms/1 sec= 2 ms</a:t>
            </a:r>
          </a:p>
          <a:p>
            <a:r>
              <a:rPr lang="en-US" dirty="0"/>
              <a:t>transfer =1 sec/125 MB x 16 KB</a:t>
            </a:r>
            <a:r>
              <a:rPr lang="en-US" baseline="0" dirty="0"/>
              <a:t> x </a:t>
            </a:r>
            <a:r>
              <a:rPr lang="en-US" dirty="0"/>
              <a:t>1,000,000 us/1 sec= 125 us</a:t>
            </a:r>
          </a:p>
          <a:p>
            <a:r>
              <a:rPr lang="en-US" dirty="0"/>
              <a:t>Cheetah time = 4ms + 2ms + 125us = 6.1ms</a:t>
            </a:r>
          </a:p>
          <a:p>
            <a:r>
              <a:rPr lang="en-US" dirty="0"/>
              <a:t>throughput =16 KB/6.1ms</a:t>
            </a:r>
            <a:r>
              <a:rPr lang="en-US" baseline="0" dirty="0"/>
              <a:t> x </a:t>
            </a:r>
            <a:r>
              <a:rPr lang="en-US" dirty="0"/>
              <a:t>1 MB/1024 KB x 100 </a:t>
            </a:r>
            <a:r>
              <a:rPr lang="en-US" dirty="0" err="1"/>
              <a:t>ms</a:t>
            </a:r>
            <a:r>
              <a:rPr lang="en-US" dirty="0"/>
              <a:t>/1 sec =2.5 MB/s</a:t>
            </a:r>
          </a:p>
          <a:p>
            <a:endParaRPr lang="en-US" dirty="0"/>
          </a:p>
          <a:p>
            <a:r>
              <a:rPr lang="sv-SE" dirty="0"/>
              <a:t>avg rotation =1/2 x 1 min/7200 x 60 sec/1 min x 1000 ms/1 sec= 4.1 ms</a:t>
            </a:r>
          </a:p>
          <a:p>
            <a:r>
              <a:rPr lang="en-US" dirty="0"/>
              <a:t>transfer =1 sec/105 MB x 16 KB</a:t>
            </a:r>
            <a:r>
              <a:rPr lang="en-US" baseline="0" dirty="0"/>
              <a:t> x </a:t>
            </a:r>
            <a:r>
              <a:rPr lang="en-US" dirty="0"/>
              <a:t>1,000,000 us/1 sec= 149 us</a:t>
            </a:r>
          </a:p>
          <a:p>
            <a:r>
              <a:rPr lang="en-US" dirty="0"/>
              <a:t>Cheetah time = 9ms + 4.1ms + 149us = 13.2ms</a:t>
            </a:r>
          </a:p>
          <a:p>
            <a:r>
              <a:rPr lang="en-US" dirty="0"/>
              <a:t>throughput =16 KB/13.2ms</a:t>
            </a:r>
            <a:r>
              <a:rPr lang="en-US" baseline="0" dirty="0"/>
              <a:t> x </a:t>
            </a:r>
            <a:r>
              <a:rPr lang="en-US" dirty="0"/>
              <a:t>1 MB/1024 KB x 100 </a:t>
            </a:r>
            <a:r>
              <a:rPr lang="en-US" dirty="0" err="1"/>
              <a:t>ms</a:t>
            </a:r>
            <a:r>
              <a:rPr lang="en-US" dirty="0"/>
              <a:t>/1 sec =1.2 MB/s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AD984ADE-7BA5-4878-9ABA-AFA84A471355}" type="slidenum">
              <a:rPr lang="en-US" smtClean="0"/>
              <a:t>23</a:t>
            </a:fld>
            <a:endParaRPr lang="en-US"/>
          </a:p>
        </p:txBody>
      </p:sp>
    </p:spTree>
    <p:extLst>
      <p:ext uri="{BB962C8B-B14F-4D97-AF65-F5344CB8AC3E}">
        <p14:creationId xmlns:p14="http://schemas.microsoft.com/office/powerpoint/2010/main" val="2867030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D88A3BD-68F5-4DB1-881C-9068032A412F}"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E3FBB-1BFA-47F1-9922-9A07F0DBFE74}" type="slidenum">
              <a:rPr lang="en-US" smtClean="0"/>
              <a:t>‹#›</a:t>
            </a:fld>
            <a:endParaRPr lang="en-US"/>
          </a:p>
        </p:txBody>
      </p:sp>
    </p:spTree>
    <p:extLst>
      <p:ext uri="{BB962C8B-B14F-4D97-AF65-F5344CB8AC3E}">
        <p14:creationId xmlns:p14="http://schemas.microsoft.com/office/powerpoint/2010/main" val="1540762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88A3BD-68F5-4DB1-881C-9068032A412F}"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E3FBB-1BFA-47F1-9922-9A07F0DBFE74}" type="slidenum">
              <a:rPr lang="en-US" smtClean="0"/>
              <a:t>‹#›</a:t>
            </a:fld>
            <a:endParaRPr lang="en-US"/>
          </a:p>
        </p:txBody>
      </p:sp>
    </p:spTree>
    <p:extLst>
      <p:ext uri="{BB962C8B-B14F-4D97-AF65-F5344CB8AC3E}">
        <p14:creationId xmlns:p14="http://schemas.microsoft.com/office/powerpoint/2010/main" val="95275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365125"/>
            <a:ext cx="1478756"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365125"/>
            <a:ext cx="432196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88A3BD-68F5-4DB1-881C-9068032A412F}"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E3FBB-1BFA-47F1-9922-9A07F0DBFE74}" type="slidenum">
              <a:rPr lang="en-US" smtClean="0"/>
              <a:t>‹#›</a:t>
            </a:fld>
            <a:endParaRPr lang="en-US"/>
          </a:p>
        </p:txBody>
      </p:sp>
    </p:spTree>
    <p:extLst>
      <p:ext uri="{BB962C8B-B14F-4D97-AF65-F5344CB8AC3E}">
        <p14:creationId xmlns:p14="http://schemas.microsoft.com/office/powerpoint/2010/main" val="2911300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88A3BD-68F5-4DB1-881C-9068032A412F}"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E3FBB-1BFA-47F1-9922-9A07F0DBFE74}" type="slidenum">
              <a:rPr lang="en-US" smtClean="0"/>
              <a:t>‹#›</a:t>
            </a:fld>
            <a:endParaRPr lang="en-US"/>
          </a:p>
        </p:txBody>
      </p:sp>
    </p:spTree>
    <p:extLst>
      <p:ext uri="{BB962C8B-B14F-4D97-AF65-F5344CB8AC3E}">
        <p14:creationId xmlns:p14="http://schemas.microsoft.com/office/powerpoint/2010/main" val="2302324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88A3BD-68F5-4DB1-881C-9068032A412F}"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E3FBB-1BFA-47F1-9922-9A07F0DBFE74}" type="slidenum">
              <a:rPr lang="en-US" smtClean="0"/>
              <a:t>‹#›</a:t>
            </a:fld>
            <a:endParaRPr lang="en-US"/>
          </a:p>
        </p:txBody>
      </p:sp>
    </p:spTree>
    <p:extLst>
      <p:ext uri="{BB962C8B-B14F-4D97-AF65-F5344CB8AC3E}">
        <p14:creationId xmlns:p14="http://schemas.microsoft.com/office/powerpoint/2010/main" val="2648128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7" y="1825625"/>
            <a:ext cx="290036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1825625"/>
            <a:ext cx="290036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88A3BD-68F5-4DB1-881C-9068032A412F}"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4E3FBB-1BFA-47F1-9922-9A07F0DBFE74}" type="slidenum">
              <a:rPr lang="en-US" smtClean="0"/>
              <a:t>‹#›</a:t>
            </a:fld>
            <a:endParaRPr lang="en-US"/>
          </a:p>
        </p:txBody>
      </p:sp>
    </p:spTree>
    <p:extLst>
      <p:ext uri="{BB962C8B-B14F-4D97-AF65-F5344CB8AC3E}">
        <p14:creationId xmlns:p14="http://schemas.microsoft.com/office/powerpoint/2010/main" val="2882361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88A3BD-68F5-4DB1-881C-9068032A412F}" type="datetimeFigureOut">
              <a:rPr lang="en-US" smtClean="0"/>
              <a:t>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4E3FBB-1BFA-47F1-9922-9A07F0DBFE74}" type="slidenum">
              <a:rPr lang="en-US" smtClean="0"/>
              <a:t>‹#›</a:t>
            </a:fld>
            <a:endParaRPr lang="en-US"/>
          </a:p>
        </p:txBody>
      </p:sp>
    </p:spTree>
    <p:extLst>
      <p:ext uri="{BB962C8B-B14F-4D97-AF65-F5344CB8AC3E}">
        <p14:creationId xmlns:p14="http://schemas.microsoft.com/office/powerpoint/2010/main" val="3661444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88A3BD-68F5-4DB1-881C-9068032A412F}" type="datetimeFigureOut">
              <a:rPr lang="en-US" smtClean="0"/>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4E3FBB-1BFA-47F1-9922-9A07F0DBFE74}" type="slidenum">
              <a:rPr lang="en-US" smtClean="0"/>
              <a:t>‹#›</a:t>
            </a:fld>
            <a:endParaRPr lang="en-US"/>
          </a:p>
        </p:txBody>
      </p:sp>
    </p:spTree>
    <p:extLst>
      <p:ext uri="{BB962C8B-B14F-4D97-AF65-F5344CB8AC3E}">
        <p14:creationId xmlns:p14="http://schemas.microsoft.com/office/powerpoint/2010/main" val="4228894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88A3BD-68F5-4DB1-881C-9068032A412F}" type="datetimeFigureOut">
              <a:rPr lang="en-US" smtClean="0"/>
              <a:t>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4E3FBB-1BFA-47F1-9922-9A07F0DBFE74}" type="slidenum">
              <a:rPr lang="en-US" smtClean="0"/>
              <a:t>‹#›</a:t>
            </a:fld>
            <a:endParaRPr lang="en-US"/>
          </a:p>
        </p:txBody>
      </p:sp>
    </p:spTree>
    <p:extLst>
      <p:ext uri="{BB962C8B-B14F-4D97-AF65-F5344CB8AC3E}">
        <p14:creationId xmlns:p14="http://schemas.microsoft.com/office/powerpoint/2010/main" val="3240754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88A3BD-68F5-4DB1-881C-9068032A412F}"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4E3FBB-1BFA-47F1-9922-9A07F0DBFE74}" type="slidenum">
              <a:rPr lang="en-US" smtClean="0"/>
              <a:t>‹#›</a:t>
            </a:fld>
            <a:endParaRPr lang="en-US"/>
          </a:p>
        </p:txBody>
      </p:sp>
    </p:spTree>
    <p:extLst>
      <p:ext uri="{BB962C8B-B14F-4D97-AF65-F5344CB8AC3E}">
        <p14:creationId xmlns:p14="http://schemas.microsoft.com/office/powerpoint/2010/main" val="3355432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88A3BD-68F5-4DB1-881C-9068032A412F}"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4E3FBB-1BFA-47F1-9922-9A07F0DBFE74}" type="slidenum">
              <a:rPr lang="en-US" smtClean="0"/>
              <a:t>‹#›</a:t>
            </a:fld>
            <a:endParaRPr lang="en-US"/>
          </a:p>
        </p:txBody>
      </p:sp>
    </p:spTree>
    <p:extLst>
      <p:ext uri="{BB962C8B-B14F-4D97-AF65-F5344CB8AC3E}">
        <p14:creationId xmlns:p14="http://schemas.microsoft.com/office/powerpoint/2010/main" val="1241700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88A3BD-68F5-4DB1-881C-9068032A412F}" type="datetimeFigureOut">
              <a:rPr lang="en-US" smtClean="0"/>
              <a:t>11/6/2018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E3FBB-1BFA-47F1-9922-9A07F0DBFE74}" type="slidenum">
              <a:rPr lang="en-US" smtClean="0"/>
              <a:t>‹#›</a:t>
            </a:fld>
            <a:endParaRPr lang="en-US"/>
          </a:p>
        </p:txBody>
      </p:sp>
    </p:spTree>
    <p:extLst>
      <p:ext uri="{BB962C8B-B14F-4D97-AF65-F5344CB8AC3E}">
        <p14:creationId xmlns:p14="http://schemas.microsoft.com/office/powerpoint/2010/main" val="3515229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22363"/>
            <a:ext cx="9144000" cy="2387600"/>
          </a:xfrm>
        </p:spPr>
        <p:txBody>
          <a:bodyPr>
            <a:normAutofit fontScale="90000"/>
          </a:bodyPr>
          <a:lstStyle/>
          <a:p>
            <a:r>
              <a:rPr lang="en-US" altLang="zh-CN" dirty="0"/>
              <a:t>Lecture 16</a:t>
            </a:r>
            <a:br>
              <a:rPr lang="en-US" altLang="zh-CN" dirty="0"/>
            </a:br>
            <a:r>
              <a:rPr lang="en-US" altLang="zh-CN" dirty="0"/>
              <a:t>I/O Devices &amp; Hard Disk Drives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87457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DMA</a:t>
            </a:r>
          </a:p>
        </p:txBody>
      </p:sp>
      <p:sp>
        <p:nvSpPr>
          <p:cNvPr id="4" name="TextBox 3"/>
          <p:cNvSpPr txBox="1"/>
          <p:nvPr/>
        </p:nvSpPr>
        <p:spPr>
          <a:xfrm>
            <a:off x="1455514" y="2710802"/>
            <a:ext cx="785793" cy="1569660"/>
          </a:xfrm>
          <a:prstGeom prst="rect">
            <a:avLst/>
          </a:prstGeom>
          <a:noFill/>
        </p:spPr>
        <p:txBody>
          <a:bodyPr wrap="none" rtlCol="0">
            <a:spAutoFit/>
          </a:bodyPr>
          <a:lstStyle/>
          <a:p>
            <a:r>
              <a:rPr lang="en-US" altLang="zh-CN" sz="2400" dirty="0"/>
              <a:t>CPU:</a:t>
            </a:r>
          </a:p>
          <a:p>
            <a:endParaRPr lang="en-US" sz="2400" dirty="0"/>
          </a:p>
          <a:p>
            <a:endParaRPr lang="en-US" sz="2400" dirty="0"/>
          </a:p>
          <a:p>
            <a:r>
              <a:rPr lang="en-US" sz="2400" dirty="0"/>
              <a:t>Disk:</a:t>
            </a:r>
          </a:p>
        </p:txBody>
      </p:sp>
      <p:sp>
        <p:nvSpPr>
          <p:cNvPr id="5" name="Rectangle 4"/>
          <p:cNvSpPr/>
          <p:nvPr/>
        </p:nvSpPr>
        <p:spPr>
          <a:xfrm>
            <a:off x="2592887" y="2710802"/>
            <a:ext cx="3382027" cy="48729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                      </a:t>
            </a:r>
            <a:r>
              <a:rPr lang="en-US" sz="800" dirty="0">
                <a:solidFill>
                  <a:schemeClr val="tx1"/>
                </a:solidFill>
              </a:rPr>
              <a:t>      </a:t>
            </a:r>
            <a:r>
              <a:rPr lang="en-US" dirty="0">
                <a:solidFill>
                  <a:schemeClr val="tx1"/>
                </a:solidFill>
              </a:rPr>
              <a:t>                           </a:t>
            </a:r>
            <a:r>
              <a:rPr lang="en-US" dirty="0" err="1">
                <a:solidFill>
                  <a:schemeClr val="tx1"/>
                </a:solidFill>
              </a:rPr>
              <a:t>A</a:t>
            </a:r>
            <a:endParaRPr lang="en-US" dirty="0">
              <a:solidFill>
                <a:schemeClr val="tx1"/>
              </a:solidFill>
            </a:endParaRPr>
          </a:p>
        </p:txBody>
      </p:sp>
      <p:sp>
        <p:nvSpPr>
          <p:cNvPr id="6" name="Rectangle 5"/>
          <p:cNvSpPr/>
          <p:nvPr/>
        </p:nvSpPr>
        <p:spPr>
          <a:xfrm>
            <a:off x="5974914" y="2710802"/>
            <a:ext cx="1052187" cy="48729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7" name="Rectangle 6"/>
          <p:cNvSpPr/>
          <p:nvPr/>
        </p:nvSpPr>
        <p:spPr>
          <a:xfrm>
            <a:off x="2592887" y="3793171"/>
            <a:ext cx="1352811" cy="48729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8" name="Rectangle 7"/>
          <p:cNvSpPr/>
          <p:nvPr/>
        </p:nvSpPr>
        <p:spPr>
          <a:xfrm>
            <a:off x="3945698" y="3793170"/>
            <a:ext cx="1352811" cy="48729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cxnSp>
        <p:nvCxnSpPr>
          <p:cNvPr id="12" name="Straight Arrow Connector 11"/>
          <p:cNvCxnSpPr/>
          <p:nvPr/>
        </p:nvCxnSpPr>
        <p:spPr>
          <a:xfrm>
            <a:off x="3995802" y="2043611"/>
            <a:ext cx="0" cy="47807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92887" y="1690689"/>
            <a:ext cx="2433379" cy="830997"/>
          </a:xfrm>
          <a:prstGeom prst="rect">
            <a:avLst/>
          </a:prstGeom>
          <a:noFill/>
        </p:spPr>
        <p:txBody>
          <a:bodyPr wrap="square" rtlCol="0">
            <a:spAutoFit/>
          </a:bodyPr>
          <a:lstStyle/>
          <a:p>
            <a:r>
              <a:rPr lang="en-US" altLang="zh-CN" sz="2400" dirty="0"/>
              <a:t>   1           3,4 </a:t>
            </a:r>
          </a:p>
          <a:p>
            <a:r>
              <a:rPr lang="en-US" altLang="zh-CN" sz="2400" dirty="0"/>
              <a:t>                   </a:t>
            </a:r>
          </a:p>
        </p:txBody>
      </p:sp>
      <p:cxnSp>
        <p:nvCxnSpPr>
          <p:cNvPr id="15" name="Straight Arrow Connector 14"/>
          <p:cNvCxnSpPr/>
          <p:nvPr/>
        </p:nvCxnSpPr>
        <p:spPr>
          <a:xfrm>
            <a:off x="2956142" y="2043610"/>
            <a:ext cx="0" cy="47807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56143" y="2710800"/>
            <a:ext cx="989556" cy="48729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8" name="Rectangle 17"/>
          <p:cNvSpPr/>
          <p:nvPr/>
        </p:nvSpPr>
        <p:spPr>
          <a:xfrm>
            <a:off x="4033381" y="2710799"/>
            <a:ext cx="1265129" cy="48729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Tree>
    <p:extLst>
      <p:ext uri="{BB962C8B-B14F-4D97-AF65-F5344CB8AC3E}">
        <p14:creationId xmlns:p14="http://schemas.microsoft.com/office/powerpoint/2010/main" val="1624757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OS access registers?</a:t>
            </a:r>
          </a:p>
        </p:txBody>
      </p:sp>
      <p:sp>
        <p:nvSpPr>
          <p:cNvPr id="3" name="Content Placeholder 2"/>
          <p:cNvSpPr>
            <a:spLocks noGrp="1"/>
          </p:cNvSpPr>
          <p:nvPr>
            <p:ph idx="1"/>
          </p:nvPr>
        </p:nvSpPr>
        <p:spPr/>
        <p:txBody>
          <a:bodyPr/>
          <a:lstStyle/>
          <a:p>
            <a:r>
              <a:rPr lang="en-US" dirty="0"/>
              <a:t>Special instructions</a:t>
            </a:r>
          </a:p>
          <a:p>
            <a:pPr lvl="1"/>
            <a:r>
              <a:rPr lang="en-US" dirty="0"/>
              <a:t>each device has a port</a:t>
            </a:r>
          </a:p>
          <a:p>
            <a:pPr lvl="1"/>
            <a:r>
              <a:rPr lang="en-US" dirty="0"/>
              <a:t>in/out instructions (x86) communicate with device</a:t>
            </a:r>
          </a:p>
          <a:p>
            <a:endParaRPr lang="en-US" dirty="0"/>
          </a:p>
          <a:p>
            <a:r>
              <a:rPr lang="en-US" dirty="0"/>
              <a:t>Memory-Mapped I/O</a:t>
            </a:r>
          </a:p>
          <a:p>
            <a:pPr lvl="1"/>
            <a:r>
              <a:rPr lang="en-US" dirty="0"/>
              <a:t>H/W maps registers into address space</a:t>
            </a:r>
          </a:p>
          <a:p>
            <a:pPr lvl="1"/>
            <a:r>
              <a:rPr lang="en-US" dirty="0"/>
              <a:t>loads/stores sent to device</a:t>
            </a:r>
          </a:p>
          <a:p>
            <a:endParaRPr lang="en-US" dirty="0"/>
          </a:p>
          <a:p>
            <a:r>
              <a:rPr lang="en-US" dirty="0"/>
              <a:t>Doesn’t matter much (both are used).</a:t>
            </a:r>
          </a:p>
        </p:txBody>
      </p:sp>
    </p:spTree>
    <p:extLst>
      <p:ext uri="{BB962C8B-B14F-4D97-AF65-F5344CB8AC3E}">
        <p14:creationId xmlns:p14="http://schemas.microsoft.com/office/powerpoint/2010/main" val="1180648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 Variants</a:t>
            </a:r>
          </a:p>
        </p:txBody>
      </p:sp>
      <p:sp>
        <p:nvSpPr>
          <p:cNvPr id="3" name="Content Placeholder 2"/>
          <p:cNvSpPr>
            <a:spLocks noGrp="1"/>
          </p:cNvSpPr>
          <p:nvPr>
            <p:ph idx="1"/>
          </p:nvPr>
        </p:nvSpPr>
        <p:spPr/>
        <p:txBody>
          <a:bodyPr/>
          <a:lstStyle/>
          <a:p>
            <a:r>
              <a:rPr lang="en-US" b="1" dirty="0"/>
              <a:t>Status checks</a:t>
            </a:r>
            <a:r>
              <a:rPr lang="en-US" dirty="0"/>
              <a:t>: polling </a:t>
            </a:r>
            <a:r>
              <a:rPr lang="en-US" i="1" dirty="0"/>
              <a:t>vs. </a:t>
            </a:r>
            <a:r>
              <a:rPr lang="en-US" dirty="0"/>
              <a:t>interrupts</a:t>
            </a:r>
          </a:p>
          <a:p>
            <a:pPr marL="0" indent="0">
              <a:buNone/>
            </a:pPr>
            <a:endParaRPr lang="en-US" dirty="0"/>
          </a:p>
          <a:p>
            <a:r>
              <a:rPr lang="en-US" b="1" dirty="0"/>
              <a:t>Data</a:t>
            </a:r>
            <a:r>
              <a:rPr lang="en-US" dirty="0"/>
              <a:t>: PIO </a:t>
            </a:r>
            <a:r>
              <a:rPr lang="en-US" i="1" dirty="0"/>
              <a:t>vs. </a:t>
            </a:r>
            <a:r>
              <a:rPr lang="en-US" dirty="0"/>
              <a:t>DMA</a:t>
            </a:r>
          </a:p>
          <a:p>
            <a:pPr marL="0" indent="0">
              <a:buNone/>
            </a:pPr>
            <a:endParaRPr lang="en-US" dirty="0"/>
          </a:p>
          <a:p>
            <a:r>
              <a:rPr lang="en-US" b="1" dirty="0"/>
              <a:t>Control</a:t>
            </a:r>
            <a:r>
              <a:rPr lang="en-US" dirty="0"/>
              <a:t>: special instructions </a:t>
            </a:r>
            <a:r>
              <a:rPr lang="en-US" i="1" dirty="0"/>
              <a:t>vs. </a:t>
            </a:r>
            <a:r>
              <a:rPr lang="en-US" dirty="0"/>
              <a:t>memory-mapped I/O</a:t>
            </a:r>
          </a:p>
        </p:txBody>
      </p:sp>
    </p:spTree>
    <p:extLst>
      <p:ext uri="{BB962C8B-B14F-4D97-AF65-F5344CB8AC3E}">
        <p14:creationId xmlns:p14="http://schemas.microsoft.com/office/powerpoint/2010/main" val="402101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Variety is a Challenge</a:t>
            </a:r>
          </a:p>
        </p:txBody>
      </p:sp>
      <p:sp>
        <p:nvSpPr>
          <p:cNvPr id="3" name="Content Placeholder 2"/>
          <p:cNvSpPr>
            <a:spLocks noGrp="1"/>
          </p:cNvSpPr>
          <p:nvPr>
            <p:ph idx="1"/>
          </p:nvPr>
        </p:nvSpPr>
        <p:spPr/>
        <p:txBody>
          <a:bodyPr>
            <a:normAutofit/>
          </a:bodyPr>
          <a:lstStyle/>
          <a:p>
            <a:r>
              <a:rPr lang="en-US" dirty="0"/>
              <a:t>Problem:</a:t>
            </a:r>
          </a:p>
          <a:p>
            <a:pPr lvl="1"/>
            <a:r>
              <a:rPr lang="en-US" dirty="0"/>
              <a:t>many, many devices</a:t>
            </a:r>
          </a:p>
          <a:p>
            <a:pPr lvl="1"/>
            <a:r>
              <a:rPr lang="en-US" dirty="0"/>
              <a:t>each has its own protocol</a:t>
            </a:r>
          </a:p>
          <a:p>
            <a:endParaRPr lang="en-US" dirty="0"/>
          </a:p>
          <a:p>
            <a:r>
              <a:rPr lang="en-US" dirty="0"/>
              <a:t>How can we avoid writing a slightly different OS for each H/W combination?</a:t>
            </a:r>
          </a:p>
          <a:p>
            <a:pPr lvl="1"/>
            <a:r>
              <a:rPr lang="en-US" dirty="0"/>
              <a:t>Encapsulation!</a:t>
            </a:r>
          </a:p>
          <a:p>
            <a:pPr lvl="1"/>
            <a:r>
              <a:rPr lang="en-US" dirty="0"/>
              <a:t>Write driver for each device.</a:t>
            </a:r>
          </a:p>
          <a:p>
            <a:pPr lvl="1"/>
            <a:r>
              <a:rPr lang="en-US" dirty="0"/>
              <a:t>Drivers are </a:t>
            </a:r>
            <a:r>
              <a:rPr lang="en-US" b="1" dirty="0"/>
              <a:t>70% </a:t>
            </a:r>
            <a:r>
              <a:rPr lang="en-US" dirty="0"/>
              <a:t>of Linux source code.</a:t>
            </a:r>
          </a:p>
        </p:txBody>
      </p:sp>
    </p:spTree>
    <p:extLst>
      <p:ext uri="{BB962C8B-B14F-4D97-AF65-F5344CB8AC3E}">
        <p14:creationId xmlns:p14="http://schemas.microsoft.com/office/powerpoint/2010/main" val="4249781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File System Stack </a:t>
            </a:r>
          </a:p>
        </p:txBody>
      </p:sp>
      <p:pic>
        <p:nvPicPr>
          <p:cNvPr id="6" name="Picture 5"/>
          <p:cNvPicPr>
            <a:picLocks noChangeAspect="1"/>
          </p:cNvPicPr>
          <p:nvPr/>
        </p:nvPicPr>
        <p:blipFill>
          <a:blip r:embed="rId2"/>
          <a:stretch>
            <a:fillRect/>
          </a:stretch>
        </p:blipFill>
        <p:spPr>
          <a:xfrm>
            <a:off x="342900" y="1485900"/>
            <a:ext cx="8458200" cy="3886200"/>
          </a:xfrm>
          <a:prstGeom prst="rect">
            <a:avLst/>
          </a:prstGeom>
        </p:spPr>
      </p:pic>
    </p:spTree>
    <p:extLst>
      <p:ext uri="{BB962C8B-B14F-4D97-AF65-F5344CB8AC3E}">
        <p14:creationId xmlns:p14="http://schemas.microsoft.com/office/powerpoint/2010/main" val="873872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 Disk Basic Interface</a:t>
            </a:r>
          </a:p>
        </p:txBody>
      </p:sp>
      <p:sp>
        <p:nvSpPr>
          <p:cNvPr id="3" name="Content Placeholder 2"/>
          <p:cNvSpPr>
            <a:spLocks noGrp="1"/>
          </p:cNvSpPr>
          <p:nvPr>
            <p:ph idx="1"/>
          </p:nvPr>
        </p:nvSpPr>
        <p:spPr/>
        <p:txBody>
          <a:bodyPr>
            <a:normAutofit lnSpcReduction="10000"/>
          </a:bodyPr>
          <a:lstStyle/>
          <a:p>
            <a:r>
              <a:rPr lang="en-US" dirty="0"/>
              <a:t>Disk has a sector-addressable address space</a:t>
            </a:r>
            <a:br>
              <a:rPr lang="en-US" dirty="0"/>
            </a:br>
            <a:r>
              <a:rPr lang="en-US" dirty="0"/>
              <a:t>(so a disk is like an array of sectors).</a:t>
            </a:r>
          </a:p>
          <a:p>
            <a:r>
              <a:rPr lang="en-US" dirty="0"/>
              <a:t>Sectors are typically 512 bytes or 4096 bytes.</a:t>
            </a:r>
          </a:p>
          <a:p>
            <a:pPr lvl="1"/>
            <a:r>
              <a:rPr lang="en-US" dirty="0"/>
              <a:t>By the end of 2007, Samsung and Toshiba began shipments of 1.8-inch hard disk drives with 4096 byte sectors. In 2010, the International Disk Drive Equipment and Materials Association (IDEMA) completed the Advanced Format standard for 4096 sector drives, setting the date for the transition from 512 to 4096 byte sectors as January 2011 for all manufacturers, and Advanced Format drives soon became prevalent. [wiki]</a:t>
            </a:r>
          </a:p>
          <a:p>
            <a:r>
              <a:rPr lang="en-US" dirty="0"/>
              <a:t>Main operations: reads + writes to sectors.</a:t>
            </a:r>
          </a:p>
        </p:txBody>
      </p:sp>
    </p:spTree>
    <p:extLst>
      <p:ext uri="{BB962C8B-B14F-4D97-AF65-F5344CB8AC3E}">
        <p14:creationId xmlns:p14="http://schemas.microsoft.com/office/powerpoint/2010/main" val="3561259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Internals</a:t>
            </a:r>
          </a:p>
        </p:txBody>
      </p:sp>
      <p:sp>
        <p:nvSpPr>
          <p:cNvPr id="3" name="Content Placeholder 2"/>
          <p:cNvSpPr>
            <a:spLocks noGrp="1"/>
          </p:cNvSpPr>
          <p:nvPr>
            <p:ph idx="1"/>
          </p:nvPr>
        </p:nvSpPr>
        <p:spPr/>
        <p:txBody>
          <a:bodyPr/>
          <a:lstStyle/>
          <a:p>
            <a:r>
              <a:rPr lang="en-US" dirty="0"/>
              <a:t>Platter:</a:t>
            </a:r>
            <a:r>
              <a:rPr lang="zh-CN" altLang="en-US" dirty="0"/>
              <a:t> </a:t>
            </a:r>
            <a:r>
              <a:rPr lang="en-US" dirty="0"/>
              <a:t>covered with a magnetic film.</a:t>
            </a:r>
          </a:p>
          <a:p>
            <a:r>
              <a:rPr lang="en-US" dirty="0"/>
              <a:t>Surface: each platter has two surfaces</a:t>
            </a:r>
          </a:p>
          <a:p>
            <a:r>
              <a:rPr lang="en-US" dirty="0"/>
              <a:t>Spindle: many platters may be bound to the spindle.</a:t>
            </a:r>
          </a:p>
          <a:p>
            <a:r>
              <a:rPr lang="en-US" dirty="0"/>
              <a:t>Track: each surface is divided into rings, each track is further divided into numbers sectors</a:t>
            </a:r>
          </a:p>
          <a:p>
            <a:r>
              <a:rPr lang="en-US" dirty="0"/>
              <a:t>Cylinder: a stack of tracks across platters</a:t>
            </a:r>
          </a:p>
          <a:p>
            <a:r>
              <a:rPr lang="en-US" dirty="0"/>
              <a:t>Heads on a moving arm can read from each surface.</a:t>
            </a:r>
          </a:p>
        </p:txBody>
      </p:sp>
    </p:spTree>
    <p:extLst>
      <p:ext uri="{BB962C8B-B14F-4D97-AF65-F5344CB8AC3E}">
        <p14:creationId xmlns:p14="http://schemas.microsoft.com/office/powerpoint/2010/main" val="4143717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Tracks Plus A Head</a:t>
            </a:r>
          </a:p>
        </p:txBody>
      </p:sp>
      <p:pic>
        <p:nvPicPr>
          <p:cNvPr id="8" name="Picture 7"/>
          <p:cNvPicPr>
            <a:picLocks noChangeAspect="1"/>
          </p:cNvPicPr>
          <p:nvPr/>
        </p:nvPicPr>
        <p:blipFill>
          <a:blip r:embed="rId2"/>
          <a:stretch>
            <a:fillRect/>
          </a:stretch>
        </p:blipFill>
        <p:spPr>
          <a:xfrm>
            <a:off x="1090612" y="1662112"/>
            <a:ext cx="6962775" cy="3533775"/>
          </a:xfrm>
          <a:prstGeom prst="rect">
            <a:avLst/>
          </a:prstGeom>
        </p:spPr>
      </p:pic>
    </p:spTree>
    <p:extLst>
      <p:ext uri="{BB962C8B-B14F-4D97-AF65-F5344CB8AC3E}">
        <p14:creationId xmlns:p14="http://schemas.microsoft.com/office/powerpoint/2010/main" val="1120655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https://www.youtube.com/watch?v=9eMWG3fwiEU</a:t>
            </a:r>
          </a:p>
        </p:txBody>
      </p:sp>
    </p:spTree>
    <p:extLst>
      <p:ext uri="{BB962C8B-B14F-4D97-AF65-F5344CB8AC3E}">
        <p14:creationId xmlns:p14="http://schemas.microsoft.com/office/powerpoint/2010/main" val="650641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Seek</a:t>
            </a:r>
            <a:r>
              <a:rPr lang="en-US" dirty="0"/>
              <a:t>, Rotate, Transfer</a:t>
            </a:r>
          </a:p>
        </p:txBody>
      </p:sp>
      <p:sp>
        <p:nvSpPr>
          <p:cNvPr id="3" name="Content Placeholder 2"/>
          <p:cNvSpPr>
            <a:spLocks noGrp="1"/>
          </p:cNvSpPr>
          <p:nvPr>
            <p:ph idx="1"/>
          </p:nvPr>
        </p:nvSpPr>
        <p:spPr/>
        <p:txBody>
          <a:bodyPr/>
          <a:lstStyle/>
          <a:p>
            <a:r>
              <a:rPr lang="en-US" dirty="0"/>
              <a:t>Must accelerate, coast, decelerate, settle</a:t>
            </a:r>
          </a:p>
          <a:p>
            <a:endParaRPr lang="en-US" dirty="0"/>
          </a:p>
          <a:p>
            <a:r>
              <a:rPr lang="en-US" dirty="0"/>
              <a:t>Seeks often take several milliseconds!</a:t>
            </a:r>
          </a:p>
          <a:p>
            <a:endParaRPr lang="en-US" dirty="0"/>
          </a:p>
          <a:p>
            <a:r>
              <a:rPr lang="en-US" dirty="0"/>
              <a:t>Settling alone can take 0.5 - 2 </a:t>
            </a:r>
            <a:r>
              <a:rPr lang="en-US" dirty="0" err="1"/>
              <a:t>ms.</a:t>
            </a:r>
            <a:endParaRPr lang="en-US" dirty="0"/>
          </a:p>
          <a:p>
            <a:endParaRPr lang="en-US" dirty="0"/>
          </a:p>
          <a:p>
            <a:r>
              <a:rPr lang="en-US" dirty="0"/>
              <a:t>Entire seek often takes 4 - 10 </a:t>
            </a:r>
            <a:r>
              <a:rPr lang="en-US" dirty="0" err="1"/>
              <a:t>ms.</a:t>
            </a:r>
            <a:endParaRPr lang="en-US" dirty="0"/>
          </a:p>
        </p:txBody>
      </p:sp>
    </p:spTree>
    <p:extLst>
      <p:ext uri="{BB962C8B-B14F-4D97-AF65-F5344CB8AC3E}">
        <p14:creationId xmlns:p14="http://schemas.microsoft.com/office/powerpoint/2010/main" val="227039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need I/O devices</a:t>
            </a:r>
          </a:p>
        </p:txBody>
      </p:sp>
      <p:pic>
        <p:nvPicPr>
          <p:cNvPr id="5" name="Picture 4"/>
          <p:cNvPicPr>
            <a:picLocks noChangeAspect="1"/>
          </p:cNvPicPr>
          <p:nvPr/>
        </p:nvPicPr>
        <p:blipFill>
          <a:blip r:embed="rId2"/>
          <a:stretch>
            <a:fillRect/>
          </a:stretch>
        </p:blipFill>
        <p:spPr>
          <a:xfrm>
            <a:off x="1766887" y="1453601"/>
            <a:ext cx="5610225" cy="4686300"/>
          </a:xfrm>
          <a:prstGeom prst="rect">
            <a:avLst/>
          </a:prstGeom>
        </p:spPr>
      </p:pic>
    </p:spTree>
    <p:extLst>
      <p:ext uri="{BB962C8B-B14F-4D97-AF65-F5344CB8AC3E}">
        <p14:creationId xmlns:p14="http://schemas.microsoft.com/office/powerpoint/2010/main" val="3770968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Seek, </a:t>
            </a:r>
            <a:r>
              <a:rPr lang="en-US" b="1" i="1" dirty="0"/>
              <a:t>Rotate</a:t>
            </a:r>
            <a:r>
              <a:rPr lang="en-US" dirty="0"/>
              <a:t>, Transfer</a:t>
            </a:r>
          </a:p>
        </p:txBody>
      </p:sp>
      <p:sp>
        <p:nvSpPr>
          <p:cNvPr id="3" name="Content Placeholder 2"/>
          <p:cNvSpPr>
            <a:spLocks noGrp="1"/>
          </p:cNvSpPr>
          <p:nvPr>
            <p:ph idx="1"/>
          </p:nvPr>
        </p:nvSpPr>
        <p:spPr/>
        <p:txBody>
          <a:bodyPr>
            <a:normAutofit lnSpcReduction="10000"/>
          </a:bodyPr>
          <a:lstStyle/>
          <a:p>
            <a:r>
              <a:rPr lang="en-US" dirty="0"/>
              <a:t>Depends on rotations per minute (RPM).</a:t>
            </a:r>
          </a:p>
          <a:p>
            <a:pPr lvl="1"/>
            <a:r>
              <a:rPr lang="en-US" dirty="0"/>
              <a:t>7200 RPM is common, 1500</a:t>
            </a:r>
            <a:r>
              <a:rPr lang="en-US" altLang="zh-CN" dirty="0"/>
              <a:t>0</a:t>
            </a:r>
            <a:r>
              <a:rPr lang="en-US" dirty="0"/>
              <a:t> RPM is high end.</a:t>
            </a:r>
          </a:p>
          <a:p>
            <a:endParaRPr lang="en-US" dirty="0"/>
          </a:p>
          <a:p>
            <a:r>
              <a:rPr lang="en-US" dirty="0"/>
              <a:t>1 / 7200 RPM =</a:t>
            </a:r>
            <a:br>
              <a:rPr lang="en-US" dirty="0"/>
            </a:br>
            <a:r>
              <a:rPr lang="en-US" dirty="0"/>
              <a:t>1 minute / 7200 rotations =</a:t>
            </a:r>
            <a:br>
              <a:rPr lang="en-US" dirty="0"/>
            </a:br>
            <a:r>
              <a:rPr lang="en-US" dirty="0"/>
              <a:t>1 second / 120 rotations =</a:t>
            </a:r>
            <a:br>
              <a:rPr lang="en-US" dirty="0"/>
            </a:br>
            <a:r>
              <a:rPr lang="en-US" altLang="zh-CN" dirty="0"/>
              <a:t>8.3</a:t>
            </a:r>
            <a:r>
              <a:rPr lang="en-US" dirty="0"/>
              <a:t> </a:t>
            </a:r>
            <a:r>
              <a:rPr lang="en-US" dirty="0" err="1"/>
              <a:t>ms</a:t>
            </a:r>
            <a:r>
              <a:rPr lang="en-US" dirty="0"/>
              <a:t> / rotation</a:t>
            </a:r>
          </a:p>
          <a:p>
            <a:endParaRPr lang="en-US" dirty="0"/>
          </a:p>
          <a:p>
            <a:r>
              <a:rPr lang="en-US" dirty="0"/>
              <a:t>so it may take </a:t>
            </a:r>
            <a:r>
              <a:rPr lang="en-US" altLang="zh-CN" dirty="0"/>
              <a:t>4.2</a:t>
            </a:r>
            <a:r>
              <a:rPr lang="en-US" b="1" dirty="0"/>
              <a:t> </a:t>
            </a:r>
            <a:r>
              <a:rPr lang="en-US" b="1" dirty="0" err="1"/>
              <a:t>ms</a:t>
            </a:r>
            <a:r>
              <a:rPr lang="en-US" b="1" dirty="0"/>
              <a:t> </a:t>
            </a:r>
            <a:r>
              <a:rPr lang="en-US" dirty="0"/>
              <a:t>on </a:t>
            </a:r>
            <a:r>
              <a:rPr lang="en-US" dirty="0" err="1"/>
              <a:t>avg</a:t>
            </a:r>
            <a:r>
              <a:rPr lang="en-US" dirty="0"/>
              <a:t> to rotate to target    (0.5 * </a:t>
            </a:r>
            <a:r>
              <a:rPr lang="en-US" altLang="zh-CN" dirty="0"/>
              <a:t>8.3</a:t>
            </a:r>
            <a:r>
              <a:rPr lang="en-US" dirty="0"/>
              <a:t> </a:t>
            </a:r>
            <a:r>
              <a:rPr lang="en-US" dirty="0" err="1"/>
              <a:t>ms</a:t>
            </a:r>
            <a:r>
              <a:rPr lang="en-US" dirty="0"/>
              <a:t>)</a:t>
            </a:r>
          </a:p>
        </p:txBody>
      </p:sp>
    </p:spTree>
    <p:extLst>
      <p:ext uri="{BB962C8B-B14F-4D97-AF65-F5344CB8AC3E}">
        <p14:creationId xmlns:p14="http://schemas.microsoft.com/office/powerpoint/2010/main" val="112013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Seek, Rotate, </a:t>
            </a:r>
            <a:r>
              <a:rPr lang="en-US" b="1" i="1" dirty="0"/>
              <a:t>Transfer</a:t>
            </a:r>
          </a:p>
        </p:txBody>
      </p:sp>
      <p:sp>
        <p:nvSpPr>
          <p:cNvPr id="3" name="Content Placeholder 2"/>
          <p:cNvSpPr>
            <a:spLocks noGrp="1"/>
          </p:cNvSpPr>
          <p:nvPr>
            <p:ph idx="1"/>
          </p:nvPr>
        </p:nvSpPr>
        <p:spPr/>
        <p:txBody>
          <a:bodyPr/>
          <a:lstStyle/>
          <a:p>
            <a:r>
              <a:rPr lang="en-US" dirty="0"/>
              <a:t>Pretty fast — depends on RPM and sector density.</a:t>
            </a:r>
          </a:p>
          <a:p>
            <a:endParaRPr lang="en-US" dirty="0"/>
          </a:p>
          <a:p>
            <a:r>
              <a:rPr lang="en-US" dirty="0"/>
              <a:t>100+ MB/s is typical.</a:t>
            </a:r>
          </a:p>
          <a:p>
            <a:endParaRPr lang="en-US" dirty="0"/>
          </a:p>
          <a:p>
            <a:r>
              <a:rPr lang="en-US" dirty="0"/>
              <a:t>1s / 100 MB = 10 </a:t>
            </a:r>
            <a:r>
              <a:rPr lang="en-US" dirty="0" err="1"/>
              <a:t>ms</a:t>
            </a:r>
            <a:r>
              <a:rPr lang="en-US" dirty="0"/>
              <a:t> / MB = 4.9 us / sector (assuming 512-byte sector)</a:t>
            </a:r>
          </a:p>
        </p:txBody>
      </p:sp>
    </p:spTree>
    <p:extLst>
      <p:ext uri="{BB962C8B-B14F-4D97-AF65-F5344CB8AC3E}">
        <p14:creationId xmlns:p14="http://schemas.microsoft.com/office/powerpoint/2010/main" val="2571652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Workload</a:t>
            </a:r>
          </a:p>
        </p:txBody>
      </p:sp>
      <p:sp>
        <p:nvSpPr>
          <p:cNvPr id="3" name="Content Placeholder 2"/>
          <p:cNvSpPr>
            <a:spLocks noGrp="1"/>
          </p:cNvSpPr>
          <p:nvPr>
            <p:ph idx="1"/>
          </p:nvPr>
        </p:nvSpPr>
        <p:spPr/>
        <p:txBody>
          <a:bodyPr>
            <a:normAutofit/>
          </a:bodyPr>
          <a:lstStyle/>
          <a:p>
            <a:r>
              <a:rPr lang="en-US" dirty="0"/>
              <a:t>So…</a:t>
            </a:r>
          </a:p>
          <a:p>
            <a:pPr lvl="1"/>
            <a:r>
              <a:rPr lang="en-US" dirty="0"/>
              <a:t>seeks are slow</a:t>
            </a:r>
          </a:p>
          <a:p>
            <a:pPr lvl="1"/>
            <a:r>
              <a:rPr lang="en-US" dirty="0"/>
              <a:t>rotations are slow</a:t>
            </a:r>
          </a:p>
          <a:p>
            <a:pPr lvl="1"/>
            <a:r>
              <a:rPr lang="en-US" dirty="0"/>
              <a:t>transfers are fast</a:t>
            </a:r>
          </a:p>
          <a:p>
            <a:endParaRPr lang="en-US" dirty="0"/>
          </a:p>
          <a:p>
            <a:r>
              <a:rPr lang="en-US" dirty="0"/>
              <a:t>What kind of workload is fastest for disks?</a:t>
            </a:r>
          </a:p>
          <a:p>
            <a:pPr lvl="1"/>
            <a:r>
              <a:rPr lang="en-US" b="1" dirty="0"/>
              <a:t>Sequential</a:t>
            </a:r>
            <a:r>
              <a:rPr lang="en-US" dirty="0"/>
              <a:t>: access sectors in order (transfer dominated)</a:t>
            </a:r>
          </a:p>
          <a:p>
            <a:pPr lvl="1"/>
            <a:r>
              <a:rPr lang="en-US" b="1" dirty="0"/>
              <a:t>Random</a:t>
            </a:r>
            <a:r>
              <a:rPr lang="en-US" dirty="0"/>
              <a:t>: access sectors arbitrarily (</a:t>
            </a:r>
            <a:r>
              <a:rPr lang="en-US" dirty="0" err="1"/>
              <a:t>seek+rotation</a:t>
            </a:r>
            <a:r>
              <a:rPr lang="en-US" dirty="0"/>
              <a:t> dominated)</a:t>
            </a:r>
          </a:p>
        </p:txBody>
      </p:sp>
    </p:spTree>
    <p:extLst>
      <p:ext uri="{BB962C8B-B14F-4D97-AF65-F5344CB8AC3E}">
        <p14:creationId xmlns:p14="http://schemas.microsoft.com/office/powerpoint/2010/main" val="1978844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Spec</a:t>
            </a:r>
          </a:p>
        </p:txBody>
      </p:sp>
      <p:sp>
        <p:nvSpPr>
          <p:cNvPr id="3" name="Content Placeholder 2"/>
          <p:cNvSpPr>
            <a:spLocks noGrp="1"/>
          </p:cNvSpPr>
          <p:nvPr>
            <p:ph idx="1"/>
          </p:nvPr>
        </p:nvSpPr>
        <p:spPr>
          <a:xfrm>
            <a:off x="628650" y="4034753"/>
            <a:ext cx="7886700" cy="2142210"/>
          </a:xfrm>
        </p:spPr>
        <p:txBody>
          <a:bodyPr>
            <a:normAutofit lnSpcReduction="10000"/>
          </a:bodyPr>
          <a:lstStyle/>
          <a:p>
            <a:r>
              <a:rPr lang="en-US" dirty="0"/>
              <a:t>Sequential workload: what is throughput for each?</a:t>
            </a:r>
          </a:p>
          <a:p>
            <a:pPr lvl="1"/>
            <a:r>
              <a:rPr lang="en-US" altLang="zh-CN" dirty="0"/>
              <a:t>Close</a:t>
            </a:r>
            <a:r>
              <a:rPr lang="zh-CN" altLang="en-US" dirty="0"/>
              <a:t> </a:t>
            </a:r>
            <a:r>
              <a:rPr lang="en-US" altLang="zh-CN" dirty="0"/>
              <a:t>to max transfer rate if workload large enough</a:t>
            </a:r>
            <a:endParaRPr lang="en-US" dirty="0"/>
          </a:p>
          <a:p>
            <a:r>
              <a:rPr lang="en-US" dirty="0"/>
              <a:t>Random workload: what is throughput for each?</a:t>
            </a:r>
          </a:p>
          <a:p>
            <a:pPr lvl="1"/>
            <a:r>
              <a:rPr lang="en-US" dirty="0"/>
              <a:t>Assume 4KB reads: 0.66MB/s and 0.31MB/s</a:t>
            </a:r>
          </a:p>
          <a:p>
            <a:pPr lvl="1"/>
            <a:r>
              <a:rPr lang="en-US" dirty="0"/>
              <a:t>Assume 16KB reads: 2.5 MB/s and 1.2MB/s</a:t>
            </a:r>
          </a:p>
        </p:txBody>
      </p:sp>
      <p:pic>
        <p:nvPicPr>
          <p:cNvPr id="4" name="Picture 3"/>
          <p:cNvPicPr>
            <a:picLocks noChangeAspect="1"/>
          </p:cNvPicPr>
          <p:nvPr/>
        </p:nvPicPr>
        <p:blipFill>
          <a:blip r:embed="rId3"/>
          <a:stretch>
            <a:fillRect/>
          </a:stretch>
        </p:blipFill>
        <p:spPr>
          <a:xfrm>
            <a:off x="1733550" y="1320127"/>
            <a:ext cx="5676900" cy="2714625"/>
          </a:xfrm>
          <a:prstGeom prst="rect">
            <a:avLst/>
          </a:prstGeom>
        </p:spPr>
      </p:pic>
    </p:spTree>
    <p:extLst>
      <p:ext uri="{BB962C8B-B14F-4D97-AF65-F5344CB8AC3E}">
        <p14:creationId xmlns:p14="http://schemas.microsoft.com/office/powerpoint/2010/main" val="209259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295525" y="1014412"/>
            <a:ext cx="4552950" cy="4829175"/>
          </a:xfrm>
          <a:prstGeom prst="rect">
            <a:avLst/>
          </a:prstGeom>
        </p:spPr>
      </p:pic>
      <p:sp>
        <p:nvSpPr>
          <p:cNvPr id="2" name="Title 1"/>
          <p:cNvSpPr>
            <a:spLocks noGrp="1"/>
          </p:cNvSpPr>
          <p:nvPr>
            <p:ph type="title"/>
          </p:nvPr>
        </p:nvSpPr>
        <p:spPr/>
        <p:txBody>
          <a:bodyPr/>
          <a:lstStyle/>
          <a:p>
            <a:r>
              <a:rPr lang="en-US" dirty="0"/>
              <a:t>Track Skew</a:t>
            </a:r>
          </a:p>
        </p:txBody>
      </p:sp>
    </p:spTree>
    <p:extLst>
      <p:ext uri="{BB962C8B-B14F-4D97-AF65-F5344CB8AC3E}">
        <p14:creationId xmlns:p14="http://schemas.microsoft.com/office/powerpoint/2010/main" val="791755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Zones</a:t>
            </a:r>
          </a:p>
        </p:txBody>
      </p:sp>
      <p:sp>
        <p:nvSpPr>
          <p:cNvPr id="4" name="Oval 3"/>
          <p:cNvSpPr/>
          <p:nvPr/>
        </p:nvSpPr>
        <p:spPr>
          <a:xfrm>
            <a:off x="2216398" y="1690689"/>
            <a:ext cx="3908121" cy="3908121"/>
          </a:xfrm>
          <a:prstGeom prst="ellipse">
            <a:avLst/>
          </a:prstGeom>
          <a:solidFill>
            <a:schemeClr val="bg1">
              <a:lumMod val="6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p:cNvSpPr/>
          <p:nvPr/>
        </p:nvSpPr>
        <p:spPr>
          <a:xfrm>
            <a:off x="2607209" y="2081501"/>
            <a:ext cx="3126497" cy="3126497"/>
          </a:xfrm>
          <a:prstGeom prst="ellipse">
            <a:avLst/>
          </a:prstGeom>
          <a:solidFill>
            <a:schemeClr val="bg1">
              <a:lumMod val="6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p:cNvSpPr/>
          <p:nvPr/>
        </p:nvSpPr>
        <p:spPr>
          <a:xfrm>
            <a:off x="2998020" y="2472313"/>
            <a:ext cx="2344873" cy="2344873"/>
          </a:xfrm>
          <a:prstGeom prst="ellipse">
            <a:avLst/>
          </a:prstGeom>
          <a:solidFill>
            <a:schemeClr val="bg1">
              <a:lumMod val="8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p:cNvSpPr/>
          <p:nvPr/>
        </p:nvSpPr>
        <p:spPr>
          <a:xfrm>
            <a:off x="3388832" y="2863125"/>
            <a:ext cx="1563248" cy="1563248"/>
          </a:xfrm>
          <a:prstGeom prst="ellipse">
            <a:avLst/>
          </a:prstGeom>
          <a:solidFill>
            <a:schemeClr val="bg1">
              <a:lumMod val="8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p:cNvSpPr/>
          <p:nvPr/>
        </p:nvSpPr>
        <p:spPr>
          <a:xfrm>
            <a:off x="3779644" y="3253937"/>
            <a:ext cx="781624" cy="781624"/>
          </a:xfrm>
          <a:prstGeom prst="ellipse">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 name="Straight Connector 4"/>
          <p:cNvCxnSpPr>
            <a:stCxn id="4" idx="2"/>
            <a:endCxn id="4" idx="6"/>
          </p:cNvCxnSpPr>
          <p:nvPr/>
        </p:nvCxnSpPr>
        <p:spPr>
          <a:xfrm>
            <a:off x="2216398" y="3644750"/>
            <a:ext cx="390812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0"/>
            <a:endCxn id="4" idx="4"/>
          </p:cNvCxnSpPr>
          <p:nvPr/>
        </p:nvCxnSpPr>
        <p:spPr>
          <a:xfrm>
            <a:off x="4170459" y="1690689"/>
            <a:ext cx="0" cy="390812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1"/>
            <a:endCxn id="4" idx="5"/>
          </p:cNvCxnSpPr>
          <p:nvPr/>
        </p:nvCxnSpPr>
        <p:spPr>
          <a:xfrm>
            <a:off x="2788729" y="2263020"/>
            <a:ext cx="2763459" cy="276345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4" idx="7"/>
            <a:endCxn id="4" idx="3"/>
          </p:cNvCxnSpPr>
          <p:nvPr/>
        </p:nvCxnSpPr>
        <p:spPr>
          <a:xfrm flipH="1">
            <a:off x="2788729" y="2263020"/>
            <a:ext cx="2763459" cy="276345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2377771" y="4073663"/>
            <a:ext cx="711014" cy="33366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377771" y="2882176"/>
            <a:ext cx="711013" cy="33366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249588" y="2863125"/>
            <a:ext cx="713556" cy="33366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5249588" y="4117975"/>
            <a:ext cx="713556" cy="30839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3433536" y="1848192"/>
            <a:ext cx="290739" cy="71879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flipV="1">
            <a:off x="4583940" y="4740080"/>
            <a:ext cx="297623" cy="73436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616644" y="1848192"/>
            <a:ext cx="324769" cy="71879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3340984" y="4703832"/>
            <a:ext cx="329442" cy="73098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04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Improvements</a:t>
            </a:r>
          </a:p>
        </p:txBody>
      </p:sp>
      <p:sp>
        <p:nvSpPr>
          <p:cNvPr id="3" name="Content Placeholder 2"/>
          <p:cNvSpPr>
            <a:spLocks noGrp="1"/>
          </p:cNvSpPr>
          <p:nvPr>
            <p:ph idx="1"/>
          </p:nvPr>
        </p:nvSpPr>
        <p:spPr/>
        <p:txBody>
          <a:bodyPr/>
          <a:lstStyle/>
          <a:p>
            <a:r>
              <a:rPr lang="en-US" dirty="0"/>
              <a:t>Track Skew</a:t>
            </a:r>
          </a:p>
          <a:p>
            <a:endParaRPr lang="en-US" dirty="0"/>
          </a:p>
          <a:p>
            <a:r>
              <a:rPr lang="en-US" dirty="0"/>
              <a:t>Zones</a:t>
            </a:r>
          </a:p>
          <a:p>
            <a:endParaRPr lang="en-US" dirty="0"/>
          </a:p>
          <a:p>
            <a:r>
              <a:rPr lang="en-US" dirty="0"/>
              <a:t>Cache</a:t>
            </a:r>
          </a:p>
          <a:p>
            <a:pPr lvl="1"/>
            <a:r>
              <a:rPr lang="en-US" dirty="0"/>
              <a:t>Drives may cache both reads and writes.</a:t>
            </a:r>
          </a:p>
          <a:p>
            <a:pPr lvl="1"/>
            <a:endParaRPr lang="en-US" dirty="0"/>
          </a:p>
        </p:txBody>
      </p:sp>
    </p:spTree>
    <p:extLst>
      <p:ext uri="{BB962C8B-B14F-4D97-AF65-F5344CB8AC3E}">
        <p14:creationId xmlns:p14="http://schemas.microsoft.com/office/powerpoint/2010/main" val="552247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Schedulers</a:t>
            </a:r>
          </a:p>
        </p:txBody>
      </p:sp>
      <p:sp>
        <p:nvSpPr>
          <p:cNvPr id="3" name="Content Placeholder 2"/>
          <p:cNvSpPr>
            <a:spLocks noGrp="1"/>
          </p:cNvSpPr>
          <p:nvPr>
            <p:ph idx="1"/>
          </p:nvPr>
        </p:nvSpPr>
        <p:spPr/>
        <p:txBody>
          <a:bodyPr/>
          <a:lstStyle/>
          <a:p>
            <a:r>
              <a:rPr lang="en-US" dirty="0"/>
              <a:t>Given a stream of requests, in what order should they be served?</a:t>
            </a:r>
          </a:p>
          <a:p>
            <a:r>
              <a:rPr lang="en-US" dirty="0"/>
              <a:t>FCFS</a:t>
            </a:r>
          </a:p>
          <a:p>
            <a:r>
              <a:rPr lang="en-US" dirty="0"/>
              <a:t>Try to follow SJF (shortest job first)</a:t>
            </a:r>
          </a:p>
          <a:p>
            <a:r>
              <a:rPr lang="en-US" dirty="0"/>
              <a:t>SSTF: Shortest Seek Time First</a:t>
            </a:r>
          </a:p>
          <a:p>
            <a:pPr lvl="1"/>
            <a:r>
              <a:rPr lang="en-US" dirty="0"/>
              <a:t>Difficult for OS, OS can do nearest-block-first (NBF)</a:t>
            </a:r>
          </a:p>
          <a:p>
            <a:pPr lvl="1"/>
            <a:r>
              <a:rPr lang="en-US" dirty="0"/>
              <a:t>Starvation</a:t>
            </a:r>
          </a:p>
          <a:p>
            <a:r>
              <a:rPr lang="en-US" dirty="0"/>
              <a:t>Elevator (a.k.a. SCAN or C-SCAN)</a:t>
            </a:r>
          </a:p>
          <a:p>
            <a:pPr lvl="1"/>
            <a:r>
              <a:rPr lang="en-US" dirty="0"/>
              <a:t>Still ignore rotation time</a:t>
            </a:r>
          </a:p>
        </p:txBody>
      </p:sp>
    </p:spTree>
    <p:extLst>
      <p:ext uri="{BB962C8B-B14F-4D97-AF65-F5344CB8AC3E}">
        <p14:creationId xmlns:p14="http://schemas.microsoft.com/office/powerpoint/2010/main" val="231674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SPTF:</a:t>
            </a:r>
            <a:br>
              <a:rPr lang="en-US" dirty="0"/>
            </a:br>
            <a:r>
              <a:rPr lang="en-US" dirty="0"/>
              <a:t>Shortest Positioning Time First</a:t>
            </a:r>
          </a:p>
        </p:txBody>
      </p:sp>
      <p:pic>
        <p:nvPicPr>
          <p:cNvPr id="4" name="Picture 3"/>
          <p:cNvPicPr>
            <a:picLocks noChangeAspect="1"/>
          </p:cNvPicPr>
          <p:nvPr/>
        </p:nvPicPr>
        <p:blipFill>
          <a:blip r:embed="rId2"/>
          <a:stretch>
            <a:fillRect/>
          </a:stretch>
        </p:blipFill>
        <p:spPr>
          <a:xfrm>
            <a:off x="2395537" y="1747837"/>
            <a:ext cx="4352925" cy="3971925"/>
          </a:xfrm>
          <a:prstGeom prst="rect">
            <a:avLst/>
          </a:prstGeom>
        </p:spPr>
      </p:pic>
    </p:spTree>
    <p:extLst>
      <p:ext uri="{BB962C8B-B14F-4D97-AF65-F5344CB8AC3E}">
        <p14:creationId xmlns:p14="http://schemas.microsoft.com/office/powerpoint/2010/main" val="30424227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Issues</a:t>
            </a:r>
          </a:p>
        </p:txBody>
      </p:sp>
      <p:sp>
        <p:nvSpPr>
          <p:cNvPr id="3" name="Content Placeholder 2"/>
          <p:cNvSpPr>
            <a:spLocks noGrp="1"/>
          </p:cNvSpPr>
          <p:nvPr>
            <p:ph idx="1"/>
          </p:nvPr>
        </p:nvSpPr>
        <p:spPr/>
        <p:txBody>
          <a:bodyPr/>
          <a:lstStyle/>
          <a:p>
            <a:r>
              <a:rPr lang="en-US" dirty="0"/>
              <a:t>Both OS and disk do some scheduling</a:t>
            </a:r>
          </a:p>
          <a:p>
            <a:endParaRPr lang="en-US" dirty="0"/>
          </a:p>
          <a:p>
            <a:r>
              <a:rPr lang="en-US" dirty="0"/>
              <a:t>I/O merging</a:t>
            </a:r>
          </a:p>
          <a:p>
            <a:endParaRPr lang="en-US" dirty="0"/>
          </a:p>
          <a:p>
            <a:r>
              <a:rPr lang="en-US" dirty="0"/>
              <a:t>Work Conservation</a:t>
            </a:r>
          </a:p>
        </p:txBody>
      </p:sp>
    </p:spTree>
    <p:extLst>
      <p:ext uri="{BB962C8B-B14F-4D97-AF65-F5344CB8AC3E}">
        <p14:creationId xmlns:p14="http://schemas.microsoft.com/office/powerpoint/2010/main" val="143162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Canonical Device</a:t>
            </a:r>
          </a:p>
        </p:txBody>
      </p:sp>
      <p:sp>
        <p:nvSpPr>
          <p:cNvPr id="4" name="Rectangle 3"/>
          <p:cNvSpPr/>
          <p:nvPr/>
        </p:nvSpPr>
        <p:spPr>
          <a:xfrm>
            <a:off x="3130829" y="2464904"/>
            <a:ext cx="5128592" cy="243508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a:p>
            <a:pPr algn="ctr"/>
            <a:endParaRPr lang="en-US" sz="2400" dirty="0">
              <a:solidFill>
                <a:schemeClr val="tx1"/>
              </a:solidFill>
            </a:endParaRPr>
          </a:p>
          <a:p>
            <a:pPr lvl="1"/>
            <a:endParaRPr lang="en-US" sz="2400" dirty="0">
              <a:solidFill>
                <a:schemeClr val="tx1"/>
              </a:solidFill>
            </a:endParaRPr>
          </a:p>
          <a:p>
            <a:pPr lvl="1"/>
            <a:r>
              <a:rPr lang="en-US" sz="2400" dirty="0">
                <a:solidFill>
                  <a:schemeClr val="tx1"/>
                </a:solidFill>
              </a:rPr>
              <a:t>Micro-controller (CPU)</a:t>
            </a:r>
          </a:p>
          <a:p>
            <a:pPr lvl="1"/>
            <a:r>
              <a:rPr lang="en-US" sz="2400" dirty="0">
                <a:solidFill>
                  <a:schemeClr val="tx1"/>
                </a:solidFill>
              </a:rPr>
              <a:t>Memory (DRAM or SRAM or both)</a:t>
            </a:r>
          </a:p>
          <a:p>
            <a:pPr lvl="1"/>
            <a:r>
              <a:rPr lang="en-US" sz="2400" dirty="0">
                <a:solidFill>
                  <a:schemeClr val="tx1"/>
                </a:solidFill>
              </a:rPr>
              <a:t>Other Hardware-specific Chips</a:t>
            </a:r>
          </a:p>
          <a:p>
            <a:pPr algn="ctr"/>
            <a:endParaRPr lang="en-US" sz="2400" dirty="0">
              <a:solidFill>
                <a:schemeClr val="tx1"/>
              </a:solidFill>
            </a:endParaRPr>
          </a:p>
        </p:txBody>
      </p:sp>
      <p:sp>
        <p:nvSpPr>
          <p:cNvPr id="5" name="Rectangle 4"/>
          <p:cNvSpPr/>
          <p:nvPr/>
        </p:nvSpPr>
        <p:spPr>
          <a:xfrm>
            <a:off x="3279915" y="2594112"/>
            <a:ext cx="1384852" cy="43069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Status</a:t>
            </a:r>
          </a:p>
        </p:txBody>
      </p:sp>
      <p:sp>
        <p:nvSpPr>
          <p:cNvPr id="6" name="Rectangle 5"/>
          <p:cNvSpPr/>
          <p:nvPr/>
        </p:nvSpPr>
        <p:spPr>
          <a:xfrm>
            <a:off x="4813854" y="2594112"/>
            <a:ext cx="1742660" cy="43069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Command</a:t>
            </a:r>
          </a:p>
        </p:txBody>
      </p:sp>
      <p:sp>
        <p:nvSpPr>
          <p:cNvPr id="7" name="Rectangle 6"/>
          <p:cNvSpPr/>
          <p:nvPr/>
        </p:nvSpPr>
        <p:spPr>
          <a:xfrm>
            <a:off x="6725479" y="2594112"/>
            <a:ext cx="1384852" cy="43069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Data</a:t>
            </a:r>
          </a:p>
        </p:txBody>
      </p:sp>
      <p:cxnSp>
        <p:nvCxnSpPr>
          <p:cNvPr id="9" name="Straight Connector 8"/>
          <p:cNvCxnSpPr/>
          <p:nvPr/>
        </p:nvCxnSpPr>
        <p:spPr>
          <a:xfrm>
            <a:off x="3130828" y="3289851"/>
            <a:ext cx="5138531"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29005" y="2594112"/>
            <a:ext cx="2252733" cy="1569660"/>
          </a:xfrm>
          <a:prstGeom prst="rect">
            <a:avLst/>
          </a:prstGeom>
          <a:noFill/>
        </p:spPr>
        <p:txBody>
          <a:bodyPr wrap="none" rtlCol="0">
            <a:spAutoFit/>
          </a:bodyPr>
          <a:lstStyle/>
          <a:p>
            <a:r>
              <a:rPr lang="en-US" altLang="zh-CN" sz="2400" dirty="0"/>
              <a:t>Device Registers</a:t>
            </a:r>
          </a:p>
          <a:p>
            <a:endParaRPr lang="en-US" sz="2400" dirty="0"/>
          </a:p>
          <a:p>
            <a:endParaRPr lang="en-US" sz="2400" dirty="0"/>
          </a:p>
          <a:p>
            <a:r>
              <a:rPr lang="en-US" sz="2400" dirty="0"/>
              <a:t>Hidden Internals</a:t>
            </a:r>
          </a:p>
        </p:txBody>
      </p:sp>
      <p:sp>
        <p:nvSpPr>
          <p:cNvPr id="11" name="Curved Left Arrow 10"/>
          <p:cNvSpPr/>
          <p:nvPr/>
        </p:nvSpPr>
        <p:spPr>
          <a:xfrm>
            <a:off x="8279296" y="1905180"/>
            <a:ext cx="589402" cy="968134"/>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2" name="TextBox 11"/>
          <p:cNvSpPr txBox="1"/>
          <p:nvPr/>
        </p:nvSpPr>
        <p:spPr>
          <a:xfrm>
            <a:off x="4226522" y="1732392"/>
            <a:ext cx="4032899" cy="461665"/>
          </a:xfrm>
          <a:prstGeom prst="rect">
            <a:avLst/>
          </a:prstGeom>
          <a:noFill/>
        </p:spPr>
        <p:txBody>
          <a:bodyPr wrap="none" rtlCol="0">
            <a:spAutoFit/>
          </a:bodyPr>
          <a:lstStyle/>
          <a:p>
            <a:r>
              <a:rPr lang="en-US" altLang="zh-CN" sz="2400" dirty="0"/>
              <a:t>The interface for OS to interact</a:t>
            </a:r>
          </a:p>
        </p:txBody>
      </p:sp>
    </p:spTree>
    <p:extLst>
      <p:ext uri="{BB962C8B-B14F-4D97-AF65-F5344CB8AC3E}">
        <p14:creationId xmlns:p14="http://schemas.microsoft.com/office/powerpoint/2010/main" val="947308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File System Implementation </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59353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File System Stack </a:t>
            </a:r>
          </a:p>
        </p:txBody>
      </p:sp>
      <p:pic>
        <p:nvPicPr>
          <p:cNvPr id="6" name="Picture 5"/>
          <p:cNvPicPr>
            <a:picLocks noChangeAspect="1"/>
          </p:cNvPicPr>
          <p:nvPr/>
        </p:nvPicPr>
        <p:blipFill>
          <a:blip r:embed="rId2"/>
          <a:stretch>
            <a:fillRect/>
          </a:stretch>
        </p:blipFill>
        <p:spPr>
          <a:xfrm>
            <a:off x="342900" y="1485900"/>
            <a:ext cx="8458200" cy="3886200"/>
          </a:xfrm>
          <a:prstGeom prst="rect">
            <a:avLst/>
          </a:prstGeom>
        </p:spPr>
      </p:pic>
    </p:spTree>
    <p:extLst>
      <p:ext uri="{BB962C8B-B14F-4D97-AF65-F5344CB8AC3E}">
        <p14:creationId xmlns:p14="http://schemas.microsoft.com/office/powerpoint/2010/main" val="35910355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and File Name </a:t>
            </a:r>
          </a:p>
        </p:txBody>
      </p:sp>
      <p:sp>
        <p:nvSpPr>
          <p:cNvPr id="3" name="Content Placeholder 2"/>
          <p:cNvSpPr>
            <a:spLocks noGrp="1"/>
          </p:cNvSpPr>
          <p:nvPr>
            <p:ph idx="1"/>
          </p:nvPr>
        </p:nvSpPr>
        <p:spPr/>
        <p:txBody>
          <a:bodyPr/>
          <a:lstStyle/>
          <a:p>
            <a:r>
              <a:rPr lang="en-US" dirty="0"/>
              <a:t>What is a File?</a:t>
            </a:r>
          </a:p>
          <a:p>
            <a:pPr lvl="1"/>
            <a:r>
              <a:rPr lang="en-US" dirty="0"/>
              <a:t>Array of bytes.</a:t>
            </a:r>
          </a:p>
          <a:p>
            <a:pPr lvl="1"/>
            <a:r>
              <a:rPr lang="en-US" dirty="0"/>
              <a:t>Ranges of bytes can be read/written.</a:t>
            </a:r>
          </a:p>
          <a:p>
            <a:r>
              <a:rPr lang="en-US" dirty="0"/>
              <a:t>File system consists of many files, and files need names so programs can choose the right one.</a:t>
            </a:r>
          </a:p>
          <a:p>
            <a:pPr lvl="1"/>
            <a:r>
              <a:rPr lang="en-US" dirty="0" err="1"/>
              <a:t>inode</a:t>
            </a:r>
            <a:endParaRPr lang="en-US" dirty="0"/>
          </a:p>
          <a:p>
            <a:pPr lvl="1"/>
            <a:r>
              <a:rPr lang="en-US" dirty="0"/>
              <a:t>path</a:t>
            </a:r>
          </a:p>
          <a:p>
            <a:pPr lvl="1"/>
            <a:r>
              <a:rPr lang="en-US" dirty="0"/>
              <a:t>file descriptor</a:t>
            </a:r>
          </a:p>
        </p:txBody>
      </p:sp>
    </p:spTree>
    <p:extLst>
      <p:ext uri="{BB962C8B-B14F-4D97-AF65-F5344CB8AC3E}">
        <p14:creationId xmlns:p14="http://schemas.microsoft.com/office/powerpoint/2010/main" val="54639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inodes</a:t>
            </a:r>
            <a:r>
              <a:rPr lang="en-US" dirty="0"/>
              <a:t> </a:t>
            </a:r>
          </a:p>
        </p:txBody>
      </p:sp>
      <p:sp>
        <p:nvSpPr>
          <p:cNvPr id="3" name="Content Placeholder 2"/>
          <p:cNvSpPr>
            <a:spLocks noGrp="1"/>
          </p:cNvSpPr>
          <p:nvPr>
            <p:ph idx="1"/>
          </p:nvPr>
        </p:nvSpPr>
        <p:spPr/>
        <p:txBody>
          <a:bodyPr/>
          <a:lstStyle/>
          <a:p>
            <a:r>
              <a:rPr lang="en-US" dirty="0"/>
              <a:t>Each file has exactly one </a:t>
            </a:r>
            <a:r>
              <a:rPr lang="en-US" dirty="0" err="1"/>
              <a:t>inode</a:t>
            </a:r>
            <a:r>
              <a:rPr lang="en-US" dirty="0"/>
              <a:t> number.</a:t>
            </a:r>
          </a:p>
          <a:p>
            <a:r>
              <a:rPr lang="en-US" dirty="0" err="1"/>
              <a:t>inodes</a:t>
            </a:r>
            <a:r>
              <a:rPr lang="en-US" dirty="0"/>
              <a:t> are unique (at a given time) within a FS.</a:t>
            </a:r>
          </a:p>
          <a:p>
            <a:r>
              <a:rPr lang="en-US" dirty="0"/>
              <a:t>Different file system may use the same number, numbers may be recycled after deletes</a:t>
            </a:r>
          </a:p>
          <a:p>
            <a:r>
              <a:rPr lang="en-US" dirty="0"/>
              <a:t>Show </a:t>
            </a:r>
            <a:r>
              <a:rPr lang="en-US" dirty="0" err="1"/>
              <a:t>inodes</a:t>
            </a:r>
            <a:r>
              <a:rPr lang="en-US" dirty="0"/>
              <a:t> via stat.</a:t>
            </a:r>
          </a:p>
        </p:txBody>
      </p:sp>
    </p:spTree>
    <p:extLst>
      <p:ext uri="{BB962C8B-B14F-4D97-AF65-F5344CB8AC3E}">
        <p14:creationId xmlns:p14="http://schemas.microsoft.com/office/powerpoint/2010/main" val="197963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Paths </a:t>
            </a:r>
          </a:p>
        </p:txBody>
      </p:sp>
      <p:sp>
        <p:nvSpPr>
          <p:cNvPr id="3" name="Content Placeholder 2"/>
          <p:cNvSpPr>
            <a:spLocks noGrp="1"/>
          </p:cNvSpPr>
          <p:nvPr>
            <p:ph idx="1"/>
          </p:nvPr>
        </p:nvSpPr>
        <p:spPr/>
        <p:txBody>
          <a:bodyPr/>
          <a:lstStyle/>
          <a:p>
            <a:r>
              <a:rPr lang="en-US" dirty="0"/>
              <a:t>String names are friendlier than number names. </a:t>
            </a:r>
          </a:p>
          <a:p>
            <a:endParaRPr lang="en-US" dirty="0"/>
          </a:p>
          <a:p>
            <a:r>
              <a:rPr lang="en-US" dirty="0"/>
              <a:t>Store path-to-</a:t>
            </a:r>
            <a:r>
              <a:rPr lang="en-US" dirty="0" err="1"/>
              <a:t>inode</a:t>
            </a:r>
            <a:r>
              <a:rPr lang="en-US" dirty="0"/>
              <a:t> mapping in many files. Call these special files directories. </a:t>
            </a:r>
          </a:p>
          <a:p>
            <a:endParaRPr lang="en-US" dirty="0"/>
          </a:p>
          <a:p>
            <a:r>
              <a:rPr lang="en-US" dirty="0"/>
              <a:t>Reads for getting final </a:t>
            </a:r>
            <a:r>
              <a:rPr lang="en-US" dirty="0" err="1"/>
              <a:t>inode</a:t>
            </a:r>
            <a:r>
              <a:rPr lang="en-US" dirty="0"/>
              <a:t> called “traversal”.</a:t>
            </a:r>
          </a:p>
        </p:txBody>
      </p:sp>
    </p:spTree>
    <p:extLst>
      <p:ext uri="{BB962C8B-B14F-4D97-AF65-F5344CB8AC3E}">
        <p14:creationId xmlns:p14="http://schemas.microsoft.com/office/powerpoint/2010/main" val="362366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Descriptor (</a:t>
            </a:r>
            <a:r>
              <a:rPr lang="en-US" dirty="0" err="1"/>
              <a:t>fd</a:t>
            </a:r>
            <a:r>
              <a:rPr lang="en-US" dirty="0"/>
              <a:t>) </a:t>
            </a:r>
          </a:p>
        </p:txBody>
      </p:sp>
      <p:sp>
        <p:nvSpPr>
          <p:cNvPr id="3" name="Content Placeholder 2"/>
          <p:cNvSpPr>
            <a:spLocks noGrp="1"/>
          </p:cNvSpPr>
          <p:nvPr>
            <p:ph idx="1"/>
          </p:nvPr>
        </p:nvSpPr>
        <p:spPr/>
        <p:txBody>
          <a:bodyPr/>
          <a:lstStyle/>
          <a:p>
            <a:r>
              <a:rPr lang="en-US" dirty="0"/>
              <a:t>Idea: do traversal once, and store </a:t>
            </a:r>
            <a:r>
              <a:rPr lang="en-US" dirty="0" err="1"/>
              <a:t>inode</a:t>
            </a:r>
            <a:r>
              <a:rPr lang="en-US" dirty="0"/>
              <a:t> </a:t>
            </a:r>
            <a:r>
              <a:rPr lang="en-US" altLang="zh-CN" dirty="0"/>
              <a:t>number</a:t>
            </a:r>
            <a:r>
              <a:rPr lang="en-US" dirty="0"/>
              <a:t> in descriptor object. Do reads/writes via descriptor. Also remember offset.</a:t>
            </a:r>
          </a:p>
          <a:p>
            <a:r>
              <a:rPr lang="en-US" dirty="0"/>
              <a:t>A file-descriptor table contains pointers to file descriptors.</a:t>
            </a:r>
          </a:p>
          <a:p>
            <a:r>
              <a:rPr lang="en-US" dirty="0"/>
              <a:t>The integers you’re used to using for file I/O are indexes into this table.</a:t>
            </a:r>
          </a:p>
        </p:txBody>
      </p:sp>
    </p:spTree>
    <p:extLst>
      <p:ext uri="{BB962C8B-B14F-4D97-AF65-F5344CB8AC3E}">
        <p14:creationId xmlns:p14="http://schemas.microsoft.com/office/powerpoint/2010/main" val="567996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Snippet </a:t>
            </a:r>
          </a:p>
        </p:txBody>
      </p:sp>
      <p:sp>
        <p:nvSpPr>
          <p:cNvPr id="3" name="Content Placeholder 2"/>
          <p:cNvSpPr>
            <a:spLocks noGrp="1"/>
          </p:cNvSpPr>
          <p:nvPr>
            <p:ph idx="1"/>
          </p:nvPr>
        </p:nvSpPr>
        <p:spPr/>
        <p:txBody>
          <a:bodyPr/>
          <a:lstStyle/>
          <a:p>
            <a:pPr marL="0" indent="0">
              <a:buNone/>
            </a:pPr>
            <a:r>
              <a:rPr lang="en-US" dirty="0" err="1"/>
              <a:t>int</a:t>
            </a:r>
            <a:r>
              <a:rPr lang="en-US" dirty="0"/>
              <a:t> fd1 = open(“file.txt”); // returns 3</a:t>
            </a:r>
          </a:p>
          <a:p>
            <a:pPr marL="0" indent="0">
              <a:buNone/>
            </a:pPr>
            <a:r>
              <a:rPr lang="en-US" dirty="0"/>
              <a:t>read(fd1, </a:t>
            </a:r>
            <a:r>
              <a:rPr lang="en-US" dirty="0" err="1"/>
              <a:t>buf</a:t>
            </a:r>
            <a:r>
              <a:rPr lang="en-US" dirty="0"/>
              <a:t>, 12);</a:t>
            </a:r>
          </a:p>
          <a:p>
            <a:pPr marL="0" indent="0">
              <a:buNone/>
            </a:pPr>
            <a:r>
              <a:rPr lang="en-US" dirty="0" err="1"/>
              <a:t>int</a:t>
            </a:r>
            <a:r>
              <a:rPr lang="en-US" dirty="0"/>
              <a:t> fd2 = open(“file.txt”); // returns 4</a:t>
            </a:r>
          </a:p>
          <a:p>
            <a:pPr marL="0" indent="0">
              <a:buNone/>
            </a:pPr>
            <a:r>
              <a:rPr lang="en-US" dirty="0" err="1"/>
              <a:t>int</a:t>
            </a:r>
            <a:r>
              <a:rPr lang="en-US" dirty="0"/>
              <a:t> fd3 = dup(fd2); // returns 5</a:t>
            </a:r>
          </a:p>
          <a:p>
            <a:pPr marL="0" indent="0">
              <a:buNone/>
            </a:pPr>
            <a:endParaRPr lang="en-US" dirty="0"/>
          </a:p>
        </p:txBody>
      </p:sp>
      <p:sp>
        <p:nvSpPr>
          <p:cNvPr id="4" name="Rectangle 3"/>
          <p:cNvSpPr/>
          <p:nvPr/>
        </p:nvSpPr>
        <p:spPr>
          <a:xfrm>
            <a:off x="3352802" y="4197928"/>
            <a:ext cx="1288472" cy="5403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offset = 0</a:t>
            </a:r>
          </a:p>
          <a:p>
            <a:pPr algn="ctr"/>
            <a:r>
              <a:rPr lang="en-US" dirty="0" err="1">
                <a:solidFill>
                  <a:schemeClr val="tx1"/>
                </a:solidFill>
              </a:rPr>
              <a:t>inode</a:t>
            </a:r>
            <a:r>
              <a:rPr lang="en-US" dirty="0">
                <a:solidFill>
                  <a:schemeClr val="tx1"/>
                </a:solidFill>
              </a:rPr>
              <a:t> =</a:t>
            </a:r>
          </a:p>
        </p:txBody>
      </p:sp>
      <p:sp>
        <p:nvSpPr>
          <p:cNvPr id="5" name="Rectangle 4"/>
          <p:cNvSpPr/>
          <p:nvPr/>
        </p:nvSpPr>
        <p:spPr>
          <a:xfrm>
            <a:off x="3352802" y="5237019"/>
            <a:ext cx="1288472" cy="5403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offset = 0</a:t>
            </a:r>
          </a:p>
          <a:p>
            <a:pPr algn="ctr"/>
            <a:r>
              <a:rPr lang="en-US" dirty="0" err="1">
                <a:solidFill>
                  <a:schemeClr val="tx1"/>
                </a:solidFill>
              </a:rPr>
              <a:t>inode</a:t>
            </a:r>
            <a:r>
              <a:rPr lang="en-US" dirty="0">
                <a:solidFill>
                  <a:schemeClr val="tx1"/>
                </a:solidFill>
              </a:rPr>
              <a:t> =</a:t>
            </a:r>
          </a:p>
        </p:txBody>
      </p:sp>
      <p:sp>
        <p:nvSpPr>
          <p:cNvPr id="6" name="Rectangle 5"/>
          <p:cNvSpPr/>
          <p:nvPr/>
        </p:nvSpPr>
        <p:spPr>
          <a:xfrm>
            <a:off x="5576456" y="4793673"/>
            <a:ext cx="1413161" cy="5403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location = 0</a:t>
            </a:r>
          </a:p>
          <a:p>
            <a:pPr algn="ctr"/>
            <a:r>
              <a:rPr lang="en-US" dirty="0">
                <a:solidFill>
                  <a:schemeClr val="tx1"/>
                </a:solidFill>
              </a:rPr>
              <a:t>size =</a:t>
            </a:r>
          </a:p>
        </p:txBody>
      </p:sp>
      <p:sp>
        <p:nvSpPr>
          <p:cNvPr id="7" name="TextBox 6"/>
          <p:cNvSpPr txBox="1"/>
          <p:nvPr/>
        </p:nvSpPr>
        <p:spPr>
          <a:xfrm>
            <a:off x="5784273" y="4389705"/>
            <a:ext cx="718466" cy="369332"/>
          </a:xfrm>
          <a:prstGeom prst="rect">
            <a:avLst/>
          </a:prstGeom>
          <a:noFill/>
        </p:spPr>
        <p:txBody>
          <a:bodyPr wrap="none" rtlCol="0">
            <a:spAutoFit/>
          </a:bodyPr>
          <a:lstStyle/>
          <a:p>
            <a:r>
              <a:rPr lang="en-US" dirty="0" err="1"/>
              <a:t>inode</a:t>
            </a:r>
            <a:endParaRPr lang="en-US" dirty="0"/>
          </a:p>
        </p:txBody>
      </p:sp>
      <p:sp>
        <p:nvSpPr>
          <p:cNvPr id="8" name="TextBox 7"/>
          <p:cNvSpPr txBox="1"/>
          <p:nvPr/>
        </p:nvSpPr>
        <p:spPr>
          <a:xfrm>
            <a:off x="3477492" y="3828596"/>
            <a:ext cx="460832" cy="369332"/>
          </a:xfrm>
          <a:prstGeom prst="rect">
            <a:avLst/>
          </a:prstGeom>
          <a:noFill/>
        </p:spPr>
        <p:txBody>
          <a:bodyPr wrap="none" rtlCol="0">
            <a:spAutoFit/>
          </a:bodyPr>
          <a:lstStyle/>
          <a:p>
            <a:r>
              <a:rPr lang="en-US" dirty="0" err="1"/>
              <a:t>fds</a:t>
            </a:r>
            <a:endParaRPr lang="en-US" dirty="0"/>
          </a:p>
        </p:txBody>
      </p:sp>
      <p:sp>
        <p:nvSpPr>
          <p:cNvPr id="9" name="TextBox 8"/>
          <p:cNvSpPr txBox="1"/>
          <p:nvPr/>
        </p:nvSpPr>
        <p:spPr>
          <a:xfrm>
            <a:off x="1154235" y="3828596"/>
            <a:ext cx="898836" cy="2031325"/>
          </a:xfrm>
          <a:prstGeom prst="rect">
            <a:avLst/>
          </a:prstGeom>
          <a:noFill/>
        </p:spPr>
        <p:txBody>
          <a:bodyPr wrap="none" rtlCol="0">
            <a:spAutoFit/>
          </a:bodyPr>
          <a:lstStyle/>
          <a:p>
            <a:r>
              <a:rPr lang="en-US" dirty="0" err="1"/>
              <a:t>fd</a:t>
            </a:r>
            <a:r>
              <a:rPr lang="en-US" dirty="0"/>
              <a:t> table</a:t>
            </a:r>
          </a:p>
          <a:p>
            <a:r>
              <a:rPr lang="en-US" dirty="0"/>
              <a:t>0</a:t>
            </a:r>
          </a:p>
          <a:p>
            <a:r>
              <a:rPr lang="en-US" dirty="0"/>
              <a:t>1</a:t>
            </a:r>
          </a:p>
          <a:p>
            <a:r>
              <a:rPr lang="en-US" dirty="0"/>
              <a:t>2</a:t>
            </a:r>
          </a:p>
          <a:p>
            <a:r>
              <a:rPr lang="en-US" dirty="0"/>
              <a:t>3</a:t>
            </a:r>
          </a:p>
          <a:p>
            <a:r>
              <a:rPr lang="en-US" dirty="0"/>
              <a:t>4</a:t>
            </a:r>
          </a:p>
          <a:p>
            <a:r>
              <a:rPr lang="en-US" dirty="0"/>
              <a:t>5</a:t>
            </a:r>
          </a:p>
        </p:txBody>
      </p:sp>
      <p:sp>
        <p:nvSpPr>
          <p:cNvPr id="10" name="Rectangle 9"/>
          <p:cNvSpPr/>
          <p:nvPr/>
        </p:nvSpPr>
        <p:spPr>
          <a:xfrm>
            <a:off x="1445756" y="4431637"/>
            <a:ext cx="306844" cy="2650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p:cNvSpPr/>
          <p:nvPr/>
        </p:nvSpPr>
        <p:spPr>
          <a:xfrm>
            <a:off x="1445756" y="4696692"/>
            <a:ext cx="306844" cy="2650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p:cNvSpPr/>
          <p:nvPr/>
        </p:nvSpPr>
        <p:spPr>
          <a:xfrm>
            <a:off x="1445756" y="4961747"/>
            <a:ext cx="306844" cy="2650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p:cNvSpPr/>
          <p:nvPr/>
        </p:nvSpPr>
        <p:spPr>
          <a:xfrm>
            <a:off x="1445756" y="5226802"/>
            <a:ext cx="306844" cy="2650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a:xfrm>
            <a:off x="1445756" y="5491857"/>
            <a:ext cx="306844" cy="2650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a:xfrm>
            <a:off x="1445756" y="4166582"/>
            <a:ext cx="306844" cy="2650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7" name="Straight Arrow Connector 16"/>
          <p:cNvCxnSpPr/>
          <p:nvPr/>
        </p:nvCxnSpPr>
        <p:spPr>
          <a:xfrm flipV="1">
            <a:off x="1599178" y="4389705"/>
            <a:ext cx="1753624" cy="7045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599178" y="5388848"/>
            <a:ext cx="1752324" cy="112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6" idx="1"/>
          </p:cNvCxnSpPr>
          <p:nvPr/>
        </p:nvCxnSpPr>
        <p:spPr>
          <a:xfrm>
            <a:off x="4407398" y="4623414"/>
            <a:ext cx="1169058" cy="4404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407398" y="5198773"/>
            <a:ext cx="1169058" cy="4256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351502" y="4197928"/>
            <a:ext cx="1288472" cy="5403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offset = 12</a:t>
            </a:r>
          </a:p>
          <a:p>
            <a:pPr algn="ctr"/>
            <a:r>
              <a:rPr lang="en-US" dirty="0" err="1">
                <a:solidFill>
                  <a:schemeClr val="tx1"/>
                </a:solidFill>
              </a:rPr>
              <a:t>inode</a:t>
            </a:r>
            <a:r>
              <a:rPr lang="en-US" dirty="0">
                <a:solidFill>
                  <a:schemeClr val="tx1"/>
                </a:solidFill>
              </a:rPr>
              <a:t> =</a:t>
            </a:r>
          </a:p>
        </p:txBody>
      </p:sp>
      <p:cxnSp>
        <p:nvCxnSpPr>
          <p:cNvPr id="27" name="Straight Arrow Connector 26"/>
          <p:cNvCxnSpPr/>
          <p:nvPr/>
        </p:nvCxnSpPr>
        <p:spPr>
          <a:xfrm flipV="1">
            <a:off x="1599215" y="5624384"/>
            <a:ext cx="1752287" cy="344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10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6" grpId="0" animBg="1"/>
      <p:bldP spid="7" grpId="0"/>
      <p:bldP spid="8" grpId="0"/>
      <p:bldP spid="9" grpId="0"/>
      <p:bldP spid="10" grpId="0" animBg="1"/>
      <p:bldP spid="11" grpId="0" animBg="1"/>
      <p:bldP spid="12" grpId="0" animBg="1"/>
      <p:bldP spid="13" grpId="0" animBg="1"/>
      <p:bldP spid="14" grpId="0" animBg="1"/>
      <p:bldP spid="15" grpId="0" animBg="1"/>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Canonical Protocol</a:t>
            </a:r>
          </a:p>
        </p:txBody>
      </p:sp>
      <p:sp>
        <p:nvSpPr>
          <p:cNvPr id="3" name="Content Placeholder 2"/>
          <p:cNvSpPr>
            <a:spLocks noGrp="1"/>
          </p:cNvSpPr>
          <p:nvPr>
            <p:ph idx="1"/>
          </p:nvPr>
        </p:nvSpPr>
        <p:spPr>
          <a:xfrm>
            <a:off x="200416" y="1825625"/>
            <a:ext cx="8943584" cy="3963032"/>
          </a:xfrm>
        </p:spPr>
        <p:txBody>
          <a:bodyPr>
            <a:normAutofit/>
          </a:bodyPr>
          <a:lstStyle/>
          <a:p>
            <a:pPr marL="0" indent="0">
              <a:buNone/>
            </a:pPr>
            <a:r>
              <a:rPr lang="en-US" sz="2400" dirty="0">
                <a:latin typeface="Consolas" panose="020B0609020204030204" pitchFamily="49" charset="0"/>
                <a:cs typeface="Consolas" panose="020B0609020204030204" pitchFamily="49" charset="0"/>
              </a:rPr>
              <a:t>While (STATUS == BUSY)			// 1</a:t>
            </a:r>
          </a:p>
          <a:p>
            <a:pPr marL="0" indent="0">
              <a:buNone/>
            </a:pPr>
            <a:r>
              <a:rPr lang="en-US" sz="2400" dirty="0">
                <a:latin typeface="Consolas" panose="020B0609020204030204" pitchFamily="49" charset="0"/>
                <a:cs typeface="Consolas" panose="020B0609020204030204" pitchFamily="49" charset="0"/>
              </a:rPr>
              <a:t>    ; // wait until device is not busy</a:t>
            </a:r>
          </a:p>
          <a:p>
            <a:pPr marL="0" indent="0">
              <a:buNone/>
            </a:pPr>
            <a:r>
              <a:rPr lang="en-US" sz="2400" dirty="0">
                <a:latin typeface="Consolas" panose="020B0609020204030204" pitchFamily="49" charset="0"/>
                <a:cs typeface="Consolas" panose="020B0609020204030204" pitchFamily="49" charset="0"/>
              </a:rPr>
              <a:t>Write data to DATA register			// 2</a:t>
            </a:r>
          </a:p>
          <a:p>
            <a:pPr marL="0" indent="0">
              <a:buNone/>
            </a:pPr>
            <a:r>
              <a:rPr lang="en-US" sz="2400" dirty="0">
                <a:latin typeface="Consolas" panose="020B0609020204030204" pitchFamily="49" charset="0"/>
                <a:cs typeface="Consolas" panose="020B0609020204030204" pitchFamily="49" charset="0"/>
              </a:rPr>
              <a:t>Write command to COMMAND register	// 3</a:t>
            </a:r>
          </a:p>
          <a:p>
            <a:pPr marL="0" indent="0">
              <a:buNone/>
            </a:pPr>
            <a:r>
              <a:rPr lang="en-US" sz="2400" dirty="0">
                <a:latin typeface="Consolas" panose="020B0609020204030204" pitchFamily="49" charset="0"/>
                <a:cs typeface="Consolas" panose="020B0609020204030204" pitchFamily="49" charset="0"/>
              </a:rPr>
              <a:t>    (To start the device &amp; executes the command)</a:t>
            </a:r>
          </a:p>
          <a:p>
            <a:pPr marL="0" indent="0">
              <a:buNone/>
            </a:pPr>
            <a:r>
              <a:rPr lang="en-US" sz="2400" dirty="0">
                <a:latin typeface="Consolas" panose="020B0609020204030204" pitchFamily="49" charset="0"/>
                <a:cs typeface="Consolas" panose="020B0609020204030204" pitchFamily="49" charset="0"/>
              </a:rPr>
              <a:t>While (STATUS == BUSY)			// 4</a:t>
            </a:r>
          </a:p>
          <a:p>
            <a:pPr marL="0" indent="0">
              <a:buNone/>
            </a:pPr>
            <a:r>
              <a:rPr lang="en-US" sz="2400" dirty="0">
                <a:latin typeface="Consolas" panose="020B0609020204030204" pitchFamily="49" charset="0"/>
                <a:cs typeface="Consolas" panose="020B0609020204030204" pitchFamily="49" charset="0"/>
              </a:rPr>
              <a:t>    ; // wait until device is done with your request</a:t>
            </a:r>
          </a:p>
        </p:txBody>
      </p:sp>
    </p:spTree>
    <p:extLst>
      <p:ext uri="{BB962C8B-B14F-4D97-AF65-F5344CB8AC3E}">
        <p14:creationId xmlns:p14="http://schemas.microsoft.com/office/powerpoint/2010/main" val="14963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trace</a:t>
            </a:r>
          </a:p>
        </p:txBody>
      </p:sp>
      <p:sp>
        <p:nvSpPr>
          <p:cNvPr id="5" name="TextBox 4"/>
          <p:cNvSpPr txBox="1"/>
          <p:nvPr/>
        </p:nvSpPr>
        <p:spPr>
          <a:xfrm>
            <a:off x="1455514" y="2710802"/>
            <a:ext cx="785793" cy="1569660"/>
          </a:xfrm>
          <a:prstGeom prst="rect">
            <a:avLst/>
          </a:prstGeom>
          <a:noFill/>
        </p:spPr>
        <p:txBody>
          <a:bodyPr wrap="none" rtlCol="0">
            <a:spAutoFit/>
          </a:bodyPr>
          <a:lstStyle/>
          <a:p>
            <a:r>
              <a:rPr lang="en-US" altLang="zh-CN" sz="2400" dirty="0"/>
              <a:t>CPU:</a:t>
            </a:r>
          </a:p>
          <a:p>
            <a:endParaRPr lang="en-US" sz="2400" dirty="0"/>
          </a:p>
          <a:p>
            <a:endParaRPr lang="en-US" sz="2400" dirty="0"/>
          </a:p>
          <a:p>
            <a:r>
              <a:rPr lang="en-US" sz="2400" dirty="0"/>
              <a:t>Disk:</a:t>
            </a:r>
          </a:p>
        </p:txBody>
      </p:sp>
      <p:sp>
        <p:nvSpPr>
          <p:cNvPr id="6" name="Rectangle 5"/>
          <p:cNvSpPr/>
          <p:nvPr/>
        </p:nvSpPr>
        <p:spPr>
          <a:xfrm>
            <a:off x="2592887" y="2710802"/>
            <a:ext cx="3382027" cy="48729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7" name="Rectangle 6"/>
          <p:cNvSpPr/>
          <p:nvPr/>
        </p:nvSpPr>
        <p:spPr>
          <a:xfrm>
            <a:off x="5974914" y="2710802"/>
            <a:ext cx="1052187" cy="48729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8" name="Rectangle 7"/>
          <p:cNvSpPr/>
          <p:nvPr/>
        </p:nvSpPr>
        <p:spPr>
          <a:xfrm>
            <a:off x="2592887" y="3793171"/>
            <a:ext cx="1352811" cy="48729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0" name="Rectangle 9"/>
          <p:cNvSpPr/>
          <p:nvPr/>
        </p:nvSpPr>
        <p:spPr>
          <a:xfrm>
            <a:off x="3945698" y="3793170"/>
            <a:ext cx="1352811" cy="48729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cxnSp>
        <p:nvCxnSpPr>
          <p:cNvPr id="12" name="Straight Arrow Connector 11"/>
          <p:cNvCxnSpPr/>
          <p:nvPr/>
        </p:nvCxnSpPr>
        <p:spPr>
          <a:xfrm>
            <a:off x="2956142" y="2521687"/>
            <a:ext cx="98955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945698" y="2521687"/>
            <a:ext cx="33820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283900" y="2521687"/>
            <a:ext cx="101460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283900" y="2043611"/>
            <a:ext cx="0" cy="47807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203331" y="1690689"/>
            <a:ext cx="1822935" cy="830997"/>
          </a:xfrm>
          <a:prstGeom prst="rect">
            <a:avLst/>
          </a:prstGeom>
          <a:noFill/>
        </p:spPr>
        <p:txBody>
          <a:bodyPr wrap="none" rtlCol="0">
            <a:spAutoFit/>
          </a:bodyPr>
          <a:lstStyle/>
          <a:p>
            <a:r>
              <a:rPr lang="en-US" altLang="zh-CN" sz="2400" dirty="0"/>
              <a:t>             3  </a:t>
            </a:r>
          </a:p>
          <a:p>
            <a:r>
              <a:rPr lang="en-US" altLang="zh-CN" sz="2400" dirty="0"/>
              <a:t>1        2         4</a:t>
            </a:r>
          </a:p>
        </p:txBody>
      </p:sp>
    </p:spTree>
    <p:extLst>
      <p:ext uri="{BB962C8B-B14F-4D97-AF65-F5344CB8AC3E}">
        <p14:creationId xmlns:p14="http://schemas.microsoft.com/office/powerpoint/2010/main" val="2999691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interrupts to avoid spinning</a:t>
            </a:r>
          </a:p>
        </p:txBody>
      </p:sp>
      <p:sp>
        <p:nvSpPr>
          <p:cNvPr id="4" name="TextBox 3"/>
          <p:cNvSpPr txBox="1"/>
          <p:nvPr/>
        </p:nvSpPr>
        <p:spPr>
          <a:xfrm>
            <a:off x="1455514" y="2710802"/>
            <a:ext cx="785793" cy="1569660"/>
          </a:xfrm>
          <a:prstGeom prst="rect">
            <a:avLst/>
          </a:prstGeom>
          <a:noFill/>
        </p:spPr>
        <p:txBody>
          <a:bodyPr wrap="none" rtlCol="0">
            <a:spAutoFit/>
          </a:bodyPr>
          <a:lstStyle/>
          <a:p>
            <a:r>
              <a:rPr lang="en-US" altLang="zh-CN" sz="2400" dirty="0"/>
              <a:t>CPU:</a:t>
            </a:r>
          </a:p>
          <a:p>
            <a:endParaRPr lang="en-US" sz="2400" dirty="0"/>
          </a:p>
          <a:p>
            <a:endParaRPr lang="en-US" sz="2400" dirty="0"/>
          </a:p>
          <a:p>
            <a:r>
              <a:rPr lang="en-US" sz="2400" dirty="0"/>
              <a:t>Disk:</a:t>
            </a:r>
          </a:p>
        </p:txBody>
      </p:sp>
      <p:sp>
        <p:nvSpPr>
          <p:cNvPr id="5" name="Rectangle 4"/>
          <p:cNvSpPr/>
          <p:nvPr/>
        </p:nvSpPr>
        <p:spPr>
          <a:xfrm>
            <a:off x="2592887" y="2710802"/>
            <a:ext cx="3382027" cy="48729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                       </a:t>
            </a:r>
            <a:r>
              <a:rPr lang="en-US" dirty="0" err="1">
                <a:solidFill>
                  <a:schemeClr val="tx1"/>
                </a:solidFill>
              </a:rPr>
              <a:t>A</a:t>
            </a:r>
            <a:r>
              <a:rPr lang="en-US" dirty="0">
                <a:solidFill>
                  <a:schemeClr val="tx1"/>
                </a:solidFill>
              </a:rPr>
              <a:t>                           </a:t>
            </a:r>
            <a:r>
              <a:rPr lang="en-US" dirty="0" err="1">
                <a:solidFill>
                  <a:schemeClr val="tx1"/>
                </a:solidFill>
              </a:rPr>
              <a:t>A</a:t>
            </a:r>
            <a:endParaRPr lang="en-US" dirty="0">
              <a:solidFill>
                <a:schemeClr val="tx1"/>
              </a:solidFill>
            </a:endParaRPr>
          </a:p>
        </p:txBody>
      </p:sp>
      <p:sp>
        <p:nvSpPr>
          <p:cNvPr id="6" name="Rectangle 5"/>
          <p:cNvSpPr/>
          <p:nvPr/>
        </p:nvSpPr>
        <p:spPr>
          <a:xfrm>
            <a:off x="5974914" y="2710802"/>
            <a:ext cx="1052187" cy="48729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7" name="Rectangle 6"/>
          <p:cNvSpPr/>
          <p:nvPr/>
        </p:nvSpPr>
        <p:spPr>
          <a:xfrm>
            <a:off x="2592887" y="3793171"/>
            <a:ext cx="1352811" cy="48729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8" name="Rectangle 7"/>
          <p:cNvSpPr/>
          <p:nvPr/>
        </p:nvSpPr>
        <p:spPr>
          <a:xfrm>
            <a:off x="3945698" y="3793170"/>
            <a:ext cx="1352811" cy="48729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cxnSp>
        <p:nvCxnSpPr>
          <p:cNvPr id="10" name="Straight Arrow Connector 9"/>
          <p:cNvCxnSpPr/>
          <p:nvPr/>
        </p:nvCxnSpPr>
        <p:spPr>
          <a:xfrm>
            <a:off x="3945698" y="2521687"/>
            <a:ext cx="33820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283900" y="2043611"/>
            <a:ext cx="0" cy="47807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92887" y="1690689"/>
            <a:ext cx="2433379" cy="830997"/>
          </a:xfrm>
          <a:prstGeom prst="rect">
            <a:avLst/>
          </a:prstGeom>
          <a:noFill/>
        </p:spPr>
        <p:txBody>
          <a:bodyPr wrap="square" rtlCol="0">
            <a:spAutoFit/>
          </a:bodyPr>
          <a:lstStyle/>
          <a:p>
            <a:r>
              <a:rPr lang="en-US" altLang="zh-CN" sz="2400" dirty="0"/>
              <a:t>   1               3,4 </a:t>
            </a:r>
          </a:p>
          <a:p>
            <a:r>
              <a:rPr lang="en-US" altLang="zh-CN" sz="2400" dirty="0"/>
              <a:t>                   2</a:t>
            </a:r>
          </a:p>
        </p:txBody>
      </p:sp>
      <p:cxnSp>
        <p:nvCxnSpPr>
          <p:cNvPr id="15" name="Straight Arrow Connector 14"/>
          <p:cNvCxnSpPr/>
          <p:nvPr/>
        </p:nvCxnSpPr>
        <p:spPr>
          <a:xfrm>
            <a:off x="2956142" y="2043610"/>
            <a:ext cx="0" cy="47807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56143" y="2710800"/>
            <a:ext cx="989556" cy="48729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8" name="Rectangle 17"/>
          <p:cNvSpPr/>
          <p:nvPr/>
        </p:nvSpPr>
        <p:spPr>
          <a:xfrm>
            <a:off x="4283900" y="2710799"/>
            <a:ext cx="1014609" cy="48729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Tree>
    <p:extLst>
      <p:ext uri="{BB962C8B-B14F-4D97-AF65-F5344CB8AC3E}">
        <p14:creationId xmlns:p14="http://schemas.microsoft.com/office/powerpoint/2010/main" val="1129361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Interrupts vs. Polling</a:t>
            </a:r>
          </a:p>
        </p:txBody>
      </p:sp>
      <p:sp>
        <p:nvSpPr>
          <p:cNvPr id="3" name="Content Placeholder 2"/>
          <p:cNvSpPr>
            <a:spLocks noGrp="1"/>
          </p:cNvSpPr>
          <p:nvPr>
            <p:ph idx="1"/>
          </p:nvPr>
        </p:nvSpPr>
        <p:spPr/>
        <p:txBody>
          <a:bodyPr/>
          <a:lstStyle/>
          <a:p>
            <a:r>
              <a:rPr lang="en-US" dirty="0"/>
              <a:t>Discussion: could interrupt be worse under some cases?</a:t>
            </a:r>
          </a:p>
          <a:p>
            <a:endParaRPr lang="en-US" dirty="0"/>
          </a:p>
          <a:p>
            <a:r>
              <a:rPr lang="en-US" dirty="0"/>
              <a:t>Techniques:</a:t>
            </a:r>
          </a:p>
          <a:p>
            <a:pPr lvl="1"/>
            <a:r>
              <a:rPr lang="en-US" dirty="0"/>
              <a:t>Hybrid approach</a:t>
            </a:r>
          </a:p>
          <a:p>
            <a:pPr lvl="1"/>
            <a:r>
              <a:rPr lang="en-US" dirty="0"/>
              <a:t>Interrupt coalescing</a:t>
            </a:r>
          </a:p>
        </p:txBody>
      </p:sp>
    </p:spTree>
    <p:extLst>
      <p:ext uri="{BB962C8B-B14F-4D97-AF65-F5344CB8AC3E}">
        <p14:creationId xmlns:p14="http://schemas.microsoft.com/office/powerpoint/2010/main" val="338041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else can we optimize?</a:t>
            </a:r>
          </a:p>
        </p:txBody>
      </p:sp>
      <p:sp>
        <p:nvSpPr>
          <p:cNvPr id="4" name="TextBox 3"/>
          <p:cNvSpPr txBox="1"/>
          <p:nvPr/>
        </p:nvSpPr>
        <p:spPr>
          <a:xfrm>
            <a:off x="1455514" y="2710802"/>
            <a:ext cx="785793" cy="1569660"/>
          </a:xfrm>
          <a:prstGeom prst="rect">
            <a:avLst/>
          </a:prstGeom>
          <a:noFill/>
        </p:spPr>
        <p:txBody>
          <a:bodyPr wrap="none" rtlCol="0">
            <a:spAutoFit/>
          </a:bodyPr>
          <a:lstStyle/>
          <a:p>
            <a:r>
              <a:rPr lang="en-US" altLang="zh-CN" sz="2400" dirty="0"/>
              <a:t>CPU:</a:t>
            </a:r>
          </a:p>
          <a:p>
            <a:endParaRPr lang="en-US" sz="2400" dirty="0"/>
          </a:p>
          <a:p>
            <a:endParaRPr lang="en-US" sz="2400" dirty="0"/>
          </a:p>
          <a:p>
            <a:r>
              <a:rPr lang="en-US" sz="2400" dirty="0"/>
              <a:t>Disk:</a:t>
            </a:r>
          </a:p>
        </p:txBody>
      </p:sp>
      <p:sp>
        <p:nvSpPr>
          <p:cNvPr id="5" name="Rectangle 4"/>
          <p:cNvSpPr/>
          <p:nvPr/>
        </p:nvSpPr>
        <p:spPr>
          <a:xfrm>
            <a:off x="2592887" y="2710802"/>
            <a:ext cx="3382027" cy="48729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                       </a:t>
            </a:r>
            <a:r>
              <a:rPr lang="en-US" dirty="0" err="1">
                <a:solidFill>
                  <a:schemeClr val="tx1"/>
                </a:solidFill>
              </a:rPr>
              <a:t>A</a:t>
            </a:r>
            <a:r>
              <a:rPr lang="en-US" dirty="0">
                <a:solidFill>
                  <a:schemeClr val="tx1"/>
                </a:solidFill>
              </a:rPr>
              <a:t>                           </a:t>
            </a:r>
            <a:r>
              <a:rPr lang="en-US" dirty="0" err="1">
                <a:solidFill>
                  <a:schemeClr val="tx1"/>
                </a:solidFill>
              </a:rPr>
              <a:t>A</a:t>
            </a:r>
            <a:endParaRPr lang="en-US" dirty="0">
              <a:solidFill>
                <a:schemeClr val="tx1"/>
              </a:solidFill>
            </a:endParaRPr>
          </a:p>
        </p:txBody>
      </p:sp>
      <p:sp>
        <p:nvSpPr>
          <p:cNvPr id="6" name="Rectangle 5"/>
          <p:cNvSpPr/>
          <p:nvPr/>
        </p:nvSpPr>
        <p:spPr>
          <a:xfrm>
            <a:off x="5974914" y="2710802"/>
            <a:ext cx="1052187" cy="48729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7" name="Rectangle 6"/>
          <p:cNvSpPr/>
          <p:nvPr/>
        </p:nvSpPr>
        <p:spPr>
          <a:xfrm>
            <a:off x="2592887" y="3793171"/>
            <a:ext cx="1352811" cy="48729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8" name="Rectangle 7"/>
          <p:cNvSpPr/>
          <p:nvPr/>
        </p:nvSpPr>
        <p:spPr>
          <a:xfrm>
            <a:off x="3945698" y="3793170"/>
            <a:ext cx="1352811" cy="48729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cxnSp>
        <p:nvCxnSpPr>
          <p:cNvPr id="10" name="Straight Arrow Connector 9"/>
          <p:cNvCxnSpPr/>
          <p:nvPr/>
        </p:nvCxnSpPr>
        <p:spPr>
          <a:xfrm>
            <a:off x="3945698" y="2521687"/>
            <a:ext cx="33820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283900" y="2043611"/>
            <a:ext cx="0" cy="47807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92887" y="1690689"/>
            <a:ext cx="2433379" cy="830997"/>
          </a:xfrm>
          <a:prstGeom prst="rect">
            <a:avLst/>
          </a:prstGeom>
          <a:noFill/>
        </p:spPr>
        <p:txBody>
          <a:bodyPr wrap="square" rtlCol="0">
            <a:spAutoFit/>
          </a:bodyPr>
          <a:lstStyle/>
          <a:p>
            <a:r>
              <a:rPr lang="en-US" altLang="zh-CN" sz="2400" dirty="0"/>
              <a:t>   1               3,4 </a:t>
            </a:r>
          </a:p>
          <a:p>
            <a:r>
              <a:rPr lang="en-US" altLang="zh-CN" sz="2400" dirty="0"/>
              <a:t>                   2</a:t>
            </a:r>
          </a:p>
        </p:txBody>
      </p:sp>
      <p:cxnSp>
        <p:nvCxnSpPr>
          <p:cNvPr id="15" name="Straight Arrow Connector 14"/>
          <p:cNvCxnSpPr/>
          <p:nvPr/>
        </p:nvCxnSpPr>
        <p:spPr>
          <a:xfrm>
            <a:off x="2956142" y="2043610"/>
            <a:ext cx="0" cy="47807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56143" y="2710800"/>
            <a:ext cx="989556" cy="48729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8" name="Rectangle 17"/>
          <p:cNvSpPr/>
          <p:nvPr/>
        </p:nvSpPr>
        <p:spPr>
          <a:xfrm>
            <a:off x="4283900" y="2710799"/>
            <a:ext cx="1014609" cy="48729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Tree>
    <p:extLst>
      <p:ext uri="{BB962C8B-B14F-4D97-AF65-F5344CB8AC3E}">
        <p14:creationId xmlns:p14="http://schemas.microsoft.com/office/powerpoint/2010/main" val="4273939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Programmed I/O vs.</a:t>
            </a:r>
            <a:br>
              <a:rPr lang="en-US" dirty="0"/>
            </a:br>
            <a:r>
              <a:rPr lang="en-US" dirty="0"/>
              <a:t>Direct Memory Access</a:t>
            </a:r>
          </a:p>
        </p:txBody>
      </p:sp>
      <p:sp>
        <p:nvSpPr>
          <p:cNvPr id="3" name="Content Placeholder 2"/>
          <p:cNvSpPr>
            <a:spLocks noGrp="1"/>
          </p:cNvSpPr>
          <p:nvPr>
            <p:ph idx="1"/>
          </p:nvPr>
        </p:nvSpPr>
        <p:spPr/>
        <p:txBody>
          <a:bodyPr/>
          <a:lstStyle/>
          <a:p>
            <a:r>
              <a:rPr lang="en-US" b="1" dirty="0"/>
              <a:t>PIO </a:t>
            </a:r>
            <a:r>
              <a:rPr lang="en-US" dirty="0"/>
              <a:t>(Programmed I/O):</a:t>
            </a:r>
          </a:p>
          <a:p>
            <a:pPr lvl="1"/>
            <a:r>
              <a:rPr lang="en-US" dirty="0"/>
              <a:t>CPU directly tells device what data is</a:t>
            </a:r>
          </a:p>
          <a:p>
            <a:endParaRPr lang="en-US" dirty="0"/>
          </a:p>
          <a:p>
            <a:r>
              <a:rPr lang="en-US" b="1" dirty="0"/>
              <a:t>DMA </a:t>
            </a:r>
            <a:r>
              <a:rPr lang="en-US" dirty="0"/>
              <a:t>(Direct Memory Access):</a:t>
            </a:r>
          </a:p>
          <a:p>
            <a:pPr lvl="1"/>
            <a:r>
              <a:rPr lang="en-US" dirty="0"/>
              <a:t>CPU leaves data in memory</a:t>
            </a:r>
          </a:p>
          <a:p>
            <a:pPr lvl="1"/>
            <a:r>
              <a:rPr lang="en-US" dirty="0"/>
              <a:t>Device reads it directly</a:t>
            </a:r>
          </a:p>
        </p:txBody>
      </p:sp>
    </p:spTree>
    <p:extLst>
      <p:ext uri="{BB962C8B-B14F-4D97-AF65-F5344CB8AC3E}">
        <p14:creationId xmlns:p14="http://schemas.microsoft.com/office/powerpoint/2010/main" val="2405827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1504</TotalTime>
  <Words>1103</Words>
  <Application>Microsoft Office PowerPoint</Application>
  <PresentationFormat>On-screen Show (4:3)</PresentationFormat>
  <Paragraphs>247</Paragraphs>
  <Slides>36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宋体</vt:lpstr>
      <vt:lpstr>Arial</vt:lpstr>
      <vt:lpstr>Calibri</vt:lpstr>
      <vt:lpstr>Calibri Light</vt:lpstr>
      <vt:lpstr>Consolas</vt:lpstr>
      <vt:lpstr>Office Theme</vt:lpstr>
      <vt:lpstr>Lecture 16 I/O Devices &amp; Hard Disk Drives</vt:lpstr>
      <vt:lpstr>We need I/O devices</vt:lpstr>
      <vt:lpstr>The Canonical Device</vt:lpstr>
      <vt:lpstr>The Canonical Protocol</vt:lpstr>
      <vt:lpstr>A trace</vt:lpstr>
      <vt:lpstr>Using interrupts to avoid spinning</vt:lpstr>
      <vt:lpstr>Interrupts vs. Polling</vt:lpstr>
      <vt:lpstr>What else can we optimize?</vt:lpstr>
      <vt:lpstr>Programmed I/O vs. Direct Memory Access</vt:lpstr>
      <vt:lpstr>Using DMA</vt:lpstr>
      <vt:lpstr>How does OS access registers?</vt:lpstr>
      <vt:lpstr>Protocol Variants</vt:lpstr>
      <vt:lpstr>Variety is a Challenge</vt:lpstr>
      <vt:lpstr>The File System Stack </vt:lpstr>
      <vt:lpstr>Hard Disk Basic Interface</vt:lpstr>
      <vt:lpstr>Disk Internals</vt:lpstr>
      <vt:lpstr>Three Tracks Plus A Head</vt:lpstr>
      <vt:lpstr>PowerPoint Presentation</vt:lpstr>
      <vt:lpstr>Seek, Rotate, Transfer</vt:lpstr>
      <vt:lpstr>Seek, Rotate, Transfer</vt:lpstr>
      <vt:lpstr>Seek, Rotate, Transfer</vt:lpstr>
      <vt:lpstr>Workload</vt:lpstr>
      <vt:lpstr>Disk Spec</vt:lpstr>
      <vt:lpstr>Track Skew</vt:lpstr>
      <vt:lpstr>Zones</vt:lpstr>
      <vt:lpstr>Other Improvements</vt:lpstr>
      <vt:lpstr>Schedulers</vt:lpstr>
      <vt:lpstr>SPTF: Shortest Positioning Time First</vt:lpstr>
      <vt:lpstr>Other Issues</vt:lpstr>
      <vt:lpstr>Next: File System Implementation </vt:lpstr>
      <vt:lpstr>The File System Stack </vt:lpstr>
      <vt:lpstr>File and File Name </vt:lpstr>
      <vt:lpstr>inodes </vt:lpstr>
      <vt:lpstr>Paths </vt:lpstr>
      <vt:lpstr>File Descriptor (fd) </vt:lpstr>
      <vt:lpstr>Code Snippet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aliang</dc:creator>
  <cp:lastModifiedBy>king aliang</cp:lastModifiedBy>
  <cp:revision>71</cp:revision>
  <dcterms:created xsi:type="dcterms:W3CDTF">2015-03-15T23:41:31Z</dcterms:created>
  <dcterms:modified xsi:type="dcterms:W3CDTF">2018-11-06T07:47:24Z</dcterms:modified>
</cp:coreProperties>
</file>