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1" r:id="rId3"/>
    <p:sldId id="332" r:id="rId4"/>
    <p:sldId id="326" r:id="rId5"/>
    <p:sldId id="288" r:id="rId6"/>
    <p:sldId id="289" r:id="rId7"/>
    <p:sldId id="291" r:id="rId8"/>
    <p:sldId id="294" r:id="rId9"/>
    <p:sldId id="295" r:id="rId10"/>
    <p:sldId id="296" r:id="rId11"/>
    <p:sldId id="298" r:id="rId12"/>
    <p:sldId id="301" r:id="rId13"/>
    <p:sldId id="299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2" r:id="rId24"/>
    <p:sldId id="313" r:id="rId25"/>
    <p:sldId id="321" r:id="rId26"/>
    <p:sldId id="327" r:id="rId27"/>
    <p:sldId id="328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1" autoAdjust="0"/>
  </p:normalViewPr>
  <p:slideViewPr>
    <p:cSldViewPr snapToGrid="0">
      <p:cViewPr varScale="1">
        <p:scale>
          <a:sx n="102" d="100"/>
          <a:sy n="102" d="100"/>
        </p:scale>
        <p:origin x="21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</a:t>
            </a:r>
            <a:r>
              <a:rPr lang="en-US" baseline="0" dirty="0"/>
              <a:t> of block: 4kB</a:t>
            </a:r>
          </a:p>
          <a:p>
            <a:r>
              <a:rPr lang="en-US" baseline="0" dirty="0"/>
              <a:t>Size of </a:t>
            </a:r>
            <a:r>
              <a:rPr lang="en-US" baseline="0" dirty="0" err="1"/>
              <a:t>inode</a:t>
            </a:r>
            <a:r>
              <a:rPr lang="en-US" baseline="0" dirty="0"/>
              <a:t>: 256B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BDEA-EA80-4004-931D-818DBB36A2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9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Lecture 17</a:t>
            </a:r>
            <a:br>
              <a:rPr lang="en-US" altLang="zh-CN" dirty="0"/>
            </a:br>
            <a:r>
              <a:rPr lang="en-US" altLang="zh-CN" dirty="0"/>
              <a:t>FS APIs and </a:t>
            </a:r>
            <a:r>
              <a:rPr lang="en-US" altLang="zh-CN" dirty="0" err="1"/>
              <a:t>vsfs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open(char *path, </a:t>
            </a:r>
            <a:r>
              <a:rPr lang="en-US" dirty="0" err="1"/>
              <a:t>int</a:t>
            </a:r>
            <a:r>
              <a:rPr lang="en-US" dirty="0"/>
              <a:t> flag, </a:t>
            </a:r>
            <a:r>
              <a:rPr lang="en-US" dirty="0" err="1"/>
              <a:t>mode_t</a:t>
            </a:r>
            <a:r>
              <a:rPr lang="en-US" dirty="0"/>
              <a:t> mode)</a:t>
            </a:r>
          </a:p>
          <a:p>
            <a:r>
              <a:rPr lang="en-US" dirty="0"/>
              <a:t>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r>
              <a:rPr lang="en-US" dirty="0"/>
              <a:t>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</a:t>
            </a:r>
          </a:p>
          <a:p>
            <a:r>
              <a:rPr lang="en-US" dirty="0"/>
              <a:t>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string names</a:t>
            </a:r>
          </a:p>
          <a:p>
            <a:pPr lvl="1"/>
            <a:r>
              <a:rPr lang="en-US" dirty="0"/>
              <a:t>hierarchical</a:t>
            </a:r>
          </a:p>
          <a:p>
            <a:pPr lvl="1"/>
            <a:r>
              <a:rPr lang="en-US" dirty="0"/>
              <a:t>traverse once</a:t>
            </a:r>
          </a:p>
          <a:p>
            <a:pPr lvl="1"/>
            <a:r>
              <a:rPr lang="en-US" dirty="0"/>
              <a:t>different offsets</a:t>
            </a:r>
          </a:p>
        </p:txBody>
      </p:sp>
    </p:spTree>
    <p:extLst>
      <p:ext uri="{BB962C8B-B14F-4D97-AF65-F5344CB8AC3E}">
        <p14:creationId xmlns:p14="http://schemas.microsoft.com/office/powerpoint/2010/main" val="377754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Directories: </a:t>
            </a:r>
            <a:r>
              <a:rPr lang="en-US" dirty="0" err="1"/>
              <a:t>mkdir</a:t>
            </a:r>
            <a:r>
              <a:rPr lang="en-US" dirty="0"/>
              <a:t>()</a:t>
            </a:r>
          </a:p>
          <a:p>
            <a:r>
              <a:rPr lang="en-US" dirty="0"/>
              <a:t>Reading Directories: </a:t>
            </a:r>
            <a:r>
              <a:rPr lang="en-US" dirty="0" err="1"/>
              <a:t>opendir</a:t>
            </a:r>
            <a:r>
              <a:rPr lang="en-US" dirty="0"/>
              <a:t>(), </a:t>
            </a:r>
            <a:r>
              <a:rPr lang="en-US" dirty="0" err="1"/>
              <a:t>readdir</a:t>
            </a:r>
            <a:r>
              <a:rPr lang="en-US" dirty="0"/>
              <a:t>(), and </a:t>
            </a:r>
            <a:r>
              <a:rPr lang="en-US" dirty="0" err="1"/>
              <a:t>closedir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Deleting Directories</a:t>
            </a:r>
          </a:p>
          <a:p>
            <a:pPr lvl="1"/>
            <a:r>
              <a:rPr lang="en-US" dirty="0"/>
              <a:t>Directories can also be unlinked with unlink(). But only if empty! </a:t>
            </a:r>
          </a:p>
          <a:p>
            <a:r>
              <a:rPr lang="en-US" altLang="zh-CN" dirty="0"/>
              <a:t>Be careful on using “</a:t>
            </a:r>
            <a:r>
              <a:rPr lang="en-US" dirty="0"/>
              <a:t>“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</a:t>
            </a:r>
            <a:r>
              <a:rPr lang="en-US" altLang="zh-CN" dirty="0"/>
              <a:t>”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lseek</a:t>
            </a:r>
            <a:endParaRPr lang="en-US" dirty="0"/>
          </a:p>
          <a:p>
            <a:r>
              <a:rPr lang="en-US" dirty="0" err="1"/>
              <a:t>fsync</a:t>
            </a:r>
            <a:endParaRPr lang="en-US" dirty="0"/>
          </a:p>
          <a:p>
            <a:r>
              <a:rPr lang="en-US" dirty="0"/>
              <a:t>rename</a:t>
            </a:r>
          </a:p>
          <a:p>
            <a:r>
              <a:rPr lang="en-US" dirty="0"/>
              <a:t>Say we want to update file.txt.</a:t>
            </a:r>
          </a:p>
          <a:p>
            <a:pPr lvl="1"/>
            <a:r>
              <a:rPr lang="en-US" dirty="0"/>
              <a:t>write new data to new </a:t>
            </a:r>
            <a:r>
              <a:rPr lang="en-US" dirty="0" err="1"/>
              <a:t>file.txt.tmp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fsync</a:t>
            </a:r>
            <a:r>
              <a:rPr lang="en-US" dirty="0"/>
              <a:t> </a:t>
            </a:r>
            <a:r>
              <a:rPr lang="en-US" dirty="0" err="1"/>
              <a:t>file.txt.tmp</a:t>
            </a:r>
            <a:endParaRPr lang="en-US" dirty="0"/>
          </a:p>
          <a:p>
            <a:pPr lvl="1"/>
            <a:r>
              <a:rPr lang="en-US" dirty="0"/>
              <a:t>rename </a:t>
            </a:r>
            <a:r>
              <a:rPr lang="en-US" dirty="0" err="1"/>
              <a:t>file.txt.tmp</a:t>
            </a:r>
            <a:r>
              <a:rPr lang="en-US" dirty="0"/>
              <a:t> over file.txt, replacing it </a:t>
            </a:r>
          </a:p>
          <a:p>
            <a:r>
              <a:rPr lang="en-US"/>
              <a:t>Hard link</a:t>
            </a:r>
          </a:p>
          <a:p>
            <a:r>
              <a:rPr lang="en-US"/>
              <a:t>Symbolic </a:t>
            </a:r>
            <a:r>
              <a:rPr lang="en-US" dirty="0"/>
              <a:t>link or soft link</a:t>
            </a:r>
          </a:p>
        </p:txBody>
      </p:sp>
    </p:spTree>
    <p:extLst>
      <p:ext uri="{BB962C8B-B14F-4D97-AF65-F5344CB8AC3E}">
        <p14:creationId xmlns:p14="http://schemas.microsoft.com/office/powerpoint/2010/main" val="788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On-disk structures</a:t>
            </a:r>
          </a:p>
          <a:p>
            <a:pPr lvl="1"/>
            <a:r>
              <a:rPr lang="en-US" dirty="0"/>
              <a:t>how do we represent files, directories?</a:t>
            </a:r>
          </a:p>
          <a:p>
            <a:r>
              <a:rPr lang="en-US" dirty="0"/>
              <a:t>Access methods</a:t>
            </a:r>
          </a:p>
          <a:p>
            <a:pPr lvl="1"/>
            <a:r>
              <a:rPr lang="en-US" dirty="0"/>
              <a:t>what steps must reads/writes take?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3780251"/>
            <a:ext cx="8943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7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likely to be read frequently?</a:t>
            </a:r>
          </a:p>
          <a:p>
            <a:pPr lvl="1"/>
            <a:r>
              <a:rPr lang="en-US" dirty="0"/>
              <a:t>data block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3" y="3502588"/>
            <a:ext cx="859155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84" y="3333247"/>
            <a:ext cx="8753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</a:t>
            </a:r>
            <a:r>
              <a:rPr lang="en-US" altLang="zh-CN" dirty="0"/>
              <a:t>S</a:t>
            </a:r>
            <a:r>
              <a:rPr lang="en-US" dirty="0"/>
              <a:t>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bitmap</a:t>
            </a:r>
          </a:p>
          <a:p>
            <a:r>
              <a:rPr lang="en-US" dirty="0"/>
              <a:t>data bitmap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2880006"/>
            <a:ext cx="89058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superblock contains information including: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inodes</a:t>
            </a:r>
            <a:r>
              <a:rPr lang="en-US" dirty="0"/>
              <a:t> and data blocks are in the file system (80 and 56, respectively in this instance)</a:t>
            </a:r>
          </a:p>
          <a:p>
            <a:pPr lvl="1"/>
            <a:r>
              <a:rPr lang="en-US" dirty="0"/>
              <a:t>where the </a:t>
            </a:r>
            <a:r>
              <a:rPr lang="en-US" dirty="0" err="1"/>
              <a:t>inode</a:t>
            </a:r>
            <a:r>
              <a:rPr lang="en-US" dirty="0"/>
              <a:t> table begins (block 3)</a:t>
            </a:r>
          </a:p>
          <a:p>
            <a:pPr lvl="1"/>
            <a:r>
              <a:rPr lang="en-US" dirty="0"/>
              <a:t>a magic number to identify the file system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012109"/>
            <a:ext cx="8724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sector address of an </a:t>
            </a:r>
            <a:r>
              <a:rPr lang="en-US" dirty="0" err="1"/>
              <a:t>inode</a:t>
            </a:r>
            <a:r>
              <a:rPr lang="en-US" dirty="0"/>
              <a:t> block can be calculated with some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2181225"/>
            <a:ext cx="946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for a given file</a:t>
            </a:r>
          </a:p>
          <a:p>
            <a:pPr lvl="1"/>
            <a:r>
              <a:rPr lang="en-US" dirty="0"/>
              <a:t>Type: file or directory?</a:t>
            </a:r>
          </a:p>
          <a:p>
            <a:pPr lvl="1"/>
            <a:r>
              <a:rPr lang="en-US" dirty="0" err="1"/>
              <a:t>uid</a:t>
            </a:r>
            <a:r>
              <a:rPr lang="en-US" dirty="0"/>
              <a:t>: user</a:t>
            </a:r>
          </a:p>
          <a:p>
            <a:pPr lvl="1"/>
            <a:r>
              <a:rPr lang="en-US" dirty="0" err="1"/>
              <a:t>rwx</a:t>
            </a:r>
            <a:r>
              <a:rPr lang="en-US" dirty="0"/>
              <a:t>: permission</a:t>
            </a:r>
          </a:p>
          <a:p>
            <a:pPr lvl="1"/>
            <a:r>
              <a:rPr lang="en-US" dirty="0"/>
              <a:t>size: size in bytes</a:t>
            </a:r>
          </a:p>
          <a:p>
            <a:pPr lvl="1"/>
            <a:r>
              <a:rPr lang="en-US" dirty="0"/>
              <a:t>blocks: size in blocks</a:t>
            </a:r>
          </a:p>
          <a:p>
            <a:pPr lvl="1"/>
            <a:r>
              <a:rPr lang="en-US" dirty="0"/>
              <a:t>time: access time</a:t>
            </a:r>
          </a:p>
          <a:p>
            <a:pPr lvl="1"/>
            <a:r>
              <a:rPr lang="en-US" dirty="0" err="1"/>
              <a:t>ctime</a:t>
            </a:r>
            <a:r>
              <a:rPr lang="en-US" dirty="0"/>
              <a:t>: create time</a:t>
            </a:r>
          </a:p>
          <a:p>
            <a:pPr lvl="1"/>
            <a:r>
              <a:rPr lang="en-US" dirty="0" err="1"/>
              <a:t>links_count</a:t>
            </a:r>
            <a:r>
              <a:rPr lang="en-US" dirty="0"/>
              <a:t>: how many paths</a:t>
            </a:r>
          </a:p>
          <a:p>
            <a:pPr lvl="1"/>
            <a:r>
              <a:rPr lang="en-US" dirty="0" err="1"/>
              <a:t>addrs</a:t>
            </a:r>
            <a:r>
              <a:rPr lang="en-US" dirty="0"/>
              <a:t>[N]: N data blocks</a:t>
            </a:r>
          </a:p>
        </p:txBody>
      </p:sp>
    </p:spTree>
    <p:extLst>
      <p:ext uri="{BB962C8B-B14F-4D97-AF65-F5344CB8AC3E}">
        <p14:creationId xmlns:p14="http://schemas.microsoft.com/office/powerpoint/2010/main" val="64339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Multi-Level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2303" cy="4351338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err="1"/>
              <a:t>inode</a:t>
            </a:r>
            <a:r>
              <a:rPr lang="en-US" dirty="0"/>
              <a:t> may have</a:t>
            </a:r>
          </a:p>
          <a:p>
            <a:pPr lvl="1"/>
            <a:r>
              <a:rPr lang="en-US" dirty="0"/>
              <a:t>some fixed number of direct pointers (e.g., 12)</a:t>
            </a:r>
          </a:p>
          <a:p>
            <a:pPr lvl="1"/>
            <a:r>
              <a:rPr lang="en-US" dirty="0"/>
              <a:t>a single indirect pointer</a:t>
            </a:r>
          </a:p>
          <a:p>
            <a:pPr lvl="1"/>
            <a:r>
              <a:rPr lang="en-US" dirty="0"/>
              <a:t>a double indirect pointer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Why direct pointers are kept?</a:t>
            </a:r>
          </a:p>
          <a:p>
            <a:pPr lvl="1"/>
            <a:r>
              <a:rPr lang="en-US" dirty="0"/>
              <a:t>Most files are small</a:t>
            </a:r>
          </a:p>
          <a:p>
            <a:endParaRPr lang="en-US" dirty="0"/>
          </a:p>
          <a:p>
            <a:r>
              <a:rPr lang="en-US" dirty="0"/>
              <a:t>Some systems use extents (ext4), linked list (FAT)</a:t>
            </a:r>
          </a:p>
        </p:txBody>
      </p:sp>
    </p:spTree>
    <p:extLst>
      <p:ext uri="{BB962C8B-B14F-4D97-AF65-F5344CB8AC3E}">
        <p14:creationId xmlns:p14="http://schemas.microsoft.com/office/powerpoint/2010/main" val="36818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Protocol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Status checks</a:t>
            </a:r>
            <a:r>
              <a:rPr lang="en-US" dirty="0"/>
              <a:t>: polling </a:t>
            </a:r>
            <a:r>
              <a:rPr lang="en-US" i="1" dirty="0"/>
              <a:t>vs. </a:t>
            </a:r>
            <a:r>
              <a:rPr lang="en-US" dirty="0"/>
              <a:t>interrupts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</a:t>
            </a:r>
            <a:r>
              <a:rPr lang="en-US" dirty="0"/>
              <a:t>: PIO </a:t>
            </a:r>
            <a:r>
              <a:rPr lang="en-US" i="1" dirty="0"/>
              <a:t>vs. </a:t>
            </a:r>
            <a:r>
              <a:rPr lang="en-US" dirty="0"/>
              <a:t>DMA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Control</a:t>
            </a:r>
            <a:r>
              <a:rPr lang="en-US" dirty="0"/>
              <a:t>: special instructions </a:t>
            </a:r>
            <a:r>
              <a:rPr lang="en-US" i="1" dirty="0"/>
              <a:t>vs. </a:t>
            </a:r>
            <a:r>
              <a:rPr lang="en-US" dirty="0"/>
              <a:t>memory-mapped I/O</a:t>
            </a:r>
          </a:p>
        </p:txBody>
      </p:sp>
    </p:spTree>
    <p:extLst>
      <p:ext uri="{BB962C8B-B14F-4D97-AF65-F5344CB8AC3E}">
        <p14:creationId xmlns:p14="http://schemas.microsoft.com/office/powerpoint/2010/main" val="294870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systems vary</a:t>
            </a:r>
          </a:p>
          <a:p>
            <a:r>
              <a:rPr lang="en-US" dirty="0"/>
              <a:t>Common design: just store directory entries in files</a:t>
            </a:r>
          </a:p>
          <a:p>
            <a:r>
              <a:rPr lang="en-US" dirty="0"/>
              <a:t>Simple list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advanced data structure is possible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97" y="3328987"/>
            <a:ext cx="56388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Space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find free data blocks or free </a:t>
            </a:r>
            <a:r>
              <a:rPr lang="en-US" dirty="0" err="1"/>
              <a:t>inodes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Free list</a:t>
            </a:r>
          </a:p>
          <a:p>
            <a:pPr lvl="1"/>
            <a:r>
              <a:rPr lang="en-US" dirty="0"/>
              <a:t>Bitmaps</a:t>
            </a:r>
          </a:p>
          <a:p>
            <a:pPr lvl="1"/>
            <a:r>
              <a:rPr lang="en-US" dirty="0"/>
              <a:t>B-tree</a:t>
            </a:r>
          </a:p>
        </p:txBody>
      </p:sp>
    </p:spTree>
    <p:extLst>
      <p:ext uri="{BB962C8B-B14F-4D97-AF65-F5344CB8AC3E}">
        <p14:creationId xmlns:p14="http://schemas.microsoft.com/office/powerpoint/2010/main" val="2563061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FS</a:t>
            </a:r>
          </a:p>
          <a:p>
            <a:pPr lvl="1"/>
            <a:r>
              <a:rPr lang="en-US" dirty="0" err="1"/>
              <a:t>mkfs</a:t>
            </a:r>
            <a:endParaRPr lang="en-US" dirty="0"/>
          </a:p>
          <a:p>
            <a:pPr lvl="1"/>
            <a:r>
              <a:rPr lang="en-US" dirty="0"/>
              <a:t>mount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49955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version for each file system (e.g., mkfs.ext4, </a:t>
            </a:r>
            <a:r>
              <a:rPr lang="en-US" dirty="0" err="1"/>
              <a:t>mkfs.xfs</a:t>
            </a:r>
            <a:r>
              <a:rPr lang="en-US" dirty="0"/>
              <a:t>, </a:t>
            </a:r>
            <a:r>
              <a:rPr lang="en-US" dirty="0" err="1"/>
              <a:t>mkfs.btrfs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Initialize metadata (bitmaps, </a:t>
            </a:r>
            <a:r>
              <a:rPr lang="en-US" dirty="0" err="1"/>
              <a:t>inode</a:t>
            </a:r>
            <a:r>
              <a:rPr lang="en-US" dirty="0"/>
              <a:t> table).</a:t>
            </a:r>
          </a:p>
          <a:p>
            <a:endParaRPr lang="en-US" dirty="0"/>
          </a:p>
          <a:p>
            <a:r>
              <a:rPr lang="en-US" dirty="0"/>
              <a:t>Create empty root directory. </a:t>
            </a:r>
          </a:p>
        </p:txBody>
      </p:sp>
    </p:spTree>
    <p:extLst>
      <p:ext uri="{BB962C8B-B14F-4D97-AF65-F5344CB8AC3E}">
        <p14:creationId xmlns:p14="http://schemas.microsoft.com/office/powerpoint/2010/main" val="429242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file system to the FS 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24" y="2376487"/>
            <a:ext cx="5962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2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FS</a:t>
            </a:r>
          </a:p>
          <a:p>
            <a:pPr lvl="1"/>
            <a:r>
              <a:rPr lang="en-US" dirty="0" err="1"/>
              <a:t>mkfs</a:t>
            </a:r>
            <a:endParaRPr lang="en-US" dirty="0"/>
          </a:p>
          <a:p>
            <a:pPr lvl="1"/>
            <a:r>
              <a:rPr lang="en-US" dirty="0"/>
              <a:t>mount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28932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root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root data</a:t>
            </a:r>
          </a:p>
          <a:p>
            <a:r>
              <a:rPr lang="en-US" dirty="0"/>
              <a:t>Read foo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foo data</a:t>
            </a:r>
          </a:p>
          <a:p>
            <a:r>
              <a:rPr lang="en-US" dirty="0"/>
              <a:t>Read bar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/foo/bar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bar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Read bar data</a:t>
            </a:r>
          </a:p>
          <a:p>
            <a:r>
              <a:rPr lang="en-US" dirty="0"/>
              <a:t>Write bar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366837"/>
            <a:ext cx="8124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9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Scheduling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488637"/>
            <a:ext cx="4352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7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Stack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85900"/>
            <a:ext cx="8458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3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File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pPr lvl="1"/>
            <a:r>
              <a:rPr lang="en-US" dirty="0"/>
              <a:t>Array of bytes.</a:t>
            </a:r>
          </a:p>
          <a:p>
            <a:pPr lvl="1"/>
            <a:r>
              <a:rPr lang="en-US" dirty="0"/>
              <a:t>Ranges of bytes can be read/written.</a:t>
            </a:r>
          </a:p>
          <a:p>
            <a:r>
              <a:rPr lang="en-US" dirty="0"/>
              <a:t>File system consists of many files, and files need names so programs can choose the right one.</a:t>
            </a:r>
          </a:p>
          <a:p>
            <a:pPr lvl="1"/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/>
              <a:t>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5463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has exactly one </a:t>
            </a:r>
            <a:r>
              <a:rPr lang="en-US" dirty="0" err="1"/>
              <a:t>inode</a:t>
            </a:r>
            <a:r>
              <a:rPr lang="en-US" dirty="0"/>
              <a:t> number.</a:t>
            </a:r>
          </a:p>
          <a:p>
            <a:r>
              <a:rPr lang="en-US" dirty="0" err="1"/>
              <a:t>inodes</a:t>
            </a:r>
            <a:r>
              <a:rPr lang="en-US" dirty="0"/>
              <a:t> are unique (at a given time) within a FS.</a:t>
            </a:r>
          </a:p>
          <a:p>
            <a:r>
              <a:rPr lang="en-US" dirty="0"/>
              <a:t>Different file system may use the same number, numbers may be recycled after deletes</a:t>
            </a:r>
          </a:p>
          <a:p>
            <a:r>
              <a:rPr lang="en-US" dirty="0"/>
              <a:t>Show </a:t>
            </a:r>
            <a:r>
              <a:rPr lang="en-US" dirty="0" err="1"/>
              <a:t>inodes</a:t>
            </a:r>
            <a:r>
              <a:rPr lang="en-US" dirty="0"/>
              <a:t> via stat.</a:t>
            </a:r>
          </a:p>
        </p:txBody>
      </p:sp>
    </p:spTree>
    <p:extLst>
      <p:ext uri="{BB962C8B-B14F-4D97-AF65-F5344CB8AC3E}">
        <p14:creationId xmlns:p14="http://schemas.microsoft.com/office/powerpoint/2010/main" val="19796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names are friendlier than number names. </a:t>
            </a:r>
          </a:p>
          <a:p>
            <a:endParaRPr lang="en-US" dirty="0"/>
          </a:p>
          <a:p>
            <a:r>
              <a:rPr lang="en-US" dirty="0"/>
              <a:t>Store path-to-</a:t>
            </a:r>
            <a:r>
              <a:rPr lang="en-US" dirty="0" err="1"/>
              <a:t>inode</a:t>
            </a:r>
            <a:r>
              <a:rPr lang="en-US" dirty="0"/>
              <a:t> mapping in many files. Call these special files directories. </a:t>
            </a:r>
          </a:p>
          <a:p>
            <a:endParaRPr lang="en-US" dirty="0"/>
          </a:p>
          <a:p>
            <a:r>
              <a:rPr lang="en-US" dirty="0"/>
              <a:t>Reads for getting final </a:t>
            </a:r>
            <a:r>
              <a:rPr lang="en-US" dirty="0" err="1"/>
              <a:t>inode</a:t>
            </a:r>
            <a:r>
              <a:rPr lang="en-US" dirty="0"/>
              <a:t> called “traversal”.</a:t>
            </a:r>
          </a:p>
        </p:txBody>
      </p:sp>
    </p:spTree>
    <p:extLst>
      <p:ext uri="{BB962C8B-B14F-4D97-AF65-F5344CB8AC3E}">
        <p14:creationId xmlns:p14="http://schemas.microsoft.com/office/powerpoint/2010/main" val="36236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(</a:t>
            </a:r>
            <a:r>
              <a:rPr lang="en-US" dirty="0" err="1"/>
              <a:t>fd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do traversal once, and store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altLang="zh-CN" dirty="0"/>
              <a:t>number</a:t>
            </a:r>
            <a:r>
              <a:rPr lang="en-US" dirty="0"/>
              <a:t> in descriptor object. Do reads/writes via descriptor. Also remember offset.</a:t>
            </a:r>
          </a:p>
          <a:p>
            <a:r>
              <a:rPr lang="en-US" dirty="0"/>
              <a:t>A file-descriptor table contains pointers to file descriptors.</a:t>
            </a:r>
          </a:p>
          <a:p>
            <a:r>
              <a:rPr lang="en-US" dirty="0"/>
              <a:t>The integers you’re used to using for file I/O are indexes into this table.</a:t>
            </a:r>
          </a:p>
        </p:txBody>
      </p:sp>
    </p:spTree>
    <p:extLst>
      <p:ext uri="{BB962C8B-B14F-4D97-AF65-F5344CB8AC3E}">
        <p14:creationId xmlns:p14="http://schemas.microsoft.com/office/powerpoint/2010/main" val="56799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fd1 = open(“file.txt”); // returns 3</a:t>
            </a:r>
          </a:p>
          <a:p>
            <a:pPr marL="0" indent="0">
              <a:buNone/>
            </a:pPr>
            <a:r>
              <a:rPr lang="en-US" dirty="0"/>
              <a:t>read(fd1, </a:t>
            </a:r>
            <a:r>
              <a:rPr lang="en-US" dirty="0" err="1"/>
              <a:t>buf</a:t>
            </a:r>
            <a:r>
              <a:rPr lang="en-US" dirty="0"/>
              <a:t>, 12);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fd2 = open(“file.txt”); // returns 4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fd3 = dup(fd2); // returns 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2" y="4197928"/>
            <a:ext cx="1288472" cy="540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= 0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inode</a:t>
            </a:r>
            <a:r>
              <a:rPr lang="en-US" dirty="0">
                <a:solidFill>
                  <a:schemeClr val="tx1"/>
                </a:solidFill>
              </a:rPr>
              <a:t> =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2" y="5237019"/>
            <a:ext cx="1288472" cy="540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= 0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inode</a:t>
            </a:r>
            <a:r>
              <a:rPr lang="en-US" dirty="0">
                <a:solidFill>
                  <a:schemeClr val="tx1"/>
                </a:solidFill>
              </a:rPr>
              <a:t> =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6456" y="4793673"/>
            <a:ext cx="1413161" cy="540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= 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size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4273" y="438970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7492" y="3828596"/>
            <a:ext cx="46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4235" y="3828596"/>
            <a:ext cx="8988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r>
              <a:rPr lang="en-US" dirty="0"/>
              <a:t> table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5756" y="4431637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5756" y="4696692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5756" y="4961747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5756" y="5226802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5756" y="5491857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5756" y="4166582"/>
            <a:ext cx="306844" cy="26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99178" y="4389705"/>
            <a:ext cx="1753624" cy="704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99178" y="5388848"/>
            <a:ext cx="1752324" cy="1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4407398" y="4623414"/>
            <a:ext cx="1169058" cy="44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07398" y="5198773"/>
            <a:ext cx="1169058" cy="425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1502" y="4197928"/>
            <a:ext cx="1288472" cy="540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= 12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inode</a:t>
            </a:r>
            <a:r>
              <a:rPr lang="en-US" dirty="0">
                <a:solidFill>
                  <a:schemeClr val="tx1"/>
                </a:solidFill>
              </a:rPr>
              <a:t> =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599215" y="5624384"/>
            <a:ext cx="1752287" cy="34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798</Words>
  <Application>Microsoft Office PowerPoint</Application>
  <PresentationFormat>On-screen Show (4:3)</PresentationFormat>
  <Paragraphs>190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Office Theme</vt:lpstr>
      <vt:lpstr>Lecture 17 FS APIs and vsfs</vt:lpstr>
      <vt:lpstr>I/O Protocol Variants</vt:lpstr>
      <vt:lpstr>Disk</vt:lpstr>
      <vt:lpstr>The File System Stack </vt:lpstr>
      <vt:lpstr>File and File Name </vt:lpstr>
      <vt:lpstr>inodes </vt:lpstr>
      <vt:lpstr>Paths </vt:lpstr>
      <vt:lpstr>File Descriptor (fd) </vt:lpstr>
      <vt:lpstr>Code Snippet </vt:lpstr>
      <vt:lpstr>File API </vt:lpstr>
      <vt:lpstr>Directories </vt:lpstr>
      <vt:lpstr>Special Calls</vt:lpstr>
      <vt:lpstr>Implementation</vt:lpstr>
      <vt:lpstr>Structures</vt:lpstr>
      <vt:lpstr>Allocation Structures</vt:lpstr>
      <vt:lpstr>Superblock</vt:lpstr>
      <vt:lpstr>The inode Table</vt:lpstr>
      <vt:lpstr>What’s in an inode</vt:lpstr>
      <vt:lpstr>The Multi-Level Index</vt:lpstr>
      <vt:lpstr>Directory Organization</vt:lpstr>
      <vt:lpstr>Free Space Management</vt:lpstr>
      <vt:lpstr>Operations</vt:lpstr>
      <vt:lpstr>mkfs</vt:lpstr>
      <vt:lpstr>mount</vt:lpstr>
      <vt:lpstr>Operations</vt:lpstr>
      <vt:lpstr>Open /foo/bar</vt:lpstr>
      <vt:lpstr>Read /foo/bar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king aliang</cp:lastModifiedBy>
  <cp:revision>160</cp:revision>
  <dcterms:created xsi:type="dcterms:W3CDTF">2015-03-22T06:36:00Z</dcterms:created>
  <dcterms:modified xsi:type="dcterms:W3CDTF">2018-11-06T07:44:58Z</dcterms:modified>
</cp:coreProperties>
</file>