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97" r:id="rId3"/>
    <p:sldId id="322" r:id="rId4"/>
    <p:sldId id="323" r:id="rId5"/>
    <p:sldId id="361" r:id="rId6"/>
    <p:sldId id="362" r:id="rId7"/>
    <p:sldId id="363" r:id="rId8"/>
    <p:sldId id="398" r:id="rId9"/>
    <p:sldId id="352" r:id="rId10"/>
    <p:sldId id="399" r:id="rId11"/>
    <p:sldId id="400" r:id="rId12"/>
    <p:sldId id="401" r:id="rId13"/>
    <p:sldId id="402" r:id="rId14"/>
    <p:sldId id="403" r:id="rId15"/>
    <p:sldId id="358" r:id="rId16"/>
    <p:sldId id="359" r:id="rId17"/>
    <p:sldId id="364" r:id="rId18"/>
    <p:sldId id="360" r:id="rId19"/>
    <p:sldId id="40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1" autoAdjust="0"/>
  </p:normalViewPr>
  <p:slideViewPr>
    <p:cSldViewPr snapToGrid="0">
      <p:cViewPr varScale="1">
        <p:scale>
          <a:sx n="69" d="100"/>
          <a:sy n="69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Lecture 19</a:t>
            </a:r>
            <a:br>
              <a:rPr lang="en-US" altLang="zh-CN" dirty="0"/>
            </a:br>
            <a:r>
              <a:rPr lang="en-US" altLang="zh-CN" dirty="0"/>
              <a:t>FSCK &amp; Journaling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Uses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Redundancy may improve: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Reliability</a:t>
            </a:r>
          </a:p>
          <a:p>
            <a:r>
              <a:rPr lang="en-US" dirty="0"/>
              <a:t>Redundancy hurts:</a:t>
            </a:r>
          </a:p>
          <a:p>
            <a:pPr lvl="1"/>
            <a:r>
              <a:rPr lang="en-US" dirty="0"/>
              <a:t>Capacity</a:t>
            </a:r>
          </a:p>
          <a:p>
            <a:r>
              <a:rPr lang="en-US" dirty="0"/>
              <a:t>Redundancy implies:</a:t>
            </a:r>
          </a:p>
          <a:p>
            <a:pPr lvl="1"/>
            <a:r>
              <a:rPr lang="en-US" dirty="0"/>
              <a:t>Certain combinations of values are illegal.</a:t>
            </a:r>
          </a:p>
          <a:p>
            <a:pPr lvl="1"/>
            <a:r>
              <a:rPr lang="en-US" dirty="0"/>
              <a:t>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82521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need to do several disk writes to redundant blocks.</a:t>
            </a:r>
          </a:p>
          <a:p>
            <a:r>
              <a:rPr lang="en-US" dirty="0"/>
              <a:t>We don’t want to be interrupted between writes.</a:t>
            </a:r>
          </a:p>
          <a:p>
            <a:r>
              <a:rPr lang="en-US" dirty="0"/>
              <a:t>Things that interrupt us:</a:t>
            </a:r>
          </a:p>
          <a:p>
            <a:pPr lvl="1"/>
            <a:r>
              <a:rPr lang="en-US" dirty="0"/>
              <a:t>power loss</a:t>
            </a:r>
          </a:p>
          <a:p>
            <a:pPr lvl="1"/>
            <a:r>
              <a:rPr lang="en-US" dirty="0"/>
              <a:t>kernel panic, reboot</a:t>
            </a:r>
          </a:p>
          <a:p>
            <a:pPr lvl="1"/>
            <a:r>
              <a:rPr lang="en-US" dirty="0"/>
              <a:t>user hard reset</a:t>
            </a:r>
          </a:p>
        </p:txBody>
      </p:sp>
    </p:spTree>
    <p:extLst>
      <p:ext uri="{BB962C8B-B14F-4D97-AF65-F5344CB8AC3E}">
        <p14:creationId xmlns:p14="http://schemas.microsoft.com/office/powerpoint/2010/main" val="200524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are appending to a file, and must update the following:</a:t>
            </a:r>
          </a:p>
          <a:p>
            <a:pPr lvl="1"/>
            <a:r>
              <a:rPr lang="en-US" dirty="0"/>
              <a:t>data block, </a:t>
            </a:r>
            <a:r>
              <a:rPr lang="en-US" dirty="0" err="1"/>
              <a:t>inode</a:t>
            </a:r>
            <a:r>
              <a:rPr lang="en-US" dirty="0"/>
              <a:t>, and data bitmap </a:t>
            </a:r>
          </a:p>
          <a:p>
            <a:r>
              <a:rPr lang="en-US" dirty="0"/>
              <a:t>What if crash after only updating some of these?</a:t>
            </a:r>
          </a:p>
          <a:p>
            <a:pPr lvl="1"/>
            <a:r>
              <a:rPr lang="en-US" dirty="0"/>
              <a:t>data: nothing bad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: point to garbage, somebody else may use</a:t>
            </a:r>
          </a:p>
          <a:p>
            <a:pPr lvl="1"/>
            <a:r>
              <a:rPr lang="en-US" dirty="0"/>
              <a:t>bitmap: lost block, space leak</a:t>
            </a:r>
          </a:p>
          <a:p>
            <a:pPr lvl="1"/>
            <a:r>
              <a:rPr lang="en-US" dirty="0"/>
              <a:t>bitmap and </a:t>
            </a:r>
            <a:r>
              <a:rPr lang="en-US" dirty="0" err="1"/>
              <a:t>inode</a:t>
            </a:r>
            <a:r>
              <a:rPr lang="en-US" dirty="0"/>
              <a:t>: point to garbage</a:t>
            </a:r>
          </a:p>
          <a:p>
            <a:pPr lvl="1"/>
            <a:r>
              <a:rPr lang="en-US" dirty="0"/>
              <a:t>bitmap and data: lost block</a:t>
            </a:r>
          </a:p>
          <a:p>
            <a:pPr lvl="1"/>
            <a:r>
              <a:rPr lang="en-US" dirty="0"/>
              <a:t>data and </a:t>
            </a:r>
            <a:r>
              <a:rPr lang="en-US" dirty="0" err="1"/>
              <a:t>inode</a:t>
            </a:r>
            <a:r>
              <a:rPr lang="en-US" dirty="0"/>
              <a:t>: somebody else may use</a:t>
            </a:r>
          </a:p>
        </p:txBody>
      </p:sp>
    </p:spTree>
    <p:extLst>
      <p:ext uri="{BB962C8B-B14F-4D97-AF65-F5344CB8AC3E}">
        <p14:creationId xmlns:p14="http://schemas.microsoft.com/office/powerpoint/2010/main" val="10473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fsck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FSCK = file system checker.</a:t>
            </a:r>
          </a:p>
          <a:p>
            <a:r>
              <a:rPr lang="en-US" dirty="0"/>
              <a:t>Strategy: after a crash, scan whole disk for contradictions.</a:t>
            </a:r>
          </a:p>
          <a:p>
            <a:r>
              <a:rPr lang="en-US" dirty="0"/>
              <a:t>For example, is a bitmap block correct?</a:t>
            </a:r>
          </a:p>
          <a:p>
            <a:pPr lvl="1"/>
            <a:r>
              <a:rPr lang="en-US" dirty="0"/>
              <a:t>Read every valid </a:t>
            </a:r>
            <a:r>
              <a:rPr lang="en-US" dirty="0" err="1"/>
              <a:t>inode+indirect</a:t>
            </a:r>
            <a:r>
              <a:rPr lang="en-US" dirty="0"/>
              <a:t>. If an </a:t>
            </a:r>
            <a:r>
              <a:rPr lang="en-US" dirty="0" err="1"/>
              <a:t>inode</a:t>
            </a:r>
            <a:r>
              <a:rPr lang="en-US" dirty="0"/>
              <a:t> points to a block, the corresponding bit should be 1</a:t>
            </a:r>
          </a:p>
        </p:txBody>
      </p:sp>
    </p:spTree>
    <p:extLst>
      <p:ext uri="{BB962C8B-B14F-4D97-AF65-F5344CB8AC3E}">
        <p14:creationId xmlns:p14="http://schemas.microsoft.com/office/powerpoint/2010/main" val="201246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fsck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checks:</a:t>
            </a:r>
          </a:p>
          <a:p>
            <a:pPr lvl="1"/>
            <a:r>
              <a:rPr lang="en-US" dirty="0"/>
              <a:t>Do superblocks match?</a:t>
            </a:r>
          </a:p>
          <a:p>
            <a:pPr lvl="1"/>
            <a:r>
              <a:rPr lang="en-US" dirty="0"/>
              <a:t>Do number of </a:t>
            </a:r>
            <a:r>
              <a:rPr lang="en-US" dirty="0" err="1"/>
              <a:t>dir</a:t>
            </a:r>
            <a:r>
              <a:rPr lang="en-US" dirty="0"/>
              <a:t> entries equal </a:t>
            </a:r>
            <a:r>
              <a:rPr lang="en-US" dirty="0" err="1"/>
              <a:t>inode</a:t>
            </a:r>
            <a:r>
              <a:rPr lang="en-US" dirty="0"/>
              <a:t> link counts?</a:t>
            </a:r>
          </a:p>
          <a:p>
            <a:pPr lvl="1"/>
            <a:r>
              <a:rPr lang="en-US" dirty="0"/>
              <a:t>Do different </a:t>
            </a:r>
            <a:r>
              <a:rPr lang="en-US" dirty="0" err="1"/>
              <a:t>inodes</a:t>
            </a:r>
            <a:r>
              <a:rPr lang="en-US" dirty="0"/>
              <a:t> ever point to same block?</a:t>
            </a:r>
          </a:p>
          <a:p>
            <a:pPr lvl="1"/>
            <a:r>
              <a:rPr lang="en-US" dirty="0"/>
              <a:t>Do directories contain “.” and “..”?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solve problems?</a:t>
            </a:r>
          </a:p>
        </p:txBody>
      </p:sp>
    </p:spTree>
    <p:extLst>
      <p:ext uri="{BB962C8B-B14F-4D97-AF65-F5344CB8AC3E}">
        <p14:creationId xmlns:p14="http://schemas.microsoft.com/office/powerpoint/2010/main" val="24093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Exmaples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 Entry -&gt;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link_count</a:t>
            </a:r>
            <a:r>
              <a:rPr lang="en-US" dirty="0"/>
              <a:t> = 1 &lt;- Dir Entry</a:t>
            </a:r>
          </a:p>
          <a:p>
            <a:pPr marL="0" indent="0">
              <a:buNone/>
            </a:pPr>
            <a:r>
              <a:rPr lang="en-US" dirty="0"/>
              <a:t>       make the </a:t>
            </a:r>
            <a:r>
              <a:rPr lang="en-US" dirty="0" err="1"/>
              <a:t>link_count</a:t>
            </a:r>
            <a:r>
              <a:rPr lang="en-US" dirty="0"/>
              <a:t> 2</a:t>
            </a:r>
          </a:p>
          <a:p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link_count</a:t>
            </a:r>
            <a:r>
              <a:rPr lang="en-US" dirty="0"/>
              <a:t> = 1 </a:t>
            </a:r>
            <a:r>
              <a:rPr lang="en-US" altLang="zh-CN" dirty="0"/>
              <a:t>with no Dir Entry points to 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link it under </a:t>
            </a:r>
            <a:r>
              <a:rPr lang="en-US" dirty="0" err="1"/>
              <a:t>lost+found</a:t>
            </a:r>
            <a:r>
              <a:rPr lang="en-US" dirty="0"/>
              <a:t>/</a:t>
            </a:r>
          </a:p>
          <a:p>
            <a:r>
              <a:rPr lang="en-US" dirty="0"/>
              <a:t>Data and </a:t>
            </a:r>
            <a:r>
              <a:rPr lang="en-US" dirty="0" err="1"/>
              <a:t>inode</a:t>
            </a:r>
            <a:r>
              <a:rPr lang="en-US" dirty="0"/>
              <a:t> are written, but not bitmap</a:t>
            </a:r>
          </a:p>
          <a:p>
            <a:pPr marL="0" indent="0">
              <a:buNone/>
            </a:pPr>
            <a:r>
              <a:rPr lang="en-US" dirty="0"/>
              <a:t>       change bitmap</a:t>
            </a:r>
          </a:p>
          <a:p>
            <a:r>
              <a:rPr lang="en-US" dirty="0"/>
              <a:t>Two </a:t>
            </a:r>
            <a:r>
              <a:rPr lang="en-US" dirty="0" err="1"/>
              <a:t>inodes</a:t>
            </a:r>
            <a:r>
              <a:rPr lang="en-US" dirty="0"/>
              <a:t> point to the same block</a:t>
            </a:r>
          </a:p>
          <a:p>
            <a:pPr marL="0" indent="0">
              <a:buNone/>
            </a:pPr>
            <a:r>
              <a:rPr lang="en-US" dirty="0"/>
              <a:t>       duplicate the block</a:t>
            </a:r>
          </a:p>
          <a:p>
            <a:r>
              <a:rPr lang="en-US" dirty="0" err="1"/>
              <a:t>inode</a:t>
            </a:r>
            <a:r>
              <a:rPr lang="en-US" dirty="0"/>
              <a:t> points to a block N or more</a:t>
            </a:r>
          </a:p>
          <a:p>
            <a:pPr marL="0" indent="0">
              <a:buNone/>
            </a:pPr>
            <a:r>
              <a:rPr lang="en-US" dirty="0"/>
              <a:t>       remove the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always obvious how to patch the file system back together.</a:t>
            </a:r>
          </a:p>
          <a:p>
            <a:r>
              <a:rPr lang="en-US" dirty="0"/>
              <a:t>We don’t know the “correct” state, just a consistent one.</a:t>
            </a:r>
          </a:p>
          <a:p>
            <a:endParaRPr lang="en-US" dirty="0"/>
          </a:p>
          <a:p>
            <a:r>
              <a:rPr lang="en-US" dirty="0"/>
              <a:t>Too slow.</a:t>
            </a:r>
          </a:p>
        </p:txBody>
      </p:sp>
    </p:spTree>
    <p:extLst>
      <p:ext uri="{BB962C8B-B14F-4D97-AF65-F5344CB8AC3E}">
        <p14:creationId xmlns:p14="http://schemas.microsoft.com/office/powerpoint/2010/main" val="44135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Regaining Consistency After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reformat disk</a:t>
            </a:r>
          </a:p>
          <a:p>
            <a:r>
              <a:rPr lang="en-US" dirty="0"/>
              <a:t>Solution 2: guess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r>
              <a:rPr lang="en-US" dirty="0"/>
              <a:t>Solution 3: do fancy bookkeeping before crash</a:t>
            </a:r>
          </a:p>
        </p:txBody>
      </p:sp>
    </p:spTree>
    <p:extLst>
      <p:ext uri="{BB962C8B-B14F-4D97-AF65-F5344CB8AC3E}">
        <p14:creationId xmlns:p14="http://schemas.microsoft.com/office/powerpoint/2010/main" val="215484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ok to do some recovery work after crash, but not to read entire disk.</a:t>
            </a:r>
          </a:p>
          <a:p>
            <a:r>
              <a:rPr lang="en-US" altLang="zh-CN" dirty="0"/>
              <a:t>Don’t just get to a consistent state, get to a “correct” state.</a:t>
            </a:r>
          </a:p>
          <a:p>
            <a:endParaRPr lang="en-US" dirty="0"/>
          </a:p>
          <a:p>
            <a:r>
              <a:rPr lang="en-US" dirty="0"/>
              <a:t>Known as write-ahead logging is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81281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definition:</a:t>
            </a:r>
          </a:p>
          <a:p>
            <a:pPr lvl="1"/>
            <a:r>
              <a:rPr lang="en-US" dirty="0"/>
              <a:t>operations in critical sections are not interrupted by operations on other critical sections.</a:t>
            </a:r>
          </a:p>
          <a:p>
            <a:r>
              <a:rPr lang="en-US" dirty="0"/>
              <a:t>Persistence definition:</a:t>
            </a:r>
          </a:p>
          <a:p>
            <a:pPr lvl="1"/>
            <a:r>
              <a:rPr lang="en-US" dirty="0"/>
              <a:t>collections of writes are not interrupted by crashes. Get all new or all old data.</a:t>
            </a:r>
          </a:p>
        </p:txBody>
      </p:sp>
    </p:spTree>
    <p:extLst>
      <p:ext uri="{BB962C8B-B14F-4D97-AF65-F5344CB8AC3E}">
        <p14:creationId xmlns:p14="http://schemas.microsoft.com/office/powerpoint/2010/main" val="124848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" y="1340829"/>
            <a:ext cx="87249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3557967"/>
            <a:ext cx="946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overwriting the disk, write down a little note</a:t>
            </a:r>
          </a:p>
          <a:p>
            <a:r>
              <a:rPr lang="en-US" dirty="0"/>
              <a:t>Upon a crash, check the note</a:t>
            </a:r>
          </a:p>
          <a:p>
            <a:r>
              <a:rPr lang="en-US" dirty="0"/>
              <a:t>Ext3 file system with a journal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3820" y="3880457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0711" y="3880457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08271" y="3880457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7601" y="3880457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4270" y="3880457"/>
            <a:ext cx="126294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Journal</a:t>
            </a:r>
          </a:p>
        </p:txBody>
      </p:sp>
    </p:spTree>
    <p:extLst>
      <p:ext uri="{BB962C8B-B14F-4D97-AF65-F5344CB8AC3E}">
        <p14:creationId xmlns:p14="http://schemas.microsoft.com/office/powerpoint/2010/main" val="33554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writing </a:t>
            </a:r>
            <a:r>
              <a:rPr lang="en-US" dirty="0" err="1"/>
              <a:t>inode</a:t>
            </a:r>
            <a:r>
              <a:rPr lang="en-US" dirty="0"/>
              <a:t> (I[v2]), bitmap (B[v2]), and data block (Db) to disk, w</a:t>
            </a:r>
            <a:r>
              <a:rPr lang="en-US" altLang="zh-CN" dirty="0"/>
              <a:t>rite to the log/journal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TxB</a:t>
            </a:r>
            <a:r>
              <a:rPr lang="en-US" dirty="0"/>
              <a:t> (transaction begin): information about the pending updates, e.g., the final addresses for the blocks, transaction ID, checksum.</a:t>
            </a:r>
          </a:p>
          <a:p>
            <a:pPr lvl="1"/>
            <a:r>
              <a:rPr lang="en-US" dirty="0"/>
              <a:t>Middle three blocks: physical logging</a:t>
            </a:r>
          </a:p>
          <a:p>
            <a:pPr lvl="1"/>
            <a:r>
              <a:rPr lang="en-US" dirty="0" err="1"/>
              <a:t>TxE</a:t>
            </a:r>
            <a:r>
              <a:rPr lang="en-US" dirty="0"/>
              <a:t> (transaction end): mark the end, also contains the  transaction ID, checksum.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655284"/>
            <a:ext cx="8010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</a:t>
            </a:r>
            <a:r>
              <a:rPr lang="en-US" altLang="zh-CN" dirty="0"/>
              <a:t>V1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Journal write: Write the transaction, including a transaction-begin block, all pending data and metadata updates, and a transaction-end block, to the log; wait for these writes to complete.</a:t>
            </a:r>
          </a:p>
          <a:p>
            <a:r>
              <a:rPr lang="en-US" dirty="0"/>
              <a:t>2. Checkpoint: Write the pending metadata and data updates to their final locations in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write the journal?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set of blocks: e.g., </a:t>
            </a:r>
            <a:r>
              <a:rPr lang="en-US" dirty="0" err="1"/>
              <a:t>TxB</a:t>
            </a:r>
            <a:r>
              <a:rPr lang="en-US" dirty="0"/>
              <a:t>, I[v2], B[v2], Db, </a:t>
            </a:r>
            <a:r>
              <a:rPr lang="en-US" dirty="0" err="1"/>
              <a:t>TxE</a:t>
            </a:r>
            <a:endParaRPr lang="en-US" dirty="0"/>
          </a:p>
          <a:p>
            <a:pPr lvl="1"/>
            <a:r>
              <a:rPr lang="en-US" dirty="0"/>
              <a:t>Issue one block by one block: too slow</a:t>
            </a:r>
          </a:p>
          <a:p>
            <a:pPr lvl="1"/>
            <a:r>
              <a:rPr lang="en-US" dirty="0"/>
              <a:t>Issue five blocks at one: unsafe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017394"/>
            <a:ext cx="7848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in two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make the write of </a:t>
            </a:r>
            <a:r>
              <a:rPr lang="en-US" dirty="0" err="1"/>
              <a:t>TxE</a:t>
            </a:r>
            <a:r>
              <a:rPr lang="en-US" dirty="0"/>
              <a:t> atomic, make it a single 512-byte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813549"/>
            <a:ext cx="80581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1" y="3071756"/>
            <a:ext cx="7934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</a:t>
            </a:r>
            <a:r>
              <a:rPr lang="en-US" altLang="zh-CN" dirty="0"/>
              <a:t>V2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Journal write: Write the contents of the transaction (including </a:t>
            </a:r>
            <a:r>
              <a:rPr lang="en-US" dirty="0" err="1"/>
              <a:t>TxB</a:t>
            </a:r>
            <a:r>
              <a:rPr lang="en-US" dirty="0"/>
              <a:t>, metadata, and data) to the log; wait for these writes to complete.</a:t>
            </a:r>
          </a:p>
          <a:p>
            <a:r>
              <a:rPr lang="en-US" dirty="0"/>
              <a:t>2.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write to complete; transaction is said to be committed.</a:t>
            </a:r>
          </a:p>
          <a:p>
            <a:r>
              <a:rPr lang="en-US" dirty="0"/>
              <a:t>3. Checkpoint: Write the contents of the update (metadata and data) to their final on-disk 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1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crash could happen at any time.</a:t>
            </a:r>
          </a:p>
          <a:p>
            <a:r>
              <a:rPr lang="en-US" dirty="0"/>
              <a:t>If crash before step 2 completes</a:t>
            </a:r>
          </a:p>
          <a:p>
            <a:pPr lvl="1"/>
            <a:r>
              <a:rPr lang="en-US" dirty="0"/>
              <a:t>Skip the pending update</a:t>
            </a:r>
          </a:p>
          <a:p>
            <a:r>
              <a:rPr lang="en-US" dirty="0"/>
              <a:t>If crash after step 2 completes</a:t>
            </a:r>
          </a:p>
          <a:p>
            <a:pPr lvl="1"/>
            <a:r>
              <a:rPr lang="en-US" dirty="0"/>
              <a:t>Transactions are replayed</a:t>
            </a:r>
          </a:p>
          <a:p>
            <a:r>
              <a:rPr lang="en-US" dirty="0"/>
              <a:t>What if crash during </a:t>
            </a:r>
            <a:r>
              <a:rPr lang="en-US" dirty="0" err="1"/>
              <a:t>checkpointing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3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Batching Log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protocol could add a lot of extra disk traffic</a:t>
            </a:r>
          </a:p>
          <a:p>
            <a:r>
              <a:rPr lang="en-US" dirty="0"/>
              <a:t>Suppose we create two files</a:t>
            </a:r>
          </a:p>
          <a:p>
            <a:pPr lvl="1"/>
            <a:r>
              <a:rPr lang="en-US" dirty="0"/>
              <a:t>Going to write the same </a:t>
            </a:r>
            <a:r>
              <a:rPr lang="en-US" dirty="0" err="1"/>
              <a:t>inode</a:t>
            </a:r>
            <a:r>
              <a:rPr lang="en-US" dirty="0"/>
              <a:t> block over and over to the log</a:t>
            </a:r>
          </a:p>
          <a:p>
            <a:r>
              <a:rPr lang="en-US" dirty="0"/>
              <a:t>Buffer all updates into a global transaction</a:t>
            </a:r>
          </a:p>
        </p:txBody>
      </p:sp>
    </p:spTree>
    <p:extLst>
      <p:ext uri="{BB962C8B-B14F-4D97-AF65-F5344CB8AC3E}">
        <p14:creationId xmlns:p14="http://schemas.microsoft.com/office/powerpoint/2010/main" val="742369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Log Finite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log is full?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Recovery takes longer to replay everything in the log</a:t>
            </a:r>
          </a:p>
          <a:p>
            <a:pPr lvl="1"/>
            <a:r>
              <a:rPr lang="en-US" dirty="0"/>
              <a:t>No further transactions can happen</a:t>
            </a:r>
          </a:p>
          <a:p>
            <a:r>
              <a:rPr lang="en-US" dirty="0"/>
              <a:t>Make the journal circular</a:t>
            </a:r>
          </a:p>
          <a:p>
            <a:pPr lvl="1"/>
            <a:r>
              <a:rPr lang="en-US" dirty="0"/>
              <a:t>Free the space after a transaction is </a:t>
            </a:r>
            <a:r>
              <a:rPr lang="en-US" dirty="0" err="1"/>
              <a:t>checkpointed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264112"/>
            <a:ext cx="793432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38713"/>
            <a:ext cx="7820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(V3)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Journal write: Write the contents of the transaction (containing </a:t>
            </a:r>
            <a:r>
              <a:rPr lang="en-US" dirty="0" err="1"/>
              <a:t>TxB</a:t>
            </a:r>
            <a:r>
              <a:rPr lang="en-US" dirty="0"/>
              <a:t> and the contents of the update) to the log; wait for these writes to complete.</a:t>
            </a:r>
          </a:p>
          <a:p>
            <a:r>
              <a:rPr lang="en-US" dirty="0"/>
              <a:t>2.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the write to complete; the transaction is now committed.</a:t>
            </a:r>
          </a:p>
          <a:p>
            <a:r>
              <a:rPr lang="en-US" dirty="0"/>
              <a:t>3. Checkpoint: Write the contents of the update to their final locations within the file system.</a:t>
            </a:r>
          </a:p>
          <a:p>
            <a:r>
              <a:rPr lang="en-US" dirty="0"/>
              <a:t>4. Free: Some time later, mark the transaction free in the journal by updating the journal superblock.</a:t>
            </a:r>
          </a:p>
        </p:txBody>
      </p:sp>
    </p:spTree>
    <p:extLst>
      <p:ext uri="{BB962C8B-B14F-4D97-AF65-F5344CB8AC3E}">
        <p14:creationId xmlns:p14="http://schemas.microsoft.com/office/powerpoint/2010/main" val="35836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0962"/>
            <a:ext cx="83820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5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write, we write twice.</a:t>
            </a:r>
          </a:p>
          <a:p>
            <a:r>
              <a:rPr lang="en-US" dirty="0"/>
              <a:t>Other than data journaling, there is also ordered journaling (metadata journaling)</a:t>
            </a:r>
          </a:p>
          <a:p>
            <a:pPr lvl="1"/>
            <a:r>
              <a:rPr lang="en-US" dirty="0"/>
              <a:t>User data is not written to the journal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to write Db to disk?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560426"/>
            <a:ext cx="7934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(V4)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1/2. Data write: Write data to final location; wait for completion (the wait is optional).</a:t>
            </a:r>
          </a:p>
          <a:p>
            <a:r>
              <a:rPr lang="en-US" dirty="0"/>
              <a:t>1/2. Journal metadata write: Write the begin block and metadata to the log; wait for writes to complete.</a:t>
            </a:r>
          </a:p>
          <a:p>
            <a:r>
              <a:rPr lang="en-US" dirty="0"/>
              <a:t>3.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the write to complete; the transaction (including data) is now committed.</a:t>
            </a:r>
          </a:p>
          <a:p>
            <a:r>
              <a:rPr lang="en-US" dirty="0"/>
              <a:t>4. Checkpoint metadata: Write the contents of the metadata update to their final locations within the file system.</a:t>
            </a:r>
          </a:p>
          <a:p>
            <a:r>
              <a:rPr lang="en-US" dirty="0"/>
              <a:t>5. Free: Later, mark the transaction free in journal superblock</a:t>
            </a:r>
          </a:p>
        </p:txBody>
      </p:sp>
    </p:spTree>
    <p:extLst>
      <p:ext uri="{BB962C8B-B14F-4D97-AF65-F5344CB8AC3E}">
        <p14:creationId xmlns:p14="http://schemas.microsoft.com/office/powerpoint/2010/main" val="28978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Case: Block Reuse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The Db of </a:t>
            </a:r>
            <a:r>
              <a:rPr lang="en-US" altLang="zh-CN" dirty="0" err="1"/>
              <a:t>foobar</a:t>
            </a:r>
            <a:r>
              <a:rPr lang="en-US" altLang="zh-CN" dirty="0"/>
              <a:t> will be overwritten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Never reuse blocks until the delete of said blocks is </a:t>
            </a:r>
            <a:r>
              <a:rPr lang="en-US" dirty="0" err="1"/>
              <a:t>checkpointed</a:t>
            </a:r>
            <a:r>
              <a:rPr lang="en-US" dirty="0"/>
              <a:t> out of the journal</a:t>
            </a:r>
          </a:p>
          <a:p>
            <a:pPr lvl="1"/>
            <a:r>
              <a:rPr lang="en-US" dirty="0"/>
              <a:t>add a new type of record to the journal, a revoke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42381"/>
            <a:ext cx="794385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88543"/>
            <a:ext cx="8010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Journaling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968087"/>
            <a:ext cx="6829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 Timeline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022240"/>
            <a:ext cx="6191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Update</a:t>
            </a:r>
          </a:p>
          <a:p>
            <a:r>
              <a:rPr lang="en-US" dirty="0"/>
              <a:t>COW:</a:t>
            </a:r>
            <a:r>
              <a:rPr lang="zh-CN" altLang="en-US" dirty="0"/>
              <a:t> </a:t>
            </a:r>
            <a:r>
              <a:rPr lang="en-US" dirty="0"/>
              <a:t>copy-on-write</a:t>
            </a:r>
          </a:p>
          <a:p>
            <a:r>
              <a:rPr lang="en-US" altLang="zh-CN" dirty="0"/>
              <a:t>BBC: </a:t>
            </a:r>
            <a:r>
              <a:rPr lang="en-US" dirty="0" err="1"/>
              <a:t>backpointer</a:t>
            </a:r>
            <a:r>
              <a:rPr lang="en-US" dirty="0"/>
              <a:t>-based consistency</a:t>
            </a:r>
          </a:p>
          <a:p>
            <a:r>
              <a:rPr lang="en-US" dirty="0"/>
              <a:t>Optimistic crash consistency</a:t>
            </a:r>
          </a:p>
        </p:txBody>
      </p:sp>
    </p:spTree>
    <p:extLst>
      <p:ext uri="{BB962C8B-B14F-4D97-AF65-F5344CB8AC3E}">
        <p14:creationId xmlns:p14="http://schemas.microsoft.com/office/powerpoint/2010/main" val="520382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educes recovery time from</a:t>
            </a:r>
            <a:br>
              <a:rPr lang="en-US" dirty="0"/>
            </a:br>
            <a:r>
              <a:rPr lang="en-US" dirty="0"/>
              <a:t>O(size-of-the-disk-volume) to O(size-of-the</a:t>
            </a:r>
            <a:r>
              <a:rPr lang="en-US" altLang="zh-CN" dirty="0"/>
              <a:t>-</a:t>
            </a:r>
            <a:r>
              <a:rPr lang="en-US" dirty="0"/>
              <a:t>log)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85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and </a:t>
            </a:r>
            <a:r>
              <a:rPr lang="en-US"/>
              <a:t>distributed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3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366837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6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contributions:</a:t>
            </a:r>
          </a:p>
          <a:p>
            <a:pPr lvl="1"/>
            <a:r>
              <a:rPr lang="en-US" dirty="0"/>
              <a:t>hybrid block size</a:t>
            </a:r>
          </a:p>
          <a:p>
            <a:pPr lvl="1"/>
            <a:r>
              <a:rPr lang="en-US" dirty="0"/>
              <a:t>groups</a:t>
            </a:r>
          </a:p>
          <a:p>
            <a:pPr lvl="1"/>
            <a:r>
              <a:rPr lang="en-US" dirty="0"/>
              <a:t>smart allocation</a:t>
            </a:r>
          </a:p>
        </p:txBody>
      </p:sp>
    </p:spTree>
    <p:extLst>
      <p:ext uri="{BB962C8B-B14F-4D97-AF65-F5344CB8AC3E}">
        <p14:creationId xmlns:p14="http://schemas.microsoft.com/office/powerpoint/2010/main" val="1153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Block Size:</a:t>
            </a:r>
            <a:br>
              <a:rPr lang="en-US" dirty="0"/>
            </a:br>
            <a:r>
              <a:rPr lang="en-US" dirty="0"/>
              <a:t>Blocks +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blocks: fast</a:t>
            </a:r>
          </a:p>
          <a:p>
            <a:r>
              <a:rPr lang="en-US" dirty="0"/>
              <a:t>Small blocks: space efficient</a:t>
            </a:r>
          </a:p>
          <a:p>
            <a:endParaRPr lang="en-US" dirty="0"/>
          </a:p>
          <a:p>
            <a:r>
              <a:rPr lang="en-US" dirty="0"/>
              <a:t>FFS split regular blocks into fragments when less than a block is needed. </a:t>
            </a:r>
          </a:p>
        </p:txBody>
      </p:sp>
    </p:spTree>
    <p:extLst>
      <p:ext uri="{BB962C8B-B14F-4D97-AF65-F5344CB8AC3E}">
        <p14:creationId xmlns:p14="http://schemas.microsoft.com/office/powerpoint/2010/main" val="184173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groups, each </a:t>
            </a:r>
            <a:r>
              <a:rPr lang="en-US" dirty="0" err="1"/>
              <a:t>inode</a:t>
            </a:r>
            <a:r>
              <a:rPr lang="en-US" dirty="0"/>
              <a:t> has data blocks near it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inodes</a:t>
            </a:r>
            <a:r>
              <a:rPr lang="en-US" dirty="0"/>
              <a:t>: allocate in same group with </a:t>
            </a:r>
            <a:r>
              <a:rPr lang="en-US" dirty="0" err="1"/>
              <a:t>dir</a:t>
            </a:r>
            <a:endParaRPr lang="en-US" dirty="0"/>
          </a:p>
          <a:p>
            <a:pPr lvl="1"/>
            <a:r>
              <a:rPr lang="en-US" dirty="0"/>
              <a:t>Dir </a:t>
            </a:r>
            <a:r>
              <a:rPr lang="en-US" dirty="0" err="1"/>
              <a:t>inodes</a:t>
            </a:r>
            <a:r>
              <a:rPr lang="en-US" dirty="0"/>
              <a:t>: allocate in new group with fewer </a:t>
            </a:r>
            <a:r>
              <a:rPr lang="en-US" dirty="0" err="1"/>
              <a:t>inodes</a:t>
            </a:r>
            <a:r>
              <a:rPr lang="en-US" dirty="0"/>
              <a:t> than the average group</a:t>
            </a:r>
          </a:p>
          <a:p>
            <a:pPr lvl="1"/>
            <a:r>
              <a:rPr lang="en-US" dirty="0"/>
              <a:t>First data block: allocate near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Other data blocks: allocate near previous block</a:t>
            </a:r>
          </a:p>
          <a:p>
            <a:pPr lvl="1"/>
            <a:r>
              <a:rPr lang="en-US" dirty="0"/>
              <a:t>Large file data blocks: after 48KB, go to new group. Move to another group (w/ fewer than </a:t>
            </a:r>
            <a:r>
              <a:rPr lang="en-US" dirty="0" err="1"/>
              <a:t>avg</a:t>
            </a:r>
            <a:r>
              <a:rPr lang="en-US" dirty="0"/>
              <a:t> blocks) every subsequent 1MB.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125" y="1825626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642" y="1825625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4784" y="1825625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41656" y="1825625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132" y="1825626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9649" y="1825625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38791" y="1825625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55663" y="1825625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8139" y="1825626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3656" y="1825625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52800" y="1825625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69670" y="1825625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5711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if A and B are two pieces of data, and knowing A eliminates some or all the values B could B, there is redundancy between A and B. </a:t>
            </a:r>
          </a:p>
          <a:p>
            <a:r>
              <a:rPr lang="en-US" dirty="0"/>
              <a:t>Superblock: field contains total blocks in FS.</a:t>
            </a:r>
          </a:p>
          <a:p>
            <a:r>
              <a:rPr lang="en-US" dirty="0" err="1"/>
              <a:t>Inode</a:t>
            </a:r>
            <a:r>
              <a:rPr lang="en-US" dirty="0"/>
              <a:t>: field contains pointer to data block.</a:t>
            </a:r>
          </a:p>
          <a:p>
            <a:r>
              <a:rPr lang="en-US" dirty="0"/>
              <a:t>Is there redundancy between these fields? Why?</a:t>
            </a:r>
          </a:p>
          <a:p>
            <a:pPr lvl="1"/>
            <a:r>
              <a:rPr lang="en-US" dirty="0"/>
              <a:t>Yes. If total block number is N, pointers to block N or after are invalid.</a:t>
            </a:r>
          </a:p>
        </p:txBody>
      </p:sp>
    </p:spTree>
    <p:extLst>
      <p:ext uri="{BB962C8B-B14F-4D97-AF65-F5344CB8AC3E}">
        <p14:creationId xmlns:p14="http://schemas.microsoft.com/office/powerpoint/2010/main" val="25443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 entries AND </a:t>
            </a:r>
            <a:r>
              <a:rPr lang="en-US" dirty="0" err="1"/>
              <a:t>inode</a:t>
            </a:r>
            <a:r>
              <a:rPr lang="en-US" dirty="0"/>
              <a:t> table.</a:t>
            </a:r>
          </a:p>
          <a:p>
            <a:r>
              <a:rPr lang="en-US" dirty="0"/>
              <a:t>Dir entries AND </a:t>
            </a:r>
            <a:r>
              <a:rPr lang="en-US" dirty="0" err="1"/>
              <a:t>inode</a:t>
            </a:r>
            <a:r>
              <a:rPr lang="en-US" dirty="0"/>
              <a:t> link count.</a:t>
            </a:r>
          </a:p>
          <a:p>
            <a:r>
              <a:rPr lang="en-US" dirty="0"/>
              <a:t>Data bitmap AND </a:t>
            </a:r>
            <a:r>
              <a:rPr lang="en-US" dirty="0" err="1"/>
              <a:t>inode</a:t>
            </a:r>
            <a:r>
              <a:rPr lang="en-US" dirty="0"/>
              <a:t> pointers.</a:t>
            </a:r>
          </a:p>
          <a:p>
            <a:r>
              <a:rPr lang="en-US" dirty="0" err="1"/>
              <a:t>Inode</a:t>
            </a:r>
            <a:r>
              <a:rPr lang="en-US" dirty="0"/>
              <a:t> file size AND </a:t>
            </a:r>
            <a:r>
              <a:rPr lang="en-US" dirty="0" err="1"/>
              <a:t>inode</a:t>
            </a:r>
            <a:r>
              <a:rPr lang="en-US" dirty="0"/>
              <a:t>/indirect pointers. </a:t>
            </a:r>
          </a:p>
        </p:txBody>
      </p:sp>
    </p:spTree>
    <p:extLst>
      <p:ext uri="{BB962C8B-B14F-4D97-AF65-F5344CB8AC3E}">
        <p14:creationId xmlns:p14="http://schemas.microsoft.com/office/powerpoint/2010/main" val="397436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1454</Words>
  <Application>Microsoft Office PowerPoint</Application>
  <PresentationFormat>On-screen Show (4:3)</PresentationFormat>
  <Paragraphs>205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Office Theme</vt:lpstr>
      <vt:lpstr>Lecture 19 FSCK &amp; Journaling</vt:lpstr>
      <vt:lpstr>PowerPoint Presentation</vt:lpstr>
      <vt:lpstr>PowerPoint Presentation</vt:lpstr>
      <vt:lpstr>PowerPoint Presentation</vt:lpstr>
      <vt:lpstr>FFS Review</vt:lpstr>
      <vt:lpstr>Hybrid Block Size: Blocks + Fragments</vt:lpstr>
      <vt:lpstr>Groups and Allocation</vt:lpstr>
      <vt:lpstr>Redundancy?</vt:lpstr>
      <vt:lpstr>Redundancy in FFS</vt:lpstr>
      <vt:lpstr>Redundancy Uses </vt:lpstr>
      <vt:lpstr>Consistency Challenge </vt:lpstr>
      <vt:lpstr>Partial Update</vt:lpstr>
      <vt:lpstr>fsck </vt:lpstr>
      <vt:lpstr>fsck </vt:lpstr>
      <vt:lpstr>Exmaples</vt:lpstr>
      <vt:lpstr>fsck</vt:lpstr>
      <vt:lpstr>Regaining Consistency After Crash</vt:lpstr>
      <vt:lpstr>Journaling Goals</vt:lpstr>
      <vt:lpstr>Atomicity </vt:lpstr>
      <vt:lpstr>Basic Idea</vt:lpstr>
      <vt:lpstr>Data Journaling</vt:lpstr>
      <vt:lpstr>Sequence of Operations (V1)</vt:lpstr>
      <vt:lpstr>How to write the journal?</vt:lpstr>
      <vt:lpstr>Write in two steps</vt:lpstr>
      <vt:lpstr>Sequence of Operations (V2)</vt:lpstr>
      <vt:lpstr>Recovery </vt:lpstr>
      <vt:lpstr>Batching Log Updates</vt:lpstr>
      <vt:lpstr>Making The Log Finite</vt:lpstr>
      <vt:lpstr>Sequence of Operations (V3)</vt:lpstr>
      <vt:lpstr>Metadata Journaling </vt:lpstr>
      <vt:lpstr>Sequence of Operations (V4)</vt:lpstr>
      <vt:lpstr>Tricky Case: Block Reuse </vt:lpstr>
      <vt:lpstr>Data Journaling Timeline</vt:lpstr>
      <vt:lpstr>Metadata Journaling Timeline </vt:lpstr>
      <vt:lpstr>Other Approaches</vt:lpstr>
      <vt:lpstr>Journaling 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king aliang</cp:lastModifiedBy>
  <cp:revision>286</cp:revision>
  <dcterms:created xsi:type="dcterms:W3CDTF">2015-03-22T06:36:00Z</dcterms:created>
  <dcterms:modified xsi:type="dcterms:W3CDTF">2018-11-07T10:27:43Z</dcterms:modified>
</cp:coreProperties>
</file>