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0" r:id="rId3"/>
    <p:sldId id="343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4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46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7" r:id="rId37"/>
    <p:sldId id="348" r:id="rId38"/>
    <p:sldId id="34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70146" autoAdjust="0"/>
  </p:normalViewPr>
  <p:slideViewPr>
    <p:cSldViewPr snapToGrid="0">
      <p:cViewPr varScale="1">
        <p:scale>
          <a:sx n="57" d="100"/>
          <a:sy n="57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D8A8-C399-44EC-8420-6EAE9643BF0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84ADE-7BA5-4878-9ABA-AFA84A47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map given logical address with chunk size 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BDEA-EA80-4004-931D-818DBB36A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(r0 r5 r10 r15)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(r100 r109 r126), (r85)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r0, r4, r8, r12 (or all at once in one big read)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(r5 rp1), (w5 wp1)</a:t>
            </a:r>
          </a:p>
          <a:p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(r5 rp1), (r10 rp2), (w5 wp1), (w10 wp2)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 6 7 P1 4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10* P2* 8 9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P3 12 13 14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(and so forth)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most parallelism across p0, 5, p2, and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4ADE-7BA5-4878-9ABA-AFA84A4713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A3BD-68F5-4DB1-881C-9068032A412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3FBB-1BFA-47F1-9922-9A07F0DB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20</a:t>
            </a:r>
            <a:br>
              <a:rPr lang="en-US" altLang="zh-CN" dirty="0"/>
            </a:br>
            <a:r>
              <a:rPr lang="en-US" altLang="zh-CN" dirty="0"/>
              <a:t>RAID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Redundancy: how many copies?</a:t>
            </a:r>
          </a:p>
          <a:p>
            <a:endParaRPr lang="en-US" dirty="0"/>
          </a:p>
          <a:p>
            <a:r>
              <a:rPr lang="en-US" dirty="0"/>
              <a:t>System engineers are always trying to increase or decrease redundancy.</a:t>
            </a:r>
          </a:p>
          <a:p>
            <a:pPr lvl="1"/>
            <a:r>
              <a:rPr lang="en-US" dirty="0"/>
              <a:t>Increase: replication (e.g., RAID)</a:t>
            </a:r>
          </a:p>
          <a:p>
            <a:pPr lvl="1"/>
            <a:r>
              <a:rPr lang="en-US" dirty="0"/>
              <a:t>Decrease: deduplication (e.g., code sharing)</a:t>
            </a:r>
          </a:p>
          <a:p>
            <a:endParaRPr lang="en-US" dirty="0"/>
          </a:p>
          <a:p>
            <a:r>
              <a:rPr lang="en-US" dirty="0"/>
              <a:t>One strategy: reduce redundancy as much is possible. Then add back just the right amount. </a:t>
            </a:r>
          </a:p>
        </p:txBody>
      </p:sp>
    </p:spTree>
    <p:extLst>
      <p:ext uri="{BB962C8B-B14F-4D97-AF65-F5344CB8AC3E}">
        <p14:creationId xmlns:p14="http://schemas.microsoft.com/office/powerpoint/2010/main" val="550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 About 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Workload: types of reads/writes issued by app</a:t>
            </a:r>
          </a:p>
          <a:p>
            <a:pPr lvl="1"/>
            <a:r>
              <a:rPr lang="en-US" dirty="0"/>
              <a:t>Reads and writes</a:t>
            </a:r>
          </a:p>
          <a:p>
            <a:pPr lvl="1"/>
            <a:r>
              <a:rPr lang="en-US" dirty="0"/>
              <a:t>One operation and steady I/O</a:t>
            </a:r>
          </a:p>
          <a:p>
            <a:pPr lvl="1"/>
            <a:r>
              <a:rPr lang="en-US" dirty="0"/>
              <a:t>Sequential and random</a:t>
            </a:r>
          </a:p>
          <a:p>
            <a:r>
              <a:rPr lang="en-US" dirty="0"/>
              <a:t>RAID: system for mapping logical to physical </a:t>
            </a:r>
            <a:r>
              <a:rPr lang="en-US" dirty="0" err="1"/>
              <a:t>addrs</a:t>
            </a:r>
            <a:endParaRPr lang="en-US" dirty="0"/>
          </a:p>
          <a:p>
            <a:pPr lvl="1"/>
            <a:r>
              <a:rPr lang="en-US" dirty="0"/>
              <a:t>Which logical blocks map to which physical blocks?</a:t>
            </a:r>
          </a:p>
          <a:p>
            <a:pPr lvl="1"/>
            <a:r>
              <a:rPr lang="en-US" dirty="0"/>
              <a:t>How do we use extra physical blocks (if any)?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Capacity: how much space can apps use?</a:t>
            </a:r>
          </a:p>
          <a:p>
            <a:pPr lvl="1"/>
            <a:r>
              <a:rPr lang="en-US" dirty="0"/>
              <a:t>Reliability: how many disks can we safely lose?</a:t>
            </a:r>
          </a:p>
          <a:p>
            <a:pPr lvl="1"/>
            <a:r>
              <a:rPr lang="en-US" dirty="0"/>
              <a:t>Performance: how long does each workload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5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Striping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for capacity.</a:t>
            </a:r>
          </a:p>
          <a:p>
            <a:r>
              <a:rPr lang="en-US" dirty="0"/>
              <a:t>No redundancy.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 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6130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6878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650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67253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4" idx="2"/>
            <a:endCxn id="12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4" idx="0"/>
          </p:cNvCxnSpPr>
          <p:nvPr/>
        </p:nvCxnSpPr>
        <p:spPr>
          <a:xfrm>
            <a:off x="3848395" y="3597964"/>
            <a:ext cx="203131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13" idx="0"/>
          </p:cNvCxnSpPr>
          <p:nvPr/>
        </p:nvCxnSpPr>
        <p:spPr>
          <a:xfrm flipH="1">
            <a:off x="3557735" y="3597963"/>
            <a:ext cx="87103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5" idx="0"/>
          </p:cNvCxnSpPr>
          <p:nvPr/>
        </p:nvCxnSpPr>
        <p:spPr>
          <a:xfrm>
            <a:off x="5009143" y="3597963"/>
            <a:ext cx="145093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6" idx="0"/>
          </p:cNvCxnSpPr>
          <p:nvPr/>
        </p:nvCxnSpPr>
        <p:spPr>
          <a:xfrm flipH="1">
            <a:off x="4137636" y="3597963"/>
            <a:ext cx="1451881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8" idx="0"/>
          </p:cNvCxnSpPr>
          <p:nvPr/>
        </p:nvCxnSpPr>
        <p:spPr>
          <a:xfrm>
            <a:off x="6169891" y="3597963"/>
            <a:ext cx="870562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17" idx="0"/>
          </p:cNvCxnSpPr>
          <p:nvPr/>
        </p:nvCxnSpPr>
        <p:spPr>
          <a:xfrm flipH="1">
            <a:off x="4717537" y="3597963"/>
            <a:ext cx="2032728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9" idx="0"/>
          </p:cNvCxnSpPr>
          <p:nvPr/>
        </p:nvCxnSpPr>
        <p:spPr>
          <a:xfrm>
            <a:off x="7330640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8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 with 4 disks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4                    5                    6                    7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altLang="zh-CN" dirty="0"/>
              <a:t>8                    9                   10                  11</a:t>
            </a:r>
          </a:p>
          <a:p>
            <a:pPr marL="0" indent="0" algn="ctr">
              <a:buNone/>
            </a:pPr>
            <a:r>
              <a:rPr lang="en-US" altLang="zh-CN" dirty="0"/>
              <a:t>12                  13                  14                  15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2057" y="3091543"/>
            <a:ext cx="6125029" cy="435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457" y="3047647"/>
            <a:ext cx="1015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stripe</a:t>
            </a:r>
            <a:endParaRPr lang="en-US" sz="28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1050" y="4601029"/>
            <a:ext cx="788670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map a given logical address A:</a:t>
            </a:r>
          </a:p>
          <a:p>
            <a:pPr lvl="1"/>
            <a:r>
              <a:rPr lang="en-US" dirty="0"/>
              <a:t>Disk = A % </a:t>
            </a:r>
            <a:r>
              <a:rPr lang="en-US" dirty="0" err="1"/>
              <a:t>disk_count</a:t>
            </a:r>
            <a:endParaRPr lang="en-US" dirty="0"/>
          </a:p>
          <a:p>
            <a:pPr lvl="1"/>
            <a:r>
              <a:rPr lang="en-US" dirty="0"/>
              <a:t>Offset = A / </a:t>
            </a:r>
            <a:r>
              <a:rPr lang="en-US" dirty="0" err="1"/>
              <a:t>disk_count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Size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0                    2                    4                    6</a:t>
            </a:r>
          </a:p>
          <a:p>
            <a:pPr marL="0" indent="0" algn="ctr">
              <a:buNone/>
            </a:pPr>
            <a:r>
              <a:rPr lang="en-US" dirty="0"/>
              <a:t> 1</a:t>
            </a:r>
            <a:r>
              <a:rPr lang="en-US" altLang="zh-CN" dirty="0"/>
              <a:t>                    3                    5                    7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 </a:t>
            </a:r>
            <a:r>
              <a:rPr lang="en-US" altLang="zh-CN" dirty="0"/>
              <a:t>8                   10                  12                  14</a:t>
            </a:r>
          </a:p>
          <a:p>
            <a:pPr marL="0" indent="0" algn="ctr">
              <a:buNone/>
            </a:pPr>
            <a:r>
              <a:rPr lang="en-US" altLang="zh-CN" dirty="0"/>
              <a:t>  9                   11                  13                  15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1086" y="3585380"/>
            <a:ext cx="6125029" cy="972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86" y="3739684"/>
            <a:ext cx="1015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stripe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4601029"/>
            <a:ext cx="805815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are small chunks better?</a:t>
            </a:r>
          </a:p>
          <a:p>
            <a:r>
              <a:rPr lang="en-US" dirty="0"/>
              <a:t>When are big ones better?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N * C</a:t>
            </a:r>
          </a:p>
          <a:p>
            <a:r>
              <a:rPr lang="en-US" dirty="0"/>
              <a:t>How many disks can fail?</a:t>
            </a:r>
          </a:p>
          <a:p>
            <a:pPr lvl="1"/>
            <a:r>
              <a:rPr lang="en-US" dirty="0"/>
              <a:t>0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891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Disk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seek time 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Average rotational delay 3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Transfer rate of disk 50 MB/s</a:t>
            </a:r>
          </a:p>
          <a:p>
            <a:endParaRPr lang="en-US" dirty="0"/>
          </a:p>
          <a:p>
            <a:r>
              <a:rPr lang="en-US" dirty="0"/>
              <a:t>Sequential workload (S)</a:t>
            </a:r>
          </a:p>
          <a:p>
            <a:pPr lvl="1"/>
            <a:r>
              <a:rPr lang="en-US" dirty="0"/>
              <a:t>Assuming 10 MB transfer: 47.62 MB/s</a:t>
            </a:r>
          </a:p>
          <a:p>
            <a:r>
              <a:rPr lang="en-US" dirty="0"/>
              <a:t>Random workload (R)</a:t>
            </a:r>
          </a:p>
          <a:p>
            <a:pPr lvl="1"/>
            <a:r>
              <a:rPr lang="en-US" dirty="0"/>
              <a:t>Assuming 10 KB transfer: 0.981 MB/s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4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RAID-0: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  <a:p>
            <a:r>
              <a:rPr lang="en-US" dirty="0"/>
              <a:t>A sequential workload means that requests to the array come in large contiguous chunks</a:t>
            </a:r>
          </a:p>
          <a:p>
            <a:r>
              <a:rPr lang="en-US" dirty="0"/>
              <a:t>A random workload means that each request is rather small, and that each request is to a different random location on disk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 * S</a:t>
            </a:r>
          </a:p>
          <a:p>
            <a:pPr marL="457200" lvl="1" indent="0">
              <a:buNone/>
            </a:pPr>
            <a:r>
              <a:rPr lang="en-US" dirty="0"/>
              <a:t>N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Mirroring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Keep two copies of all data.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 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5" idx="2"/>
            <a:endCxn id="13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3241221" y="3597963"/>
            <a:ext cx="26384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4" idx="0"/>
          </p:cNvCxnSpPr>
          <p:nvPr/>
        </p:nvCxnSpPr>
        <p:spPr>
          <a:xfrm flipH="1">
            <a:off x="3557735" y="3597964"/>
            <a:ext cx="29066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>
            <a:off x="3848395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7" idx="0"/>
          </p:cNvCxnSpPr>
          <p:nvPr/>
        </p:nvCxnSpPr>
        <p:spPr>
          <a:xfrm flipH="1">
            <a:off x="4137636" y="3597963"/>
            <a:ext cx="29113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4428769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8" idx="0"/>
          </p:cNvCxnSpPr>
          <p:nvPr/>
        </p:nvCxnSpPr>
        <p:spPr>
          <a:xfrm flipH="1">
            <a:off x="4717537" y="3597963"/>
            <a:ext cx="29160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4980924" y="3597963"/>
            <a:ext cx="263990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Stack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85900"/>
            <a:ext cx="8458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disks (RAID 1+0)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0                    0                    1                    1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2                    2                    3                    3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4                    4                    5                    5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6                    6                    7                    7</a:t>
            </a:r>
          </a:p>
          <a:p>
            <a:endParaRPr lang="en-US" dirty="0"/>
          </a:p>
          <a:p>
            <a:r>
              <a:rPr lang="en-US" dirty="0"/>
              <a:t>How many disks can fail?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8400" y="2409368"/>
            <a:ext cx="680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4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disks are fail-stop.</a:t>
            </a:r>
          </a:p>
          <a:p>
            <a:pPr lvl="1"/>
            <a:r>
              <a:rPr lang="en-US" dirty="0"/>
              <a:t>they work or they don’t</a:t>
            </a:r>
          </a:p>
          <a:p>
            <a:pPr lvl="1"/>
            <a:r>
              <a:rPr lang="en-US" dirty="0"/>
              <a:t>we know when they don’t</a:t>
            </a:r>
          </a:p>
          <a:p>
            <a:endParaRPr lang="en-US" dirty="0"/>
          </a:p>
          <a:p>
            <a:r>
              <a:rPr lang="en-US" dirty="0"/>
              <a:t>Tougher Errors:</a:t>
            </a:r>
          </a:p>
          <a:p>
            <a:pPr lvl="1"/>
            <a:r>
              <a:rPr lang="en-US" dirty="0"/>
              <a:t>latent sector errors</a:t>
            </a:r>
          </a:p>
          <a:p>
            <a:pPr lvl="1"/>
            <a:r>
              <a:rPr lang="en-US" dirty="0"/>
              <a:t>silent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274315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N / 2 * C</a:t>
            </a:r>
          </a:p>
          <a:p>
            <a:r>
              <a:rPr lang="en-US" dirty="0"/>
              <a:t>How many disks can fail?</a:t>
            </a:r>
          </a:p>
          <a:p>
            <a:pPr lvl="1"/>
            <a:r>
              <a:rPr lang="en-US" dirty="0"/>
              <a:t>1 (or maybe N / 2)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T+ for write</a:t>
            </a:r>
          </a:p>
        </p:txBody>
      </p:sp>
    </p:spTree>
    <p:extLst>
      <p:ext uri="{BB962C8B-B14F-4D97-AF65-F5344CB8AC3E}">
        <p14:creationId xmlns:p14="http://schemas.microsoft.com/office/powerpoint/2010/main" val="29977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RAID-1: Throughput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N/2 * S</a:t>
            </a:r>
          </a:p>
          <a:p>
            <a:pPr marL="457200" lvl="1" indent="0">
              <a:buNone/>
            </a:pPr>
            <a:r>
              <a:rPr lang="en-US" dirty="0"/>
              <a:t>N/2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N/2 *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4634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5382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5008" y="297179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45756" y="2971798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4447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9434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6318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96692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4249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5415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77066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57440" y="4220979"/>
            <a:ext cx="526774" cy="626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flipH="1">
            <a:off x="2977834" y="3597963"/>
            <a:ext cx="290187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3241221" y="3597963"/>
            <a:ext cx="26384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 flipH="1">
            <a:off x="3557735" y="3597964"/>
            <a:ext cx="290660" cy="623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848395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2" idx="0"/>
          </p:cNvCxnSpPr>
          <p:nvPr/>
        </p:nvCxnSpPr>
        <p:spPr>
          <a:xfrm flipH="1">
            <a:off x="4137636" y="3597963"/>
            <a:ext cx="29113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4" idx="0"/>
          </p:cNvCxnSpPr>
          <p:nvPr/>
        </p:nvCxnSpPr>
        <p:spPr>
          <a:xfrm>
            <a:off x="4428769" y="3597963"/>
            <a:ext cx="2611684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 flipH="1">
            <a:off x="4717537" y="3597963"/>
            <a:ext cx="291606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4980924" y="3597963"/>
            <a:ext cx="2639903" cy="623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Operations: write (A) to 2 disks</a:t>
            </a:r>
          </a:p>
          <a:p>
            <a:r>
              <a:rPr lang="en-US" dirty="0"/>
              <a:t>What if crash in between the writes to two disks?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dirty="0"/>
              <a:t>Logical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                                 Disk 0                          Disk 1</a:t>
            </a:r>
          </a:p>
          <a:p>
            <a:pPr lvl="1"/>
            <a:r>
              <a:rPr lang="en-US" dirty="0"/>
              <a:t>Consistent-update problem</a:t>
            </a:r>
          </a:p>
        </p:txBody>
      </p:sp>
    </p:spTree>
    <p:extLst>
      <p:ext uri="{BB962C8B-B14F-4D97-AF65-F5344CB8AC3E}">
        <p14:creationId xmlns:p14="http://schemas.microsoft.com/office/powerpoint/2010/main" val="5776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Consistent-update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Write-ahead log</a:t>
            </a:r>
          </a:p>
          <a:p>
            <a:endParaRPr lang="en-US" dirty="0"/>
          </a:p>
          <a:p>
            <a:r>
              <a:rPr lang="en-US" dirty="0"/>
              <a:t>Run recovery procedure upon a system failure</a:t>
            </a:r>
          </a:p>
          <a:p>
            <a:endParaRPr lang="en-US" dirty="0"/>
          </a:p>
          <a:p>
            <a:r>
              <a:rPr lang="en-US" dirty="0"/>
              <a:t>H/W Solution:</a:t>
            </a:r>
          </a:p>
          <a:p>
            <a:pPr lvl="1"/>
            <a:r>
              <a:rPr lang="en-US" dirty="0"/>
              <a:t>Use non-volatile RAM in RAID controller. </a:t>
            </a:r>
          </a:p>
        </p:txBody>
      </p:sp>
    </p:spTree>
    <p:extLst>
      <p:ext uri="{BB962C8B-B14F-4D97-AF65-F5344CB8AC3E}">
        <p14:creationId xmlns:p14="http://schemas.microsoft.com/office/powerpoint/2010/main" val="406876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 with 5 disks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7714" y="1825625"/>
            <a:ext cx="82976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           Disk 4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                PA0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4                    5                    6                    7                PA1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8                    9                   10                  11               PA2</a:t>
            </a:r>
          </a:p>
          <a:p>
            <a:pPr marL="0" indent="0" algn="ctr">
              <a:buNone/>
            </a:pPr>
            <a:r>
              <a:rPr lang="en-US" altLang="zh-CN" dirty="0"/>
              <a:t>12                  13                  14                  15               PA3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714" y="2409368"/>
            <a:ext cx="8694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81050" y="4601029"/>
            <a:ext cx="7886700" cy="17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calculate parity</a:t>
            </a:r>
          </a:p>
          <a:p>
            <a:pPr lvl="1"/>
            <a:r>
              <a:rPr lang="en-US" dirty="0"/>
              <a:t>XOR is a good one, and it is performed </a:t>
            </a:r>
            <a:r>
              <a:rPr lang="en-US" dirty="0" err="1"/>
              <a:t>bitwisely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87771" y="1690689"/>
            <a:ext cx="972457" cy="28667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87771" y="1100001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4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How to recovery?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? for write</a:t>
            </a:r>
          </a:p>
        </p:txBody>
      </p:sp>
    </p:spTree>
    <p:extLst>
      <p:ext uri="{BB962C8B-B14F-4D97-AF65-F5344CB8AC3E}">
        <p14:creationId xmlns:p14="http://schemas.microsoft.com/office/powerpoint/2010/main" val="2064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 Write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writes</a:t>
            </a:r>
          </a:p>
          <a:p>
            <a:pPr lvl="1"/>
            <a:r>
              <a:rPr lang="en-US" dirty="0"/>
              <a:t>A full-stripe write</a:t>
            </a:r>
          </a:p>
          <a:p>
            <a:endParaRPr lang="en-US" dirty="0"/>
          </a:p>
          <a:p>
            <a:r>
              <a:rPr lang="en-US" dirty="0"/>
              <a:t>Random writes</a:t>
            </a:r>
          </a:p>
          <a:p>
            <a:pPr lvl="1"/>
            <a:r>
              <a:rPr lang="en-US" dirty="0"/>
              <a:t>additive parity</a:t>
            </a:r>
          </a:p>
          <a:p>
            <a:pPr lvl="1"/>
            <a:r>
              <a:rPr lang="en-US" dirty="0"/>
              <a:t>subtractive parity</a:t>
            </a:r>
          </a:p>
        </p:txBody>
      </p:sp>
    </p:spTree>
    <p:extLst>
      <p:ext uri="{BB962C8B-B14F-4D97-AF65-F5344CB8AC3E}">
        <p14:creationId xmlns:p14="http://schemas.microsoft.com/office/powerpoint/2010/main" val="1441542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  <a:p>
            <a:pPr lvl="2"/>
            <a:r>
              <a:rPr lang="en-US" dirty="0"/>
              <a:t>Knows as small writes</a:t>
            </a:r>
          </a:p>
          <a:p>
            <a:endParaRPr lang="en-US" dirty="0"/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R</a:t>
            </a:r>
          </a:p>
          <a:p>
            <a:pPr marL="457200" lvl="1" indent="0">
              <a:buNone/>
            </a:pPr>
            <a:r>
              <a:rPr lang="en-US" dirty="0"/>
              <a:t>R/2 under subtractive parity              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How to avoid parity bottleneck?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So…</a:t>
            </a:r>
          </a:p>
          <a:p>
            <a:pPr lvl="1"/>
            <a:r>
              <a:rPr lang="en-US" dirty="0"/>
              <a:t>seeks are slow</a:t>
            </a:r>
          </a:p>
          <a:p>
            <a:pPr lvl="1"/>
            <a:r>
              <a:rPr lang="en-US" dirty="0"/>
              <a:t>rotations are slow</a:t>
            </a:r>
          </a:p>
          <a:p>
            <a:pPr lvl="1"/>
            <a:r>
              <a:rPr lang="en-US" dirty="0"/>
              <a:t>transfers are fast</a:t>
            </a:r>
          </a:p>
          <a:p>
            <a:endParaRPr lang="en-US" dirty="0"/>
          </a:p>
          <a:p>
            <a:r>
              <a:rPr lang="en-US" dirty="0"/>
              <a:t>What kind of workload is fastest for disks?</a:t>
            </a:r>
          </a:p>
          <a:p>
            <a:pPr lvl="1"/>
            <a:r>
              <a:rPr lang="en-US" b="1" dirty="0"/>
              <a:t>Sequential</a:t>
            </a:r>
            <a:r>
              <a:rPr lang="en-US" dirty="0"/>
              <a:t>: access sectors in order (transfer dominated)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: access sectors arbitrarily (</a:t>
            </a:r>
            <a:r>
              <a:rPr lang="en-US" dirty="0" err="1"/>
              <a:t>seek+rotation</a:t>
            </a:r>
            <a:r>
              <a:rPr lang="en-US" dirty="0"/>
              <a:t> dominated)</a:t>
            </a:r>
          </a:p>
        </p:txBody>
      </p:sp>
    </p:spTree>
    <p:extLst>
      <p:ext uri="{BB962C8B-B14F-4D97-AF65-F5344CB8AC3E}">
        <p14:creationId xmlns:p14="http://schemas.microsoft.com/office/powerpoint/2010/main" val="183454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7714" y="1825625"/>
            <a:ext cx="82976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           Disk 4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                PA0</a:t>
            </a:r>
          </a:p>
          <a:p>
            <a:pPr marL="0" indent="0" algn="ctr">
              <a:buNone/>
            </a:pPr>
            <a:r>
              <a:rPr lang="en-US" altLang="zh-CN" dirty="0"/>
              <a:t>5                    6                    7                   PA1                4</a:t>
            </a:r>
          </a:p>
          <a:p>
            <a:pPr marL="0" indent="0">
              <a:buNone/>
            </a:pPr>
            <a:r>
              <a:rPr lang="en-US" dirty="0"/>
              <a:t>   10</a:t>
            </a:r>
            <a:r>
              <a:rPr lang="en-US" altLang="zh-CN" dirty="0"/>
              <a:t>                  11                  PA2                 8                   9</a:t>
            </a:r>
          </a:p>
          <a:p>
            <a:pPr marL="0" indent="0">
              <a:buNone/>
            </a:pPr>
            <a:r>
              <a:rPr lang="en-US" altLang="zh-CN" dirty="0"/>
              <a:t>   15                 PA3                 12                  13                14</a:t>
            </a:r>
          </a:p>
          <a:p>
            <a:pPr marL="0" indent="0">
              <a:buNone/>
            </a:pPr>
            <a:r>
              <a:rPr lang="en-US" altLang="zh-CN" dirty="0"/>
              <a:t>   PA4                16                  17                  18                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714" y="2409368"/>
            <a:ext cx="8694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72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Analysis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</p:txBody>
      </p:sp>
    </p:spTree>
    <p:extLst>
      <p:ext uri="{BB962C8B-B14F-4D97-AF65-F5344CB8AC3E}">
        <p14:creationId xmlns:p14="http://schemas.microsoft.com/office/powerpoint/2010/main" val="6469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N/4 * </a:t>
            </a:r>
            <a:r>
              <a:rPr lang="en-US" altLang="zh-CN" dirty="0"/>
              <a:t>R</a:t>
            </a: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68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Reliability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Capacity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/</a:t>
                      </a:r>
                      <a:r>
                        <a:rPr lang="en-US" sz="2800" baseline="0" dirty="0"/>
                        <a:t> 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9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Read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Write Latency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97031" y="4623191"/>
            <a:ext cx="2663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RAID-5 can do more in parallel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403376"/>
            <a:ext cx="972457" cy="936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78883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</a:t>
                      </a:r>
                      <a:r>
                        <a:rPr lang="en-US" sz="2800" baseline="0" dirty="0"/>
                        <a:t> 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</a:t>
                      </a:r>
                      <a:r>
                        <a:rPr lang="en-US" altLang="zh-CN" sz="2800" dirty="0"/>
                        <a:t>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N/4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4122057"/>
            <a:ext cx="7886700" cy="2054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RAID-5 is strictly better than RAID-4</a:t>
            </a:r>
          </a:p>
          <a:p>
            <a:r>
              <a:rPr lang="en-US" dirty="0"/>
              <a:t>RAID-0 is always the fastest and has best capacity. </a:t>
            </a:r>
          </a:p>
          <a:p>
            <a:r>
              <a:rPr lang="en-US" dirty="0"/>
              <a:t>RAID-5 better than RAID-1 for sequential.</a:t>
            </a:r>
          </a:p>
          <a:p>
            <a:r>
              <a:rPr lang="en-US" dirty="0"/>
              <a:t>RAID-1 better than RAID-5 for random write.</a:t>
            </a:r>
          </a:p>
        </p:txBody>
      </p:sp>
    </p:spTree>
    <p:extLst>
      <p:ext uri="{BB962C8B-B14F-4D97-AF65-F5344CB8AC3E}">
        <p14:creationId xmlns:p14="http://schemas.microsoft.com/office/powerpoint/2010/main" val="12934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3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RAID-2 and RAID-3</a:t>
            </a:r>
          </a:p>
          <a:p>
            <a:r>
              <a:rPr lang="en-US" dirty="0"/>
              <a:t>How to handle disk failures?</a:t>
            </a:r>
          </a:p>
          <a:p>
            <a:r>
              <a:rPr lang="en-US" dirty="0"/>
              <a:t>How to handle latent sector errors and block corruption?</a:t>
            </a:r>
          </a:p>
          <a:p>
            <a:r>
              <a:rPr lang="en-US" dirty="0"/>
              <a:t>Software RAID</a:t>
            </a:r>
          </a:p>
        </p:txBody>
      </p:sp>
    </p:spTree>
    <p:extLst>
      <p:ext uri="{BB962C8B-B14F-4D97-AF65-F5344CB8AC3E}">
        <p14:creationId xmlns:p14="http://schemas.microsoft.com/office/powerpoint/2010/main" val="1125761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5208"/>
            <a:ext cx="7886700" cy="61699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 RAID-4 with five disks:</a:t>
            </a:r>
          </a:p>
          <a:p>
            <a:r>
              <a:rPr lang="en-US" dirty="0"/>
              <a:t>Assume we must read blocks 0, 5, 10, and 15 as fast as we can. What is the flow of these blocks?</a:t>
            </a:r>
          </a:p>
          <a:p>
            <a:r>
              <a:rPr lang="en-US" dirty="0"/>
              <a:t>Assume we must read blocks 100, 109, 126, and 85 as fast as we can. What is the flow of these blocks?</a:t>
            </a:r>
          </a:p>
          <a:p>
            <a:r>
              <a:rPr lang="en-US" dirty="0"/>
              <a:t>Assume we must read blocks 0, 4, 8, and 12. What is the flow of these blocks?</a:t>
            </a:r>
          </a:p>
          <a:p>
            <a:r>
              <a:rPr lang="en-US" dirty="0"/>
              <a:t>Now assume we will be writing. Assume we must write block 5. What is the I/O flow?</a:t>
            </a:r>
          </a:p>
          <a:p>
            <a:r>
              <a:rPr lang="en-US" dirty="0"/>
              <a:t>Assume we must write blocks 5 and 10. What is the I/O flow?</a:t>
            </a:r>
          </a:p>
          <a:p>
            <a:r>
              <a:rPr lang="en-US" dirty="0"/>
              <a:t>Now assume that we changed from a RAID-4 to a RAID-5 system with rotating parity. How can we arrange the data and parity blocks across the disks so as to make the writes to 5 and 10 go as fast as possible? (draw a picture)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Disk?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many disks — why?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eliability</a:t>
            </a:r>
          </a:p>
        </p:txBody>
      </p:sp>
    </p:spTree>
    <p:extLst>
      <p:ext uri="{BB962C8B-B14F-4D97-AF65-F5344CB8AC3E}">
        <p14:creationId xmlns:p14="http://schemas.microsoft.com/office/powerpoint/2010/main" val="20978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JBOD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JBOD: Just a Bunch Of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Application/user is smart, stores different files on different file systems.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64288" y="3417365"/>
            <a:ext cx="4415424" cy="425885"/>
            <a:chOff x="2364288" y="3469710"/>
            <a:chExt cx="4415424" cy="425885"/>
          </a:xfrm>
        </p:grpSpPr>
        <p:sp>
          <p:nvSpPr>
            <p:cNvPr id="4" name="Rectangle 3"/>
            <p:cNvSpPr/>
            <p:nvPr/>
          </p:nvSpPr>
          <p:spPr>
            <a:xfrm>
              <a:off x="2364288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06452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8616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0781" y="3469710"/>
              <a:ext cx="688931" cy="4258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1865" y="4058434"/>
            <a:ext cx="4340268" cy="394569"/>
            <a:chOff x="2401865" y="4058434"/>
            <a:chExt cx="4340268" cy="394569"/>
          </a:xfrm>
        </p:grpSpPr>
        <p:sp>
          <p:nvSpPr>
            <p:cNvPr id="11" name="Flowchart: Magnetic Disk 10"/>
            <p:cNvSpPr/>
            <p:nvPr/>
          </p:nvSpPr>
          <p:spPr>
            <a:xfrm>
              <a:off x="2401865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6128357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86193" y="405843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3644029" y="406469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88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RAID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RAID: Redundant Array of Inexpensive Disks</a:t>
            </a:r>
          </a:p>
          <a:p>
            <a:pPr lvl="1"/>
            <a:r>
              <a:rPr lang="en-US" dirty="0"/>
              <a:t>Transparent and deployable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Capacity, performance, and reliability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4288" y="3370689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4287" y="3965081"/>
            <a:ext cx="4415425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Fake Disk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01865" y="4559474"/>
            <a:ext cx="4340268" cy="394569"/>
            <a:chOff x="2401865" y="4559474"/>
            <a:chExt cx="4340268" cy="394569"/>
          </a:xfrm>
        </p:grpSpPr>
        <p:sp>
          <p:nvSpPr>
            <p:cNvPr id="9" name="Flowchart: Magnetic Disk 8"/>
            <p:cNvSpPr/>
            <p:nvPr/>
          </p:nvSpPr>
          <p:spPr>
            <a:xfrm>
              <a:off x="2401865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6128357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886193" y="4559474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3644029" y="4565737"/>
              <a:ext cx="613776" cy="388306"/>
            </a:xfrm>
            <a:prstGeom prst="flowChartMagneticDisk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64288" y="2776297"/>
            <a:ext cx="4415424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440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Inexpensive</a:t>
            </a:r>
            <a:r>
              <a:rPr lang="en-US" dirty="0"/>
              <a:t> Disks?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Economies of scale! Cheap disks are popular.</a:t>
            </a:r>
          </a:p>
          <a:p>
            <a:pPr lvl="1"/>
            <a:r>
              <a:rPr lang="en-US" dirty="0"/>
              <a:t>You can often get many commodity H/W components for the same price as a few expensive components.</a:t>
            </a:r>
          </a:p>
          <a:p>
            <a:endParaRPr lang="en-US" dirty="0"/>
          </a:p>
          <a:p>
            <a:r>
              <a:rPr lang="en-US" dirty="0"/>
              <a:t>Strategy: develop S/W or H/W to build high-quality logical devices from many cheap devices.</a:t>
            </a:r>
          </a:p>
          <a:p>
            <a:endParaRPr lang="en-US" dirty="0"/>
          </a:p>
          <a:p>
            <a:r>
              <a:rPr lang="en-US" dirty="0"/>
              <a:t>Alternative to RAID: buy an expensive, high-end disk.</a:t>
            </a:r>
          </a:p>
        </p:txBody>
      </p:sp>
    </p:spTree>
    <p:extLst>
      <p:ext uri="{BB962C8B-B14F-4D97-AF65-F5344CB8AC3E}">
        <p14:creationId xmlns:p14="http://schemas.microsoft.com/office/powerpoint/2010/main" val="2375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fast, large disk from smaller ones.</a:t>
            </a:r>
          </a:p>
          <a:p>
            <a:r>
              <a:rPr lang="en-US" dirty="0"/>
              <a:t>Add even more disks for reliability.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81467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7988" y="3307942"/>
            <a:ext cx="34015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467" y="2936616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0                            100                          200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7162" y="5264079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772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52857" y="5264078"/>
            <a:ext cx="1687012" cy="425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81467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68479" y="3733827"/>
            <a:ext cx="176521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>
            <a:off x="4458744" y="3733827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3244" y="3733826"/>
            <a:ext cx="18044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04946" y="564023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0                            100    0                           100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68" y="5640232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0                           100                                                                                    0                           100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8069" y="3733826"/>
            <a:ext cx="2236175" cy="1504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</p:cNvCxnSpPr>
          <p:nvPr/>
        </p:nvCxnSpPr>
        <p:spPr>
          <a:xfrm flipH="1">
            <a:off x="2164094" y="3733827"/>
            <a:ext cx="2294650" cy="147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</p:cNvCxnSpPr>
          <p:nvPr/>
        </p:nvCxnSpPr>
        <p:spPr>
          <a:xfrm>
            <a:off x="4458744" y="3733827"/>
            <a:ext cx="2307857" cy="151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21296" y="3745968"/>
            <a:ext cx="2232317" cy="1530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20" grpId="0" animBg="1"/>
      <p:bldP spid="21" grpId="0" animBg="1"/>
      <p:bldP spid="22" grpId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map logical to physical addresses?</a:t>
            </a:r>
          </a:p>
          <a:p>
            <a:r>
              <a:rPr lang="en-US" dirty="0"/>
              <a:t>How is this problem similar to virtual memory? </a:t>
            </a:r>
          </a:p>
          <a:p>
            <a:endParaRPr lang="en-US" dirty="0"/>
          </a:p>
          <a:p>
            <a:r>
              <a:rPr lang="en-US" dirty="0"/>
              <a:t>Dynamic mapping: use data structure (hash table, tree)</a:t>
            </a:r>
          </a:p>
          <a:p>
            <a:pPr lvl="1"/>
            <a:r>
              <a:rPr lang="en-US" dirty="0"/>
              <a:t>paging</a:t>
            </a:r>
          </a:p>
          <a:p>
            <a:r>
              <a:rPr lang="en-US" dirty="0"/>
              <a:t>Static mapping: use math</a:t>
            </a:r>
          </a:p>
          <a:p>
            <a:pPr lvl="1"/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289510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1594</Words>
  <Application>Microsoft Office PowerPoint</Application>
  <PresentationFormat>On-screen Show (4:3)</PresentationFormat>
  <Paragraphs>369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Lecture 20 RAID</vt:lpstr>
      <vt:lpstr>The File System Stack </vt:lpstr>
      <vt:lpstr>Workload</vt:lpstr>
      <vt:lpstr>Only One Disk?</vt:lpstr>
      <vt:lpstr>Solution 1: JBOD </vt:lpstr>
      <vt:lpstr>Solution 2: RAID </vt:lpstr>
      <vt:lpstr>Why Inexpensive Disks? </vt:lpstr>
      <vt:lpstr>General Strategy </vt:lpstr>
      <vt:lpstr>Mapping </vt:lpstr>
      <vt:lpstr>Redundancy </vt:lpstr>
      <vt:lpstr>PowerPoint Presentation</vt:lpstr>
      <vt:lpstr>Reasoning About RAID</vt:lpstr>
      <vt:lpstr>RAID-0: Striping</vt:lpstr>
      <vt:lpstr>RAID-0 with 4 disks </vt:lpstr>
      <vt:lpstr>Chunk Size</vt:lpstr>
      <vt:lpstr>RAID-0: Analysis</vt:lpstr>
      <vt:lpstr>Single Disk Throughput</vt:lpstr>
      <vt:lpstr>RAID-0: Analysis</vt:lpstr>
      <vt:lpstr>RAID-1: Mirroring</vt:lpstr>
      <vt:lpstr>4 disks (RAID 1+0) </vt:lpstr>
      <vt:lpstr>Assumptions </vt:lpstr>
      <vt:lpstr>RAID-1: Analysis</vt:lpstr>
      <vt:lpstr>RAID-1: Throughput </vt:lpstr>
      <vt:lpstr>Crashes</vt:lpstr>
      <vt:lpstr>Consistent-update problem</vt:lpstr>
      <vt:lpstr>RAID-4 with 5 disks </vt:lpstr>
      <vt:lpstr>RAID-4: Analysis </vt:lpstr>
      <vt:lpstr>RAID-4 Write Operations </vt:lpstr>
      <vt:lpstr>RAID-4: Throughput</vt:lpstr>
      <vt:lpstr>RAID-5 </vt:lpstr>
      <vt:lpstr>RAID-5: Analysis </vt:lpstr>
      <vt:lpstr>RAID-5: Throughput</vt:lpstr>
      <vt:lpstr>All RAID </vt:lpstr>
      <vt:lpstr>All RAID </vt:lpstr>
      <vt:lpstr>All RAID </vt:lpstr>
      <vt:lpstr>PowerPoint Presentation</vt:lpstr>
      <vt:lpstr>Other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aliang</dc:creator>
  <cp:lastModifiedBy>king aliang</cp:lastModifiedBy>
  <cp:revision>113</cp:revision>
  <dcterms:created xsi:type="dcterms:W3CDTF">2015-03-15T23:41:31Z</dcterms:created>
  <dcterms:modified xsi:type="dcterms:W3CDTF">2018-11-12T20:01:30Z</dcterms:modified>
</cp:coreProperties>
</file>