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347" r:id="rId3"/>
    <p:sldId id="332" r:id="rId4"/>
    <p:sldId id="346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481" r:id="rId13"/>
    <p:sldId id="479" r:id="rId14"/>
    <p:sldId id="480" r:id="rId15"/>
    <p:sldId id="402" r:id="rId16"/>
    <p:sldId id="403" r:id="rId17"/>
    <p:sldId id="404" r:id="rId18"/>
    <p:sldId id="405" r:id="rId19"/>
    <p:sldId id="406" r:id="rId20"/>
    <p:sldId id="407" r:id="rId21"/>
    <p:sldId id="408" r:id="rId22"/>
    <p:sldId id="409" r:id="rId23"/>
    <p:sldId id="444" r:id="rId24"/>
    <p:sldId id="468" r:id="rId25"/>
    <p:sldId id="469" r:id="rId26"/>
    <p:sldId id="384" r:id="rId27"/>
    <p:sldId id="482" r:id="rId28"/>
    <p:sldId id="483" r:id="rId29"/>
    <p:sldId id="383" r:id="rId30"/>
    <p:sldId id="385" r:id="rId31"/>
    <p:sldId id="410" r:id="rId32"/>
    <p:sldId id="386" r:id="rId33"/>
    <p:sldId id="394" r:id="rId34"/>
    <p:sldId id="432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981" autoAdjust="0"/>
  </p:normalViewPr>
  <p:slideViewPr>
    <p:cSldViewPr snapToGrid="0">
      <p:cViewPr varScale="1">
        <p:scale>
          <a:sx n="102" d="100"/>
          <a:sy n="102" d="100"/>
        </p:scale>
        <p:origin x="21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C8C01-B29B-49F9-89C3-3FA2EC715832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7BDEA-EA80-4004-931D-818DBB36A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90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(r0 r5 r10 r15)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(r100 r109 r126), (r85)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r0, r4, r8, r12 (or all at once in one big read)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(r5 rp1), (w5 wp1)</a:t>
            </a:r>
          </a:p>
          <a:p>
            <a:r>
              <a:rPr lang="pl-PL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(r5 rp1), (r10 rp2), (w5 wp1), (w10 wp2)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5* 6 7 P1 4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 10* P2* 8 9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 P3 12 13 14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... (and so forth) ...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Allows the most parallelism across p0, 5, p2, and 10.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84ADE-7BA5-4878-9ABA-AFA84A4713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48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30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6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43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24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3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7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5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8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4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08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90D9-795D-4C2B-A084-53E3B7DC20A8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54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C90D9-795D-4C2B-A084-53E3B7DC20A8}" type="datetimeFigureOut">
              <a:rPr lang="en-US" smtClean="0"/>
              <a:t>11/18/2018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85EFE-149B-40F2-AAAC-42F9A37D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27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Lecture 21</a:t>
            </a:r>
            <a:br>
              <a:rPr lang="en-US" altLang="zh-CN" dirty="0"/>
            </a:br>
            <a:r>
              <a:rPr lang="en-US" altLang="zh-CN" dirty="0"/>
              <a:t>RAID</a:t>
            </a:r>
            <a:br>
              <a:rPr lang="en-US" altLang="zh-CN" dirty="0"/>
            </a:br>
            <a:r>
              <a:rPr lang="en-US" dirty="0"/>
              <a:t>Data Integrity and Protection</a:t>
            </a:r>
            <a:br>
              <a:rPr lang="en-US" dirty="0"/>
            </a:br>
            <a:r>
              <a:rPr lang="en-US" altLang="zh-CN" dirty="0"/>
              <a:t>LFS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39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RAID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825625"/>
          <a:ext cx="7886700" cy="2590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Read Latency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Write Latency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RAID-0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RAID-1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RAID-4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RAID-5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697031" y="4623191"/>
            <a:ext cx="266319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RAID-5 can do more in parallel</a:t>
            </a:r>
          </a:p>
        </p:txBody>
      </p:sp>
      <p:sp>
        <p:nvSpPr>
          <p:cNvPr id="5" name="Rectangle 4"/>
          <p:cNvSpPr/>
          <p:nvPr/>
        </p:nvSpPr>
        <p:spPr>
          <a:xfrm>
            <a:off x="6705600" y="3403376"/>
            <a:ext cx="972457" cy="9363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25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RAID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578883"/>
          <a:ext cx="7886700" cy="2590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77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Seq</a:t>
                      </a:r>
                      <a:r>
                        <a:rPr lang="en-US" sz="2800" dirty="0"/>
                        <a:t>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Seq</a:t>
                      </a:r>
                      <a:r>
                        <a:rPr lang="en-US" sz="2800" dirty="0"/>
                        <a:t> 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Rand</a:t>
                      </a:r>
                      <a:r>
                        <a:rPr lang="en-US" sz="2800" baseline="0" dirty="0"/>
                        <a:t> 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Rand 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RAID-0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N*S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N*S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N*R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N*R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RAID-1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N/2 *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N/2 * </a:t>
                      </a:r>
                      <a:r>
                        <a:rPr lang="en-US" altLang="zh-CN" sz="2800" dirty="0"/>
                        <a:t>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N*R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N/2 * 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RAID-4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(N-1)*S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(N-1)*S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(N-1)*R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RAID-5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(N-1)*S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(N-1)*S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N*R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N/4 * 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628650" y="4122057"/>
            <a:ext cx="7886700" cy="2054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RAID-5 is strictly better than RAID-4</a:t>
            </a:r>
          </a:p>
          <a:p>
            <a:r>
              <a:rPr lang="en-US" dirty="0"/>
              <a:t>RAID-0 is always the fastest and has best capacity. </a:t>
            </a:r>
          </a:p>
          <a:p>
            <a:r>
              <a:rPr lang="en-US" dirty="0"/>
              <a:t>RAID-5 better than RAID-1 for sequential.</a:t>
            </a:r>
          </a:p>
          <a:p>
            <a:r>
              <a:rPr lang="en-US" dirty="0"/>
              <a:t>RAID-1 better than RAID-5 for random write.</a:t>
            </a:r>
          </a:p>
        </p:txBody>
      </p:sp>
    </p:spTree>
    <p:extLst>
      <p:ext uri="{BB962C8B-B14F-4D97-AF65-F5344CB8AC3E}">
        <p14:creationId xmlns:p14="http://schemas.microsoft.com/office/powerpoint/2010/main" val="42069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1519237"/>
            <a:ext cx="852487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404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RAID-2 and RAID-3</a:t>
            </a:r>
          </a:p>
          <a:p>
            <a:r>
              <a:rPr lang="en-US" dirty="0"/>
              <a:t>How to handle disk failures?</a:t>
            </a:r>
          </a:p>
          <a:p>
            <a:r>
              <a:rPr lang="en-US" dirty="0"/>
              <a:t>How to handle latent sector errors and block corruption?</a:t>
            </a:r>
          </a:p>
          <a:p>
            <a:r>
              <a:rPr lang="en-US" dirty="0"/>
              <a:t>Software RAID</a:t>
            </a:r>
          </a:p>
        </p:txBody>
      </p:sp>
    </p:spTree>
    <p:extLst>
      <p:ext uri="{BB962C8B-B14F-4D97-AF65-F5344CB8AC3E}">
        <p14:creationId xmlns:p14="http://schemas.microsoft.com/office/powerpoint/2010/main" val="871771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75208"/>
            <a:ext cx="7886700" cy="616997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Under RAID-4 with five disks:</a:t>
            </a:r>
          </a:p>
          <a:p>
            <a:r>
              <a:rPr lang="en-US" dirty="0"/>
              <a:t>Assume we must read blocks 0, 5, 10, and 15 as fast as we can. What is the flow of these blocks?</a:t>
            </a:r>
          </a:p>
          <a:p>
            <a:r>
              <a:rPr lang="en-US" dirty="0"/>
              <a:t>Assume we must read blocks 100, 109, 126, and 85 as fast as we can. What is the flow of these blocks?</a:t>
            </a:r>
          </a:p>
          <a:p>
            <a:r>
              <a:rPr lang="en-US" dirty="0"/>
              <a:t>Assume we must read blocks 0, 4, 8, and 12. What is the flow of these blocks?</a:t>
            </a:r>
          </a:p>
          <a:p>
            <a:r>
              <a:rPr lang="en-US" dirty="0"/>
              <a:t>Now assume we will be writing. Assume we must write block 5. What is the I/O flow?</a:t>
            </a:r>
          </a:p>
          <a:p>
            <a:r>
              <a:rPr lang="en-US" dirty="0"/>
              <a:t>Assume we must write blocks 5 and 10. What is the I/O flow?</a:t>
            </a:r>
          </a:p>
          <a:p>
            <a:r>
              <a:rPr lang="en-US" dirty="0"/>
              <a:t>Now assume that we changed from a RAID-4 to a RAID-5 system with rotating parity. How can we arrange the data and parity blocks across the disks so as to make the writes to 5 and 10 go as fast as possible? (draw a picture)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535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Integrity and Protection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96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Failure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Fail-stop as assumed by RAID</a:t>
            </a:r>
          </a:p>
          <a:p>
            <a:endParaRPr lang="en-US" dirty="0"/>
          </a:p>
          <a:p>
            <a:r>
              <a:rPr lang="en-US" dirty="0"/>
              <a:t>Silent faults:</a:t>
            </a:r>
          </a:p>
          <a:p>
            <a:pPr lvl="1"/>
            <a:r>
              <a:rPr lang="en-US" dirty="0"/>
              <a:t>Latent-sector errors (LSEs): a disk sector (or group of sectors) has been damaged in some way</a:t>
            </a:r>
          </a:p>
          <a:p>
            <a:pPr lvl="1"/>
            <a:r>
              <a:rPr lang="en-US" dirty="0"/>
              <a:t>Block corruption</a:t>
            </a:r>
          </a:p>
        </p:txBody>
      </p:sp>
    </p:spTree>
    <p:extLst>
      <p:ext uri="{BB962C8B-B14F-4D97-AF65-F5344CB8AC3E}">
        <p14:creationId xmlns:p14="http://schemas.microsoft.com/office/powerpoint/2010/main" val="1228421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Latent Sector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detect:</a:t>
            </a:r>
          </a:p>
          <a:p>
            <a:pPr lvl="1"/>
            <a:r>
              <a:rPr lang="en-US" dirty="0"/>
              <a:t>A storage system tries to access a block, and the disk returns an error</a:t>
            </a:r>
          </a:p>
          <a:p>
            <a:r>
              <a:rPr lang="en-US" dirty="0"/>
              <a:t>How to fix:</a:t>
            </a:r>
          </a:p>
          <a:p>
            <a:pPr lvl="1"/>
            <a:r>
              <a:rPr lang="en-US" dirty="0"/>
              <a:t>Use whatever redundancy mechanism it has to return the correct data</a:t>
            </a:r>
          </a:p>
        </p:txBody>
      </p:sp>
    </p:spTree>
    <p:extLst>
      <p:ext uri="{BB962C8B-B14F-4D97-AF65-F5344CB8AC3E}">
        <p14:creationId xmlns:p14="http://schemas.microsoft.com/office/powerpoint/2010/main" val="281326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Corruption:</a:t>
            </a:r>
            <a:br>
              <a:rPr lang="en-US" dirty="0"/>
            </a:br>
            <a:r>
              <a:rPr lang="en-US" dirty="0"/>
              <a:t>The Checksum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Checksum Functions</a:t>
            </a:r>
          </a:p>
          <a:p>
            <a:pPr lvl="1"/>
            <a:r>
              <a:rPr lang="en-US" dirty="0"/>
              <a:t>XOR</a:t>
            </a:r>
          </a:p>
          <a:p>
            <a:pPr lvl="1"/>
            <a:r>
              <a:rPr lang="en-US" dirty="0"/>
              <a:t>Fletcher checksum</a:t>
            </a:r>
          </a:p>
          <a:p>
            <a:pPr lvl="1"/>
            <a:r>
              <a:rPr lang="en-US" altLang="zh-CN" dirty="0"/>
              <a:t>C</a:t>
            </a:r>
            <a:r>
              <a:rPr lang="en-US" dirty="0"/>
              <a:t>yclic redundancy check (CRC)</a:t>
            </a:r>
          </a:p>
          <a:p>
            <a:pPr lvl="1"/>
            <a:r>
              <a:rPr lang="en-US" dirty="0"/>
              <a:t>Collision i</a:t>
            </a:r>
            <a:r>
              <a:rPr lang="en-US" altLang="zh-CN" dirty="0"/>
              <a:t>s possible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12" y="3851991"/>
            <a:ext cx="6200775" cy="1038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49" y="5025152"/>
            <a:ext cx="59055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8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Misdirected Writes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en-US" dirty="0"/>
              <a:t>rises in disk and RAID controllers which write the data to disk correctly, except in the wrong location</a:t>
            </a:r>
          </a:p>
          <a:p>
            <a:r>
              <a:rPr lang="en-US" altLang="zh-CN" dirty="0"/>
              <a:t>P</a:t>
            </a:r>
            <a:r>
              <a:rPr lang="en-US" dirty="0"/>
              <a:t>hysical identifier (physical ID)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5" y="3416444"/>
            <a:ext cx="619125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199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1519237"/>
            <a:ext cx="852487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2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Lost Writes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1372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O</a:t>
            </a:r>
            <a:r>
              <a:rPr lang="en-US" dirty="0"/>
              <a:t>ccur when the device informs the upper layer that a write has completed but in fact it never is persisted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dirty="0"/>
              <a:t>Do any of our strategies from above (e.g., basic checksums, or physical ID) help to detect lost writes?</a:t>
            </a:r>
          </a:p>
          <a:p>
            <a:r>
              <a:rPr lang="en-US" dirty="0"/>
              <a:t>Solutions:</a:t>
            </a:r>
          </a:p>
          <a:p>
            <a:pPr lvl="1"/>
            <a:r>
              <a:rPr lang="en-US" dirty="0"/>
              <a:t>Perform a write verify or read-after-write</a:t>
            </a:r>
          </a:p>
          <a:p>
            <a:pPr lvl="1"/>
            <a:r>
              <a:rPr lang="en-US" dirty="0"/>
              <a:t>Some systems add a checksum elsewhere in the system to detect lost writes.</a:t>
            </a:r>
          </a:p>
          <a:p>
            <a:pPr lvl="1"/>
            <a:r>
              <a:rPr lang="en-US" dirty="0"/>
              <a:t>ZFS includes a checksum in each file system </a:t>
            </a:r>
            <a:r>
              <a:rPr lang="en-US" dirty="0" err="1"/>
              <a:t>inode</a:t>
            </a:r>
            <a:r>
              <a:rPr lang="en-US" dirty="0"/>
              <a:t> and indirect block for every block included within a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76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Scrubbing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do these checksums actually get checked?</a:t>
            </a:r>
          </a:p>
          <a:p>
            <a:endParaRPr lang="en-US" dirty="0"/>
          </a:p>
          <a:p>
            <a:r>
              <a:rPr lang="en-US" dirty="0"/>
              <a:t>Many systems utilize disk scrubbing:</a:t>
            </a:r>
          </a:p>
          <a:p>
            <a:pPr lvl="1"/>
            <a:r>
              <a:rPr lang="en-US" dirty="0"/>
              <a:t>Periodically read through every block of the system</a:t>
            </a:r>
          </a:p>
          <a:p>
            <a:pPr lvl="1"/>
            <a:r>
              <a:rPr lang="en-US" dirty="0"/>
              <a:t>Check whether checksums are still valid</a:t>
            </a:r>
          </a:p>
          <a:p>
            <a:pPr lvl="1"/>
            <a:r>
              <a:rPr lang="en-US" dirty="0"/>
              <a:t>Schedule scans on a nightly or weekly basis</a:t>
            </a:r>
          </a:p>
        </p:txBody>
      </p:sp>
    </p:spTree>
    <p:extLst>
      <p:ext uri="{BB962C8B-B14F-4D97-AF65-F5344CB8AC3E}">
        <p14:creationId xmlns:p14="http://schemas.microsoft.com/office/powerpoint/2010/main" val="3878624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Overhead of </a:t>
            </a:r>
            <a:r>
              <a:rPr lang="en-US" dirty="0" err="1"/>
              <a:t>Checksumming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Space</a:t>
            </a:r>
          </a:p>
          <a:p>
            <a:pPr lvl="1"/>
            <a:r>
              <a:rPr lang="en-US" dirty="0"/>
              <a:t>Small</a:t>
            </a:r>
          </a:p>
          <a:p>
            <a:endParaRPr lang="en-US" dirty="0"/>
          </a:p>
          <a:p>
            <a:r>
              <a:rPr lang="en-US" dirty="0"/>
              <a:t>Time</a:t>
            </a:r>
          </a:p>
          <a:p>
            <a:pPr lvl="1"/>
            <a:r>
              <a:rPr lang="en-US" dirty="0"/>
              <a:t>Noticeable</a:t>
            </a:r>
          </a:p>
          <a:p>
            <a:pPr lvl="1"/>
            <a:r>
              <a:rPr lang="en-US" dirty="0"/>
              <a:t>CPU overhead</a:t>
            </a:r>
          </a:p>
          <a:p>
            <a:pPr lvl="1"/>
            <a:r>
              <a:rPr lang="en-US" dirty="0"/>
              <a:t>I/O overhead</a:t>
            </a:r>
          </a:p>
        </p:txBody>
      </p:sp>
    </p:spTree>
    <p:extLst>
      <p:ext uri="{BB962C8B-B14F-4D97-AF65-F5344CB8AC3E}">
        <p14:creationId xmlns:p14="http://schemas.microsoft.com/office/powerpoint/2010/main" val="197120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Next:</a:t>
            </a:r>
            <a:r>
              <a:rPr lang="zh-CN" altLang="en-US" dirty="0"/>
              <a:t> </a:t>
            </a:r>
            <a:r>
              <a:rPr lang="en-US" altLang="zh-CN" dirty="0"/>
              <a:t>LFS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31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Journaling Timeline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7" y="1968087"/>
            <a:ext cx="682942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055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 Journaling Timeline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5" y="2022240"/>
            <a:ext cx="61912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9138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 sizes are growing (so cache more reads).</a:t>
            </a:r>
          </a:p>
          <a:p>
            <a:r>
              <a:rPr lang="en-US" dirty="0"/>
              <a:t>Growing gap between sequential and random I/O performance.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Processor speeds increase at an exponential rate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Main memory sizes increase at an exponential rate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Disk capacities are improving rapidly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Disk access times have evolved much more slowly</a:t>
            </a:r>
          </a:p>
        </p:txBody>
      </p:sp>
    </p:spTree>
    <p:extLst>
      <p:ext uri="{BB962C8B-B14F-4D97-AF65-F5344CB8AC3E}">
        <p14:creationId xmlns:p14="http://schemas.microsoft.com/office/powerpoint/2010/main" val="38501938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Consequences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Larger memory sizes mean larger caches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Caches will capture most read accesses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Disk traffic will be dominated by writes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Caches can act as write buffers replacing many small writes by fewer bigger writes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Key issue is to increase disk write performance by eliminating seeks</a:t>
            </a:r>
          </a:p>
          <a:p>
            <a:r>
              <a:rPr lang="en-US" altLang="en-US" dirty="0"/>
              <a:t>Applications tend to become I/O bound, especially for workload dominated by small file accesses</a:t>
            </a:r>
          </a:p>
          <a:p>
            <a:endParaRPr lang="en-US" altLang="ko-KR" dirty="0">
              <a:ea typeface="굴림" panose="020B0600000101010101" pitchFamily="34" charset="-127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0380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Existing File System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They spread information around the disk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I-nodes stored apart from data blocks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less than 5% of disk bandwidth is used to access new data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Use </a:t>
            </a:r>
            <a:r>
              <a:rPr lang="en-US" altLang="ko-KR" b="1" i="1" dirty="0">
                <a:ea typeface="굴림" panose="020B0600000101010101" pitchFamily="34" charset="-127"/>
              </a:rPr>
              <a:t>synchronous writes</a:t>
            </a:r>
            <a:r>
              <a:rPr lang="en-US" altLang="ko-KR" dirty="0">
                <a:ea typeface="굴림" panose="020B0600000101010101" pitchFamily="34" charset="-127"/>
              </a:rPr>
              <a:t> to update directories and </a:t>
            </a:r>
            <a:r>
              <a:rPr lang="en-US" altLang="ko-KR" dirty="0" err="1">
                <a:ea typeface="굴림" panose="020B0600000101010101" pitchFamily="34" charset="-127"/>
              </a:rPr>
              <a:t>i</a:t>
            </a:r>
            <a:r>
              <a:rPr lang="en-US" altLang="ko-KR" dirty="0">
                <a:ea typeface="굴림" panose="020B0600000101010101" pitchFamily="34" charset="-127"/>
              </a:rPr>
              <a:t>-nodes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Required for consistency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Less efficient than asynchronous writes</a:t>
            </a:r>
          </a:p>
          <a:p>
            <a:pPr lvl="1"/>
            <a:r>
              <a:rPr lang="en-US" altLang="en-US" dirty="0"/>
              <a:t>Metadata is written synchronously</a:t>
            </a:r>
          </a:p>
          <a:p>
            <a:pPr lvl="1"/>
            <a:r>
              <a:rPr lang="en-US" altLang="en-US" dirty="0"/>
              <a:t>Small file workload make synchronously metadata writes dominating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391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Goal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Ideal: use disk purely sequentially.</a:t>
            </a:r>
          </a:p>
          <a:p>
            <a:r>
              <a:rPr lang="en-US" dirty="0"/>
              <a:t>Hard for reads -- why?</a:t>
            </a:r>
          </a:p>
          <a:p>
            <a:pPr lvl="1"/>
            <a:r>
              <a:rPr lang="en-US" dirty="0"/>
              <a:t>user might read files X and Y not near each other</a:t>
            </a:r>
          </a:p>
          <a:p>
            <a:r>
              <a:rPr lang="en-US" dirty="0"/>
              <a:t>Easy for writes -- why?</a:t>
            </a:r>
          </a:p>
          <a:p>
            <a:pPr lvl="1"/>
            <a:r>
              <a:rPr lang="en-US" dirty="0"/>
              <a:t>can do all writes near each other to empty space</a:t>
            </a:r>
          </a:p>
        </p:txBody>
      </p:sp>
    </p:spTree>
    <p:extLst>
      <p:ext uri="{BB962C8B-B14F-4D97-AF65-F5344CB8AC3E}">
        <p14:creationId xmlns:p14="http://schemas.microsoft.com/office/powerpoint/2010/main" val="415673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RAID-4: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capacity?</a:t>
            </a:r>
          </a:p>
          <a:p>
            <a:pPr lvl="1"/>
            <a:r>
              <a:rPr lang="en-US" dirty="0"/>
              <a:t>(N-1) * C</a:t>
            </a:r>
          </a:p>
          <a:p>
            <a:r>
              <a:rPr lang="en-US" dirty="0"/>
              <a:t>How many disks can fail? How to recovery?</a:t>
            </a:r>
          </a:p>
          <a:p>
            <a:pPr lvl="1"/>
            <a:r>
              <a:rPr lang="en-US" dirty="0"/>
              <a:t>1</a:t>
            </a:r>
          </a:p>
          <a:p>
            <a:r>
              <a:rPr lang="en-US" dirty="0"/>
              <a:t>Throughput?</a:t>
            </a:r>
          </a:p>
          <a:p>
            <a:pPr lvl="1"/>
            <a:r>
              <a:rPr lang="en-US" dirty="0"/>
              <a:t>???</a:t>
            </a:r>
          </a:p>
          <a:p>
            <a:r>
              <a:rPr lang="en-US" dirty="0"/>
              <a:t>Latency for one-op performance</a:t>
            </a:r>
          </a:p>
          <a:p>
            <a:pPr lvl="1"/>
            <a:r>
              <a:rPr lang="en-US" dirty="0"/>
              <a:t>T for read, ? for write</a:t>
            </a:r>
          </a:p>
        </p:txBody>
      </p:sp>
    </p:spTree>
    <p:extLst>
      <p:ext uri="{BB962C8B-B14F-4D97-AF65-F5344CB8AC3E}">
        <p14:creationId xmlns:p14="http://schemas.microsoft.com/office/powerpoint/2010/main" val="227929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LFS Strategy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Just write all data sequentially to new segments.</a:t>
            </a:r>
          </a:p>
          <a:p>
            <a:r>
              <a:rPr lang="en-US" dirty="0"/>
              <a:t>Never overwrite, even if that means we leave behind old copies.</a:t>
            </a:r>
          </a:p>
          <a:p>
            <a:r>
              <a:rPr lang="en-US" dirty="0"/>
              <a:t>Buffer writes until we have enough data.</a:t>
            </a:r>
          </a:p>
        </p:txBody>
      </p:sp>
    </p:spTree>
    <p:extLst>
      <p:ext uri="{BB962C8B-B14F-4D97-AF65-F5344CB8AC3E}">
        <p14:creationId xmlns:p14="http://schemas.microsoft.com/office/powerpoint/2010/main" val="9698282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Main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Faster recovery after a crash</a:t>
            </a:r>
          </a:p>
          <a:p>
            <a:pPr lvl="1"/>
            <a:r>
              <a:rPr lang="en-US" altLang="en-US" dirty="0"/>
              <a:t>All blocks that were recently written are at the tail end of log</a:t>
            </a:r>
          </a:p>
          <a:p>
            <a:pPr lvl="1"/>
            <a:r>
              <a:rPr lang="en-US" altLang="en-US" dirty="0"/>
              <a:t>No need to check </a:t>
            </a:r>
            <a:r>
              <a:rPr lang="en-US" altLang="en-US" b="1" i="1" dirty="0"/>
              <a:t>whole file system</a:t>
            </a:r>
            <a:r>
              <a:rPr lang="en-US" altLang="en-US" dirty="0"/>
              <a:t> for inconsistencies</a:t>
            </a:r>
          </a:p>
          <a:p>
            <a:r>
              <a:rPr lang="en-US" altLang="en-US" sz="2800" dirty="0"/>
              <a:t>Small file performance can be improved</a:t>
            </a:r>
          </a:p>
          <a:p>
            <a:pPr lvl="1"/>
            <a:r>
              <a:rPr lang="en-US" altLang="en-US" dirty="0"/>
              <a:t>Just write everything together to the disk sequentially in a single disk write operation</a:t>
            </a:r>
          </a:p>
          <a:p>
            <a:r>
              <a:rPr lang="en-US" altLang="en-US" sz="2800" dirty="0"/>
              <a:t>Log structured file system converts many small synchronous random writes into large asynchronous sequential transfers.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3325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828799" y="3392538"/>
            <a:ext cx="534257" cy="3904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63055" y="3390088"/>
            <a:ext cx="534257" cy="3904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97311" y="3390088"/>
            <a:ext cx="534257" cy="3904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31568" y="3390088"/>
            <a:ext cx="534257" cy="3904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Segments: S0, S1, S2, and S3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Buffer: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sz="800" dirty="0"/>
              <a:t>   </a:t>
            </a:r>
            <a:r>
              <a:rPr lang="en-US" sz="1000" dirty="0"/>
              <a:t> </a:t>
            </a:r>
            <a:r>
              <a:rPr lang="en-US" sz="800" dirty="0"/>
              <a:t> </a:t>
            </a:r>
            <a:r>
              <a:rPr lang="en-US" dirty="0"/>
              <a:t>Disk: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799" y="3392538"/>
            <a:ext cx="4089116" cy="3904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28799" y="2864734"/>
            <a:ext cx="534257" cy="3904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28799" y="2864734"/>
            <a:ext cx="534257" cy="3904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28799" y="2864734"/>
            <a:ext cx="534257" cy="3904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28799" y="2864734"/>
            <a:ext cx="534257" cy="3904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28799" y="2864734"/>
            <a:ext cx="534256" cy="3904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Disk Sequentially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1825625"/>
            <a:ext cx="4648200" cy="866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2511" y="2827336"/>
            <a:ext cx="4733925" cy="1152525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Write both data blocks and metadata </a:t>
            </a:r>
          </a:p>
        </p:txBody>
      </p:sp>
    </p:spTree>
    <p:extLst>
      <p:ext uri="{BB962C8B-B14F-4D97-AF65-F5344CB8AC3E}">
        <p14:creationId xmlns:p14="http://schemas.microsoft.com/office/powerpoint/2010/main" val="291287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Disk Effectively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753" y="2788947"/>
            <a:ext cx="5153025" cy="1304925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CN" dirty="0"/>
              <a:t>Batch writes into a segment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847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RAID-4 Write Operations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Sequential writes</a:t>
            </a:r>
          </a:p>
          <a:p>
            <a:pPr lvl="1"/>
            <a:r>
              <a:rPr lang="en-US" dirty="0"/>
              <a:t>A full-stripe write</a:t>
            </a:r>
          </a:p>
          <a:p>
            <a:endParaRPr lang="en-US" dirty="0"/>
          </a:p>
          <a:p>
            <a:r>
              <a:rPr lang="en-US" dirty="0"/>
              <a:t>Random writes</a:t>
            </a:r>
          </a:p>
          <a:p>
            <a:pPr lvl="1"/>
            <a:r>
              <a:rPr lang="en-US" dirty="0"/>
              <a:t>additive parity</a:t>
            </a:r>
          </a:p>
          <a:p>
            <a:pPr lvl="1"/>
            <a:r>
              <a:rPr lang="en-US" dirty="0"/>
              <a:t>subtractive parity</a:t>
            </a:r>
          </a:p>
        </p:txBody>
      </p:sp>
    </p:spTree>
    <p:extLst>
      <p:ext uri="{BB962C8B-B14F-4D97-AF65-F5344CB8AC3E}">
        <p14:creationId xmlns:p14="http://schemas.microsoft.com/office/powerpoint/2010/main" val="799896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RAID-4: Throughput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Performance: what is steady-state throughput for</a:t>
            </a:r>
          </a:p>
          <a:p>
            <a:pPr lvl="1"/>
            <a:r>
              <a:rPr lang="en-US" dirty="0"/>
              <a:t>sequential reads</a:t>
            </a:r>
          </a:p>
          <a:p>
            <a:pPr lvl="1"/>
            <a:r>
              <a:rPr lang="en-US" dirty="0"/>
              <a:t>sequential writes</a:t>
            </a:r>
          </a:p>
          <a:p>
            <a:pPr lvl="1"/>
            <a:r>
              <a:rPr lang="en-US" dirty="0"/>
              <a:t>random reads</a:t>
            </a:r>
          </a:p>
          <a:p>
            <a:pPr lvl="1"/>
            <a:r>
              <a:rPr lang="en-US" dirty="0"/>
              <a:t>random writes</a:t>
            </a:r>
          </a:p>
          <a:p>
            <a:pPr lvl="2"/>
            <a:r>
              <a:rPr lang="en-US" dirty="0"/>
              <a:t>Knows as small writes</a:t>
            </a:r>
          </a:p>
          <a:p>
            <a:endParaRPr lang="en-US" dirty="0"/>
          </a:p>
          <a:p>
            <a:r>
              <a:rPr lang="en-US" dirty="0"/>
              <a:t>Latency for one-op performance</a:t>
            </a:r>
          </a:p>
          <a:p>
            <a:pPr lvl="1"/>
            <a:r>
              <a:rPr lang="en-US" dirty="0"/>
              <a:t>T for read, 2T+ for write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136570" y="1825625"/>
            <a:ext cx="524237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(N-1) * S</a:t>
            </a:r>
          </a:p>
          <a:p>
            <a:pPr marL="457200" lvl="1" indent="0">
              <a:buNone/>
            </a:pPr>
            <a:r>
              <a:rPr lang="en-US" dirty="0"/>
              <a:t>(N-1) * S</a:t>
            </a:r>
          </a:p>
          <a:p>
            <a:pPr marL="457200" lvl="1" indent="0">
              <a:buNone/>
            </a:pPr>
            <a:r>
              <a:rPr lang="en-US" dirty="0"/>
              <a:t>(N-1) * R</a:t>
            </a:r>
          </a:p>
          <a:p>
            <a:pPr marL="457200" lvl="1" indent="0">
              <a:buNone/>
            </a:pPr>
            <a:r>
              <a:rPr lang="en-US" dirty="0"/>
              <a:t>R/2 under subtractive parity                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How to avoid parity bottleneck?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36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RAID-5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17714" y="1825625"/>
            <a:ext cx="8297636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Disk 0           Disk 1           Disk 2           Disk 3           Disk 4</a:t>
            </a:r>
          </a:p>
          <a:p>
            <a:pPr marL="0" indent="0" algn="ctr">
              <a:buNone/>
            </a:pPr>
            <a:endParaRPr lang="en-US" sz="800" dirty="0"/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altLang="zh-CN" dirty="0"/>
              <a:t>0                    1                    2                    3                PA0</a:t>
            </a:r>
          </a:p>
          <a:p>
            <a:pPr marL="0" indent="0" algn="ctr">
              <a:buNone/>
            </a:pPr>
            <a:r>
              <a:rPr lang="en-US" altLang="zh-CN" dirty="0"/>
              <a:t>5                    6                    7                   PA1                4</a:t>
            </a:r>
          </a:p>
          <a:p>
            <a:pPr marL="0" indent="0">
              <a:buNone/>
            </a:pPr>
            <a:r>
              <a:rPr lang="en-US" dirty="0"/>
              <a:t>   10</a:t>
            </a:r>
            <a:r>
              <a:rPr lang="en-US" altLang="zh-CN" dirty="0"/>
              <a:t>                  11                  PA2                 8                   9</a:t>
            </a:r>
          </a:p>
          <a:p>
            <a:pPr marL="0" indent="0">
              <a:buNone/>
            </a:pPr>
            <a:r>
              <a:rPr lang="en-US" altLang="zh-CN" dirty="0"/>
              <a:t>   15                 PA3                 12                  13                14</a:t>
            </a:r>
          </a:p>
          <a:p>
            <a:pPr marL="0" indent="0">
              <a:buNone/>
            </a:pPr>
            <a:r>
              <a:rPr lang="en-US" altLang="zh-CN" dirty="0"/>
              <a:t>   PA4                16                  17                  18                19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17714" y="2409368"/>
            <a:ext cx="86940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651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RAID-5: Analysis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is capacity?</a:t>
            </a:r>
          </a:p>
          <a:p>
            <a:pPr lvl="1"/>
            <a:r>
              <a:rPr lang="en-US" dirty="0"/>
              <a:t>(N-1) * C</a:t>
            </a:r>
          </a:p>
          <a:p>
            <a:r>
              <a:rPr lang="en-US" dirty="0"/>
              <a:t>How many disks can fail? </a:t>
            </a:r>
          </a:p>
          <a:p>
            <a:pPr lvl="1"/>
            <a:r>
              <a:rPr lang="en-US" dirty="0"/>
              <a:t>1</a:t>
            </a:r>
          </a:p>
          <a:p>
            <a:r>
              <a:rPr lang="en-US" dirty="0"/>
              <a:t>Throughput?</a:t>
            </a:r>
          </a:p>
          <a:p>
            <a:pPr lvl="1"/>
            <a:r>
              <a:rPr lang="en-US" dirty="0"/>
              <a:t>???</a:t>
            </a:r>
          </a:p>
          <a:p>
            <a:r>
              <a:rPr lang="en-US" dirty="0"/>
              <a:t>Latency for one-op performance</a:t>
            </a:r>
          </a:p>
          <a:p>
            <a:pPr lvl="1"/>
            <a:r>
              <a:rPr lang="en-US" dirty="0"/>
              <a:t>T for read, 2T+ for write</a:t>
            </a:r>
          </a:p>
        </p:txBody>
      </p:sp>
    </p:spTree>
    <p:extLst>
      <p:ext uri="{BB962C8B-B14F-4D97-AF65-F5344CB8AC3E}">
        <p14:creationId xmlns:p14="http://schemas.microsoft.com/office/powerpoint/2010/main" val="76944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RAID-5: Throughput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/>
              <a:t>Performance: what is steady-state throughput for</a:t>
            </a:r>
          </a:p>
          <a:p>
            <a:pPr lvl="1"/>
            <a:r>
              <a:rPr lang="en-US" dirty="0"/>
              <a:t>sequential reads</a:t>
            </a:r>
          </a:p>
          <a:p>
            <a:pPr lvl="1"/>
            <a:r>
              <a:rPr lang="en-US" dirty="0"/>
              <a:t>sequential writes</a:t>
            </a:r>
          </a:p>
          <a:p>
            <a:pPr lvl="1"/>
            <a:r>
              <a:rPr lang="en-US" dirty="0"/>
              <a:t>random reads</a:t>
            </a:r>
          </a:p>
          <a:p>
            <a:pPr lvl="1"/>
            <a:r>
              <a:rPr lang="en-US" dirty="0"/>
              <a:t>random writes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136570" y="1825625"/>
            <a:ext cx="524237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(N-1) * S</a:t>
            </a:r>
          </a:p>
          <a:p>
            <a:pPr marL="457200" lvl="1" indent="0">
              <a:buNone/>
            </a:pPr>
            <a:r>
              <a:rPr lang="en-US" dirty="0"/>
              <a:t>(N-1) * S</a:t>
            </a:r>
          </a:p>
          <a:p>
            <a:pPr marL="457200" lvl="1" indent="0">
              <a:buNone/>
            </a:pPr>
            <a:r>
              <a:rPr lang="en-US" dirty="0"/>
              <a:t>N * R</a:t>
            </a:r>
          </a:p>
          <a:p>
            <a:pPr marL="457200" lvl="1" indent="0">
              <a:buNone/>
            </a:pPr>
            <a:r>
              <a:rPr lang="en-US" dirty="0"/>
              <a:t>N/4 * </a:t>
            </a:r>
            <a:r>
              <a:rPr lang="en-US" altLang="zh-CN" dirty="0"/>
              <a:t>R</a:t>
            </a:r>
            <a:r>
              <a:rPr lang="en-US" dirty="0"/>
              <a:t>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81714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RAID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825625"/>
          <a:ext cx="7886700" cy="2590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Reliability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Capacity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RAID-0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RAID-1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 /</a:t>
                      </a:r>
                      <a:r>
                        <a:rPr lang="en-US" sz="2800" baseline="0" dirty="0"/>
                        <a:t> 2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RAID-4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 - 1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RAID-5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 - 1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44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7176</TotalTime>
  <Words>1286</Words>
  <Application>Microsoft Office PowerPoint</Application>
  <PresentationFormat>On-screen Show (4:3)</PresentationFormat>
  <Paragraphs>253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굴림</vt:lpstr>
      <vt:lpstr>宋体</vt:lpstr>
      <vt:lpstr>Arial</vt:lpstr>
      <vt:lpstr>Calibri</vt:lpstr>
      <vt:lpstr>Calibri Light</vt:lpstr>
      <vt:lpstr>Office Theme</vt:lpstr>
      <vt:lpstr>Lecture 21 RAID Data Integrity and Protection LFS</vt:lpstr>
      <vt:lpstr>PowerPoint Presentation</vt:lpstr>
      <vt:lpstr>RAID-4: Analysis </vt:lpstr>
      <vt:lpstr>RAID-4 Write Operations </vt:lpstr>
      <vt:lpstr>RAID-4: Throughput</vt:lpstr>
      <vt:lpstr>RAID-5 </vt:lpstr>
      <vt:lpstr>RAID-5: Analysis </vt:lpstr>
      <vt:lpstr>RAID-5: Throughput</vt:lpstr>
      <vt:lpstr>All RAID </vt:lpstr>
      <vt:lpstr>All RAID </vt:lpstr>
      <vt:lpstr>All RAID </vt:lpstr>
      <vt:lpstr>PowerPoint Presentation</vt:lpstr>
      <vt:lpstr>Other Issues</vt:lpstr>
      <vt:lpstr>PowerPoint Presentation</vt:lpstr>
      <vt:lpstr>Data Integrity and Protection</vt:lpstr>
      <vt:lpstr>Disk Failure Modes</vt:lpstr>
      <vt:lpstr>Handling Latent Sector Errors</vt:lpstr>
      <vt:lpstr>Detecting Corruption: The Checksum</vt:lpstr>
      <vt:lpstr>Misdirected Writes</vt:lpstr>
      <vt:lpstr>Lost Writes</vt:lpstr>
      <vt:lpstr>Scrubbing</vt:lpstr>
      <vt:lpstr>Overhead of Checksumming</vt:lpstr>
      <vt:lpstr>Next: LFS</vt:lpstr>
      <vt:lpstr>Data Journaling Timeline</vt:lpstr>
      <vt:lpstr>Metadata Journaling Timeline </vt:lpstr>
      <vt:lpstr>Observations </vt:lpstr>
      <vt:lpstr>Consequences</vt:lpstr>
      <vt:lpstr>Existing File System Problems</vt:lpstr>
      <vt:lpstr>Performance Goal </vt:lpstr>
      <vt:lpstr>LFS Strategy </vt:lpstr>
      <vt:lpstr>Main advantages</vt:lpstr>
      <vt:lpstr>Big Picture</vt:lpstr>
      <vt:lpstr>Writing To Disk Sequentially</vt:lpstr>
      <vt:lpstr>Writing To Disk Effectively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16 Raid and vsfs</dc:title>
  <dc:creator>aliang</dc:creator>
  <cp:lastModifiedBy>king aliang</cp:lastModifiedBy>
  <cp:revision>335</cp:revision>
  <dcterms:created xsi:type="dcterms:W3CDTF">2015-03-22T06:36:00Z</dcterms:created>
  <dcterms:modified xsi:type="dcterms:W3CDTF">2018-11-18T08:58:41Z</dcterms:modified>
</cp:coreProperties>
</file>