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84" r:id="rId3"/>
    <p:sldId id="408" r:id="rId4"/>
    <p:sldId id="383" r:id="rId5"/>
    <p:sldId id="385" r:id="rId6"/>
    <p:sldId id="386" r:id="rId7"/>
    <p:sldId id="394" r:id="rId8"/>
    <p:sldId id="432" r:id="rId9"/>
    <p:sldId id="433" r:id="rId10"/>
    <p:sldId id="411" r:id="rId11"/>
    <p:sldId id="387" r:id="rId12"/>
    <p:sldId id="388" r:id="rId13"/>
    <p:sldId id="389" r:id="rId14"/>
    <p:sldId id="390" r:id="rId15"/>
    <p:sldId id="436" r:id="rId16"/>
    <p:sldId id="452" r:id="rId17"/>
    <p:sldId id="438" r:id="rId18"/>
    <p:sldId id="439" r:id="rId19"/>
    <p:sldId id="399" r:id="rId20"/>
    <p:sldId id="443" r:id="rId21"/>
    <p:sldId id="444" r:id="rId22"/>
    <p:sldId id="440" r:id="rId23"/>
    <p:sldId id="446" r:id="rId24"/>
    <p:sldId id="447" r:id="rId25"/>
    <p:sldId id="397" r:id="rId26"/>
    <p:sldId id="398" r:id="rId27"/>
    <p:sldId id="449" r:id="rId28"/>
    <p:sldId id="453" r:id="rId29"/>
    <p:sldId id="4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1" autoAdjust="0"/>
  </p:normalViewPr>
  <p:slideViewPr>
    <p:cSldViewPr snapToGrid="0">
      <p:cViewPr varScale="1">
        <p:scale>
          <a:sx n="69" d="100"/>
          <a:sy n="69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 22</a:t>
            </a:r>
            <a:br>
              <a:rPr lang="en-US" altLang="zh-CN" dirty="0"/>
            </a:br>
            <a:r>
              <a:rPr lang="en-US" altLang="zh-CN" dirty="0"/>
              <a:t>LFS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after Creating Two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91371"/>
            <a:ext cx="72390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3440"/>
            <a:ext cx="731520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5962650"/>
            <a:ext cx="795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get rid of from FFS?</a:t>
            </a:r>
          </a:p>
          <a:p>
            <a:pPr lvl="1"/>
            <a:r>
              <a:rPr lang="en-US" dirty="0"/>
              <a:t>allocation structures: data + </a:t>
            </a:r>
            <a:r>
              <a:rPr lang="en-US" dirty="0" err="1"/>
              <a:t>inode</a:t>
            </a:r>
            <a:r>
              <a:rPr lang="en-US" dirty="0"/>
              <a:t> bitmaps</a:t>
            </a:r>
          </a:p>
          <a:p>
            <a:r>
              <a:rPr lang="en-US" dirty="0" err="1"/>
              <a:t>inodes</a:t>
            </a:r>
            <a:r>
              <a:rPr lang="en-US" dirty="0"/>
              <a:t> are no longer at fixed offset</a:t>
            </a:r>
          </a:p>
          <a:p>
            <a:pPr lvl="1"/>
            <a:r>
              <a:rPr lang="en-US" altLang="zh-CN" dirty="0"/>
              <a:t>How to find </a:t>
            </a:r>
            <a:r>
              <a:rPr lang="en-US" altLang="zh-CN" dirty="0" err="1"/>
              <a:t>inodes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1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I2: root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dirty="0"/>
              <a:t>D1: root directory entries</a:t>
            </a:r>
          </a:p>
          <a:p>
            <a:r>
              <a:rPr lang="en-US" altLang="zh-CN" dirty="0"/>
              <a:t>I9: file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dirty="0"/>
              <a:t>D2: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Overwrite Data in /file.txt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84285" y="2312850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D2’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56119" y="2312850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I9’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27953" y="2312850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9788" y="2312850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I2’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873" y="1648109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707" y="1648109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541" y="1648109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7376" y="1648109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873" y="2315300"/>
            <a:ext cx="6839212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>
            <a:off x="1090490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1609675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2193245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flipH="1">
            <a:off x="3644662" y="2057101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flipH="1">
            <a:off x="4219620" y="2029754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4794578" y="2036257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2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altLang="zh-CN" dirty="0"/>
              <a:t>F</a:t>
            </a:r>
            <a:r>
              <a:rPr lang="en-US" dirty="0"/>
              <a:t>or every data update, we need to do updates all the way up the tree.</a:t>
            </a:r>
          </a:p>
          <a:p>
            <a:pPr lvl="1"/>
            <a:r>
              <a:rPr lang="en-US" altLang="zh-CN" dirty="0"/>
              <a:t>How to find </a:t>
            </a:r>
            <a:r>
              <a:rPr lang="en-US" altLang="zh-CN" dirty="0" err="1"/>
              <a:t>inodes</a:t>
            </a:r>
            <a:r>
              <a:rPr lang="en-US" altLang="zh-CN" dirty="0"/>
              <a:t>?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 change </a:t>
            </a:r>
            <a:r>
              <a:rPr lang="en-US" dirty="0" err="1"/>
              <a:t>inode</a:t>
            </a:r>
            <a:r>
              <a:rPr lang="en-US" dirty="0"/>
              <a:t> number when we copy it.</a:t>
            </a:r>
          </a:p>
          <a:p>
            <a:r>
              <a:rPr lang="en-US" dirty="0"/>
              <a:t>Solution: keep </a:t>
            </a:r>
            <a:r>
              <a:rPr lang="en-US" dirty="0" err="1"/>
              <a:t>inode</a:t>
            </a:r>
            <a:r>
              <a:rPr lang="en-US" dirty="0"/>
              <a:t> numbers constant. Don’t base on offset.</a:t>
            </a:r>
          </a:p>
          <a:p>
            <a:r>
              <a:rPr lang="en-US" dirty="0"/>
              <a:t>We found </a:t>
            </a:r>
            <a:r>
              <a:rPr lang="en-US" dirty="0" err="1"/>
              <a:t>inodes</a:t>
            </a:r>
            <a:r>
              <a:rPr lang="en-US" dirty="0"/>
              <a:t> with math before. How now?</a:t>
            </a:r>
          </a:p>
        </p:txBody>
      </p:sp>
    </p:spTree>
    <p:extLst>
      <p:ext uri="{BB962C8B-B14F-4D97-AF65-F5344CB8AC3E}">
        <p14:creationId xmlns:p14="http://schemas.microsoft.com/office/powerpoint/2010/main" val="823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get rid of from FFS?</a:t>
            </a:r>
          </a:p>
          <a:p>
            <a:pPr lvl="1"/>
            <a:r>
              <a:rPr lang="en-US" dirty="0"/>
              <a:t>allocation structures: data + </a:t>
            </a:r>
            <a:r>
              <a:rPr lang="en-US" dirty="0" err="1"/>
              <a:t>inode</a:t>
            </a:r>
            <a:r>
              <a:rPr lang="en-US" dirty="0"/>
              <a:t> bitmaps</a:t>
            </a:r>
          </a:p>
          <a:p>
            <a:r>
              <a:rPr lang="en-US" dirty="0" err="1"/>
              <a:t>Inodes</a:t>
            </a:r>
            <a:r>
              <a:rPr lang="en-US" dirty="0"/>
              <a:t> are no longer at fixed offset.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imap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to map number =&gt;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err="1"/>
              <a:t>imap</a:t>
            </a:r>
            <a:r>
              <a:rPr lang="en-US" dirty="0"/>
              <a:t> in segments, keep pointers to pieces of </a:t>
            </a:r>
            <a:r>
              <a:rPr lang="en-US" dirty="0" err="1"/>
              <a:t>imap</a:t>
            </a:r>
            <a:r>
              <a:rPr lang="en-US" dirty="0"/>
              <a:t> in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717231"/>
            <a:ext cx="5133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</a:t>
            </a:r>
            <a:r>
              <a:rPr lang="en-US" dirty="0" err="1"/>
              <a:t>imap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 how to find </a:t>
            </a:r>
            <a:r>
              <a:rPr lang="en-US" dirty="0" err="1"/>
              <a:t>imap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file system must have</a:t>
            </a:r>
            <a:br>
              <a:rPr lang="en-US" dirty="0"/>
            </a:br>
            <a:r>
              <a:rPr lang="en-US" dirty="0"/>
              <a:t>some fixed and known location on disk</a:t>
            </a:r>
            <a:br>
              <a:rPr lang="en-US" dirty="0"/>
            </a:br>
            <a:r>
              <a:rPr lang="en-US" dirty="0"/>
              <a:t>to begin a file lookup: known as checkpoint region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read a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064504"/>
            <a:ext cx="7229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of a 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Periodic intervals</a:t>
            </a:r>
          </a:p>
          <a:p>
            <a:r>
              <a:rPr lang="en-US" altLang="en-US" dirty="0"/>
              <a:t>File system is </a:t>
            </a:r>
            <a:r>
              <a:rPr lang="en-US" altLang="en-US" dirty="0" err="1"/>
              <a:t>unmounted</a:t>
            </a:r>
            <a:endParaRPr lang="en-US" altLang="en-US" dirty="0"/>
          </a:p>
          <a:p>
            <a:r>
              <a:rPr lang="en-US" altLang="en-US" dirty="0"/>
              <a:t>System is shutdown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5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Directories?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 to read?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25625"/>
            <a:ext cx="5172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reclaim space:</a:t>
            </a:r>
          </a:p>
          <a:p>
            <a:pPr lvl="1"/>
            <a:r>
              <a:rPr lang="en-US" dirty="0"/>
              <a:t>when no more references (any file system)</a:t>
            </a:r>
          </a:p>
          <a:p>
            <a:pPr lvl="1"/>
            <a:r>
              <a:rPr lang="en-US" dirty="0"/>
              <a:t>after a newer copy is created (COW file system)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044738"/>
            <a:ext cx="696277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4797293"/>
            <a:ext cx="6943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Motto: garbage is a feature!</a:t>
            </a:r>
          </a:p>
          <a:p>
            <a:r>
              <a:rPr lang="en-US" dirty="0"/>
              <a:t>Keep old versions in case the user wants to revert files later.</a:t>
            </a:r>
          </a:p>
          <a:p>
            <a:r>
              <a:rPr lang="en-US" dirty="0"/>
              <a:t>Like Dropbox.</a:t>
            </a:r>
          </a:p>
        </p:txBody>
      </p:sp>
    </p:spTree>
    <p:extLst>
      <p:ext uri="{BB962C8B-B14F-4D97-AF65-F5344CB8AC3E}">
        <p14:creationId xmlns:p14="http://schemas.microsoft.com/office/powerpoint/2010/main" val="97542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sizes are growing (so cache more reads).</a:t>
            </a:r>
          </a:p>
          <a:p>
            <a:r>
              <a:rPr lang="en-US" dirty="0"/>
              <a:t>Growing gap between sequential and random I/O performance.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Processor speeds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Main memory sizes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capacities are improving rapidly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access times have evolved much more slowly</a:t>
            </a:r>
          </a:p>
        </p:txBody>
      </p:sp>
    </p:spTree>
    <p:extLst>
      <p:ext uri="{BB962C8B-B14F-4D97-AF65-F5344CB8AC3E}">
        <p14:creationId xmlns:p14="http://schemas.microsoft.com/office/powerpoint/2010/main" val="385019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General operation:</a:t>
            </a:r>
          </a:p>
          <a:p>
            <a:pPr lvl="1"/>
            <a:r>
              <a:rPr lang="en-US" dirty="0"/>
              <a:t>pick M segments, compact into N (where N &lt; M).</a:t>
            </a:r>
          </a:p>
          <a:p>
            <a:pPr lvl="1"/>
            <a:r>
              <a:rPr lang="en-US" dirty="0"/>
              <a:t>To free up segments, copy live data from several segments to a new one (</a:t>
            </a:r>
            <a:r>
              <a:rPr lang="en-US" dirty="0" err="1"/>
              <a:t>ie</a:t>
            </a:r>
            <a:r>
              <a:rPr lang="en-US" dirty="0"/>
              <a:t>, pack live data together).</a:t>
            </a:r>
          </a:p>
          <a:p>
            <a:pPr lvl="1"/>
            <a:r>
              <a:rPr lang="en-US" dirty="0"/>
              <a:t>Read a number of segments into memory</a:t>
            </a:r>
          </a:p>
          <a:p>
            <a:pPr lvl="1"/>
            <a:r>
              <a:rPr lang="en-US" dirty="0"/>
              <a:t>Identify live data</a:t>
            </a:r>
          </a:p>
          <a:p>
            <a:pPr lvl="1"/>
            <a:r>
              <a:rPr lang="en-US" dirty="0"/>
              <a:t>Write live data back to a smaller number of clean segments.</a:t>
            </a:r>
          </a:p>
          <a:p>
            <a:pPr lvl="1"/>
            <a:r>
              <a:rPr lang="en-US" dirty="0"/>
              <a:t>Mark read segments as clean.</a:t>
            </a:r>
          </a:p>
          <a:p>
            <a:r>
              <a:rPr lang="en-US" dirty="0"/>
              <a:t>Mechanism: how do we know whether data in segments is valid?</a:t>
            </a:r>
          </a:p>
          <a:p>
            <a:r>
              <a:rPr lang="en-US" dirty="0"/>
              <a:t>Policy: which segments to compact?</a:t>
            </a:r>
          </a:p>
        </p:txBody>
      </p:sp>
    </p:spTree>
    <p:extLst>
      <p:ext uri="{BB962C8B-B14F-4D97-AF65-F5344CB8AC3E}">
        <p14:creationId xmlns:p14="http://schemas.microsoft.com/office/powerpoint/2010/main" val="258941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</a:t>
            </a:r>
            <a:r>
              <a:rPr lang="en-US" dirty="0" err="1"/>
              <a:t>inode</a:t>
            </a:r>
            <a:r>
              <a:rPr lang="en-US" dirty="0"/>
              <a:t> the latest version?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imap</a:t>
            </a:r>
            <a:r>
              <a:rPr lang="en-US" dirty="0"/>
              <a:t> to see if it is pointed to (fast).</a:t>
            </a:r>
          </a:p>
          <a:p>
            <a:r>
              <a:rPr lang="en-US" dirty="0"/>
              <a:t>Is a data block the latest version?</a:t>
            </a:r>
          </a:p>
          <a:p>
            <a:pPr lvl="1"/>
            <a:r>
              <a:rPr lang="en-US" dirty="0"/>
              <a:t>Scan ALL </a:t>
            </a:r>
            <a:r>
              <a:rPr lang="en-US" dirty="0" err="1"/>
              <a:t>inodes</a:t>
            </a:r>
            <a:r>
              <a:rPr lang="en-US" dirty="0"/>
              <a:t> to see if it is pointed to (very slow).</a:t>
            </a:r>
          </a:p>
          <a:p>
            <a:r>
              <a:rPr lang="en-US" dirty="0"/>
              <a:t>Solution: segment summary that lists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corresponding to each data block.</a:t>
            </a:r>
          </a:p>
        </p:txBody>
      </p:sp>
    </p:spTree>
    <p:extLst>
      <p:ext uri="{BB962C8B-B14F-4D97-AF65-F5344CB8AC3E}">
        <p14:creationId xmlns:p14="http://schemas.microsoft.com/office/powerpoint/2010/main" val="22749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Segment: unit of writing and cleaning</a:t>
            </a:r>
          </a:p>
          <a:p>
            <a:r>
              <a:rPr lang="en-US" dirty="0"/>
              <a:t>Segment summary block</a:t>
            </a:r>
          </a:p>
          <a:p>
            <a:pPr lvl="1"/>
            <a:r>
              <a:rPr lang="en-US" dirty="0"/>
              <a:t>Contains each block’s identity : &lt;</a:t>
            </a:r>
            <a:r>
              <a:rPr lang="en-US" dirty="0" err="1"/>
              <a:t>inode</a:t>
            </a:r>
            <a:r>
              <a:rPr lang="en-US" dirty="0"/>
              <a:t> number, offset&gt;</a:t>
            </a:r>
          </a:p>
          <a:p>
            <a:pPr lvl="1"/>
            <a:r>
              <a:rPr lang="en-US" dirty="0"/>
              <a:t>Used to check validness of each block</a:t>
            </a:r>
          </a:p>
          <a:p>
            <a:pPr lvl="1"/>
            <a:r>
              <a:rPr lang="en-US" dirty="0"/>
              <a:t>Each piece of information in the segment is identified (file number, offset, etc.)</a:t>
            </a:r>
          </a:p>
          <a:p>
            <a:pPr lvl="1"/>
            <a:r>
              <a:rPr lang="en-US" dirty="0"/>
              <a:t>Summary Block is written after every partial segment write</a:t>
            </a:r>
          </a:p>
        </p:txBody>
      </p:sp>
    </p:spTree>
    <p:extLst>
      <p:ext uri="{BB962C8B-B14F-4D97-AF65-F5344CB8AC3E}">
        <p14:creationId xmlns:p14="http://schemas.microsoft.com/office/powerpoint/2010/main" val="256045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Block </a:t>
            </a:r>
            <a:r>
              <a:rPr lang="en-US" dirty="0" err="1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T)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SegmentSummary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[A];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[T] == 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block D is alive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block D is garbage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653829"/>
            <a:ext cx="7077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4517" cy="1325563"/>
          </a:xfrm>
        </p:spPr>
        <p:txBody>
          <a:bodyPr>
            <a:normAutofit/>
          </a:bodyPr>
          <a:lstStyle/>
          <a:p>
            <a:r>
              <a:rPr lang="en-US" dirty="0"/>
              <a:t>Which Blocks To Clean, And When?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clean is easier</a:t>
            </a:r>
          </a:p>
          <a:p>
            <a:pPr lvl="1"/>
            <a:r>
              <a:rPr lang="en-US" dirty="0"/>
              <a:t>either periodically</a:t>
            </a:r>
          </a:p>
          <a:p>
            <a:pPr lvl="1"/>
            <a:r>
              <a:rPr lang="en-US" dirty="0"/>
              <a:t>during idle time</a:t>
            </a:r>
          </a:p>
          <a:p>
            <a:pPr lvl="1"/>
            <a:r>
              <a:rPr lang="en-US" dirty="0"/>
              <a:t>when you have to because the disk is full</a:t>
            </a:r>
          </a:p>
          <a:p>
            <a:r>
              <a:rPr lang="en-US" dirty="0"/>
              <a:t>When to clean is more interesting</a:t>
            </a:r>
          </a:p>
          <a:p>
            <a:pPr lvl="1"/>
            <a:r>
              <a:rPr lang="en-US" dirty="0"/>
              <a:t>A hot segment: the contents are being frequently over-written</a:t>
            </a:r>
          </a:p>
          <a:p>
            <a:pPr lvl="1"/>
            <a:r>
              <a:rPr lang="en-US" dirty="0"/>
              <a:t>A cold segment: may have a few dead blocks but the rest of its contents are relatively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the checkpoint</a:t>
            </a:r>
          </a:p>
          <a:p>
            <a:endParaRPr lang="en-US" dirty="0"/>
          </a:p>
          <a:p>
            <a:r>
              <a:rPr lang="en-US" dirty="0"/>
              <a:t>Checkpoint often: random I/O</a:t>
            </a:r>
          </a:p>
          <a:p>
            <a:r>
              <a:rPr lang="en-US" dirty="0"/>
              <a:t>Checkpoint rarely: recovery takes longer</a:t>
            </a:r>
          </a:p>
          <a:p>
            <a:r>
              <a:rPr lang="en-US" dirty="0"/>
              <a:t>LFS checkpoints every 30s</a:t>
            </a:r>
          </a:p>
          <a:p>
            <a:endParaRPr lang="en-US" dirty="0"/>
          </a:p>
          <a:p>
            <a:r>
              <a:rPr lang="en-US" dirty="0"/>
              <a:t>Crash on log writing</a:t>
            </a:r>
          </a:p>
          <a:p>
            <a:r>
              <a:rPr lang="en-US" dirty="0"/>
              <a:t>Crash on checkpoint region update</a:t>
            </a:r>
          </a:p>
        </p:txBody>
      </p:sp>
    </p:spTree>
    <p:extLst>
      <p:ext uri="{BB962C8B-B14F-4D97-AF65-F5344CB8AC3E}">
        <p14:creationId xmlns:p14="http://schemas.microsoft.com/office/powerpoint/2010/main" val="15268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two checkpoints.</a:t>
            </a:r>
          </a:p>
          <a:p>
            <a:r>
              <a:rPr lang="en-US" dirty="0"/>
              <a:t>Only overwrite one at a time.</a:t>
            </a:r>
          </a:p>
          <a:p>
            <a:pPr lvl="1"/>
            <a:r>
              <a:rPr lang="en-US" dirty="0"/>
              <a:t>it first writes out a header (with timestamp)</a:t>
            </a:r>
          </a:p>
          <a:p>
            <a:pPr lvl="1"/>
            <a:r>
              <a:rPr lang="en-US" dirty="0"/>
              <a:t>then the body of the CR</a:t>
            </a:r>
          </a:p>
          <a:p>
            <a:pPr lvl="1"/>
            <a:r>
              <a:rPr lang="en-US" dirty="0"/>
              <a:t>finally one last block (also with a timestamp). If the system crashes during a CR update, LFS can detect this by seeing an inconsistent pair of timestamps</a:t>
            </a:r>
          </a:p>
          <a:p>
            <a:r>
              <a:rPr lang="en-US" dirty="0"/>
              <a:t>Use timestamps to identify the newest consistent one.</a:t>
            </a:r>
          </a:p>
        </p:txBody>
      </p:sp>
    </p:spTree>
    <p:extLst>
      <p:ext uri="{BB962C8B-B14F-4D97-AF65-F5344CB8AC3E}">
        <p14:creationId xmlns:p14="http://schemas.microsoft.com/office/powerpoint/2010/main" val="781849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Roll-forward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Scanning BEYOND the last checkpoint to recover max data</a:t>
            </a:r>
          </a:p>
          <a:p>
            <a:r>
              <a:rPr lang="en-US" altLang="en-US" dirty="0"/>
              <a:t>Use information from </a:t>
            </a:r>
            <a:r>
              <a:rPr lang="en-US" altLang="en-US" i="1" dirty="0"/>
              <a:t>segment summary blocks</a:t>
            </a:r>
            <a:r>
              <a:rPr lang="en-US" altLang="en-US" dirty="0"/>
              <a:t> for recovery</a:t>
            </a:r>
          </a:p>
          <a:p>
            <a:pPr lvl="1"/>
            <a:r>
              <a:rPr lang="en-US" altLang="en-US" dirty="0"/>
              <a:t>If found new </a:t>
            </a:r>
            <a:r>
              <a:rPr lang="en-US" altLang="en-US" dirty="0" err="1"/>
              <a:t>inode</a:t>
            </a:r>
            <a:r>
              <a:rPr lang="en-US" altLang="en-US" dirty="0"/>
              <a:t> in Segment Summary block -&gt; update the </a:t>
            </a:r>
            <a:r>
              <a:rPr lang="en-US" altLang="en-US" dirty="0" err="1"/>
              <a:t>inode</a:t>
            </a:r>
            <a:r>
              <a:rPr lang="en-US" altLang="en-US" dirty="0"/>
              <a:t> map (read from checkpoint) -&gt; new data block on the FS</a:t>
            </a:r>
          </a:p>
          <a:p>
            <a:pPr lvl="1"/>
            <a:r>
              <a:rPr lang="en-US" altLang="en-US" dirty="0"/>
              <a:t>Data blocks without new copy of </a:t>
            </a:r>
            <a:r>
              <a:rPr lang="en-US" altLang="en-US" dirty="0" err="1"/>
              <a:t>inode</a:t>
            </a:r>
            <a:r>
              <a:rPr lang="en-US" altLang="en-US" dirty="0"/>
              <a:t> =&gt; incomplete version on disk =&gt; ignored by FS</a:t>
            </a:r>
          </a:p>
          <a:p>
            <a:pPr lvl="1"/>
            <a:r>
              <a:rPr lang="en-US" altLang="en-US" dirty="0"/>
              <a:t>Adjusting utilization in the segment usage table to incorporate live data after roll-forward (utilization after checkpoint = 0 initially)</a:t>
            </a:r>
          </a:p>
          <a:p>
            <a:pPr lvl="1"/>
            <a:r>
              <a:rPr lang="en-US" altLang="en-US" dirty="0"/>
              <a:t>Adjusting utilization of deleted &amp; overwritten segments</a:t>
            </a:r>
          </a:p>
          <a:p>
            <a:pPr lvl="1"/>
            <a:r>
              <a:rPr lang="en-US" altLang="en-US" dirty="0"/>
              <a:t>Restoring consistency between directory entries &amp; </a:t>
            </a:r>
            <a:r>
              <a:rPr lang="en-US" altLang="en-US" dirty="0" err="1"/>
              <a:t>inodes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Superblock: Holds static configuration information such as number of segments and segment size. - </a:t>
            </a:r>
            <a:r>
              <a:rPr lang="en-US" dirty="0" err="1"/>
              <a:t>Fixcd</a:t>
            </a:r>
            <a:r>
              <a:rPr lang="en-US" dirty="0"/>
              <a:t> None </a:t>
            </a:r>
          </a:p>
          <a:p>
            <a:r>
              <a:rPr lang="en-US" dirty="0" err="1"/>
              <a:t>inode</a:t>
            </a:r>
            <a:r>
              <a:rPr lang="en-US" dirty="0"/>
              <a:t>: </a:t>
            </a:r>
            <a:r>
              <a:rPr lang="en-US" dirty="0" err="1"/>
              <a:t>Locatesblocks</a:t>
            </a:r>
            <a:r>
              <a:rPr lang="en-US" dirty="0"/>
              <a:t> of file, holds protection bits, modify time, etc. Log</a:t>
            </a:r>
          </a:p>
          <a:p>
            <a:r>
              <a:rPr lang="en-US" dirty="0"/>
              <a:t>Indirect block: Locates blocks of large files. Log 3.1</a:t>
            </a:r>
          </a:p>
          <a:p>
            <a:r>
              <a:rPr lang="en-US" dirty="0" err="1"/>
              <a:t>Inode</a:t>
            </a:r>
            <a:r>
              <a:rPr lang="en-US" dirty="0"/>
              <a:t> map: Locates position of </a:t>
            </a:r>
            <a:r>
              <a:rPr lang="en-US" dirty="0" err="1"/>
              <a:t>inode</a:t>
            </a:r>
            <a:r>
              <a:rPr lang="en-US" dirty="0"/>
              <a:t> in log, holds time of fast access plus version number version number. Log 3.1 </a:t>
            </a:r>
          </a:p>
          <a:p>
            <a:r>
              <a:rPr lang="en-US" dirty="0"/>
              <a:t>Segment summary: Identifies contents of segment (file number and offset for each block). Log 3.2</a:t>
            </a:r>
          </a:p>
          <a:p>
            <a:r>
              <a:rPr lang="en-US" dirty="0"/>
              <a:t>Directory change log: Records directory operations to maintain consistency of reference counts in </a:t>
            </a:r>
            <a:r>
              <a:rPr lang="en-US" dirty="0" err="1"/>
              <a:t>inodes</a:t>
            </a:r>
            <a:r>
              <a:rPr lang="en-US" dirty="0"/>
              <a:t>- Log</a:t>
            </a:r>
          </a:p>
          <a:p>
            <a:r>
              <a:rPr lang="en-US" dirty="0"/>
              <a:t>Segment usage table: Counts live bytes still left in segments, stores last write time for data in segments. Log 3.6</a:t>
            </a:r>
          </a:p>
          <a:p>
            <a:r>
              <a:rPr lang="en-US" dirty="0"/>
              <a:t>Checkpoint region: Locates blocks of </a:t>
            </a:r>
            <a:r>
              <a:rPr lang="en-US" dirty="0" err="1"/>
              <a:t>inode</a:t>
            </a:r>
            <a:r>
              <a:rPr lang="en-US" dirty="0"/>
              <a:t> map and segment usage table, identifies last checkpoint in log. Fixed 4.1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25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Journaling: let’s us put data wherever we like.</a:t>
            </a:r>
          </a:p>
          <a:p>
            <a:r>
              <a:rPr lang="en-US" dirty="0"/>
              <a:t>Usually in a place optimized for future reads.</a:t>
            </a:r>
          </a:p>
          <a:p>
            <a:r>
              <a:rPr lang="en-US" dirty="0"/>
              <a:t>LFS: puts data where it’s fastest to write.</a:t>
            </a:r>
          </a:p>
          <a:p>
            <a:r>
              <a:rPr lang="en-US" dirty="0"/>
              <a:t>Other COW file systems: WAFL, ZFS, </a:t>
            </a:r>
            <a:r>
              <a:rPr lang="en-US" dirty="0" err="1"/>
              <a:t>btrfs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Larger memory sizes mean larger caches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Caches will capture most read accesses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traffic will be dominated by writes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Caches can act as write buffers replacing many small writes by fewer bigger writes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Key issue is to increase disk write performance by eliminating seeks</a:t>
            </a:r>
          </a:p>
          <a:p>
            <a:r>
              <a:rPr lang="en-US" altLang="en-US" dirty="0"/>
              <a:t>Applications tend to become I/O bound, especially for workload dominated by small file accesses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use disk purely sequentially.</a:t>
            </a:r>
          </a:p>
          <a:p>
            <a:r>
              <a:rPr lang="en-US" dirty="0"/>
              <a:t>Hard for reads -- why?</a:t>
            </a:r>
          </a:p>
          <a:p>
            <a:pPr lvl="1"/>
            <a:r>
              <a:rPr lang="en-US" dirty="0"/>
              <a:t>user might read files X and Y not near each other</a:t>
            </a:r>
          </a:p>
          <a:p>
            <a:r>
              <a:rPr lang="en-US" dirty="0"/>
              <a:t>Easy for writes -- why?</a:t>
            </a:r>
          </a:p>
          <a:p>
            <a:pPr lvl="1"/>
            <a:r>
              <a:rPr lang="en-US" dirty="0"/>
              <a:t>can do all writes near each other to empty space</a:t>
            </a:r>
          </a:p>
        </p:txBody>
      </p:sp>
    </p:spTree>
    <p:extLst>
      <p:ext uri="{BB962C8B-B14F-4D97-AF65-F5344CB8AC3E}">
        <p14:creationId xmlns:p14="http://schemas.microsoft.com/office/powerpoint/2010/main" val="41567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write all data sequentially to new segments.</a:t>
            </a:r>
          </a:p>
          <a:p>
            <a:r>
              <a:rPr lang="en-US" dirty="0"/>
              <a:t>Never overwrite, even if that means we leave behind old copies.</a:t>
            </a:r>
          </a:p>
          <a:p>
            <a:r>
              <a:rPr lang="en-US" dirty="0"/>
              <a:t>Buffer writes until we have enough data.</a:t>
            </a:r>
          </a:p>
        </p:txBody>
      </p:sp>
    </p:spTree>
    <p:extLst>
      <p:ext uri="{BB962C8B-B14F-4D97-AF65-F5344CB8AC3E}">
        <p14:creationId xmlns:p14="http://schemas.microsoft.com/office/powerpoint/2010/main" val="96982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799" y="3392538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055" y="3390088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7311" y="3390088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1568" y="3390088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Segments: S0, S1, S2, and S3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Buffer: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800" dirty="0"/>
              <a:t>   </a:t>
            </a:r>
            <a:r>
              <a:rPr lang="en-US" sz="1000" dirty="0"/>
              <a:t> </a:t>
            </a:r>
            <a:r>
              <a:rPr lang="en-US" sz="800" dirty="0"/>
              <a:t> </a:t>
            </a:r>
            <a:r>
              <a:rPr lang="en-US" dirty="0"/>
              <a:t>Disk: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799" y="3392538"/>
            <a:ext cx="4089116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799" y="2864734"/>
            <a:ext cx="534256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1" animBg="1"/>
      <p:bldP spid="13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Sequentially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5625"/>
            <a:ext cx="46482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11" y="2827336"/>
            <a:ext cx="4733925" cy="11525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Write both data blocks and metadata </a:t>
            </a:r>
          </a:p>
        </p:txBody>
      </p:sp>
    </p:spTree>
    <p:extLst>
      <p:ext uri="{BB962C8B-B14F-4D97-AF65-F5344CB8AC3E}">
        <p14:creationId xmlns:p14="http://schemas.microsoft.com/office/powerpoint/2010/main" val="29128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Effectively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53" y="2788947"/>
            <a:ext cx="5153025" cy="1304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Batch writes into a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4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Buffer?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62237"/>
            <a:ext cx="6391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4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9501</TotalTime>
  <Words>1174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굴림</vt:lpstr>
      <vt:lpstr>宋体</vt:lpstr>
      <vt:lpstr>Arial</vt:lpstr>
      <vt:lpstr>Calibri</vt:lpstr>
      <vt:lpstr>Calibri Light</vt:lpstr>
      <vt:lpstr>Consolas</vt:lpstr>
      <vt:lpstr>Office Theme</vt:lpstr>
      <vt:lpstr>Lecture 22 LFS</vt:lpstr>
      <vt:lpstr>Observations </vt:lpstr>
      <vt:lpstr>Consequences</vt:lpstr>
      <vt:lpstr>Performance Goal </vt:lpstr>
      <vt:lpstr>LFS Strategy </vt:lpstr>
      <vt:lpstr>Big Picture</vt:lpstr>
      <vt:lpstr>Writing To Disk Sequentially</vt:lpstr>
      <vt:lpstr>Writing To Disk Effectively </vt:lpstr>
      <vt:lpstr>How Much To Buffer? </vt:lpstr>
      <vt:lpstr>Disk after Creating Two Files</vt:lpstr>
      <vt:lpstr>Data Structures</vt:lpstr>
      <vt:lpstr>Overwrite Data in /file.txt</vt:lpstr>
      <vt:lpstr>Inode Numbers </vt:lpstr>
      <vt:lpstr>Data Structures</vt:lpstr>
      <vt:lpstr>Now we have imap, but how to find imap?</vt:lpstr>
      <vt:lpstr>Creation of a checkpoint</vt:lpstr>
      <vt:lpstr>What About Directories?</vt:lpstr>
      <vt:lpstr>Garbage Collection</vt:lpstr>
      <vt:lpstr>Versioning File Systems</vt:lpstr>
      <vt:lpstr>Garbage Collection</vt:lpstr>
      <vt:lpstr>Mechanism</vt:lpstr>
      <vt:lpstr>Segments</vt:lpstr>
      <vt:lpstr>Determining Block Liveness</vt:lpstr>
      <vt:lpstr>Which Blocks To Clean, And When? </vt:lpstr>
      <vt:lpstr>Crash Recovery</vt:lpstr>
      <vt:lpstr>Checkpoint Strategy</vt:lpstr>
      <vt:lpstr>Roll-forward</vt:lpstr>
      <vt:lpstr>Major Data Structures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king aliang</cp:lastModifiedBy>
  <cp:revision>327</cp:revision>
  <dcterms:created xsi:type="dcterms:W3CDTF">2015-03-22T06:36:00Z</dcterms:created>
  <dcterms:modified xsi:type="dcterms:W3CDTF">2018-11-20T05:02:20Z</dcterms:modified>
</cp:coreProperties>
</file>