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8" r:id="rId3"/>
    <p:sldId id="308" r:id="rId4"/>
    <p:sldId id="309" r:id="rId5"/>
    <p:sldId id="311" r:id="rId6"/>
    <p:sldId id="316" r:id="rId7"/>
    <p:sldId id="317" r:id="rId8"/>
    <p:sldId id="312" r:id="rId9"/>
    <p:sldId id="313" r:id="rId10"/>
    <p:sldId id="315" r:id="rId11"/>
    <p:sldId id="321" r:id="rId12"/>
    <p:sldId id="320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0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4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7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0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2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5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0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5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5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9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1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4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6344C-C70B-468D-A7B1-5A4F531FE28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7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Lecture 23</a:t>
            </a:r>
            <a:br>
              <a:rPr lang="en-US" altLang="zh-CN" dirty="0"/>
            </a:br>
            <a:r>
              <a:rPr lang="en-US" altLang="zh-CN" dirty="0"/>
              <a:t>SSD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Superblock: Holds static configuration information such as number of segments and segment size. - Fixed</a:t>
            </a:r>
          </a:p>
          <a:p>
            <a:r>
              <a:rPr lang="en-US" dirty="0" err="1"/>
              <a:t>inode</a:t>
            </a:r>
            <a:r>
              <a:rPr lang="en-US" dirty="0"/>
              <a:t>: Locates blocks of file, holds protection bits, modify time, etc. Log</a:t>
            </a:r>
          </a:p>
          <a:p>
            <a:r>
              <a:rPr lang="en-US" dirty="0"/>
              <a:t>Indirect block: Locates blocks of large files. - Log</a:t>
            </a:r>
          </a:p>
          <a:p>
            <a:r>
              <a:rPr lang="en-US" dirty="0" err="1"/>
              <a:t>Inode</a:t>
            </a:r>
            <a:r>
              <a:rPr lang="en-US" dirty="0"/>
              <a:t> map: Locates position of </a:t>
            </a:r>
            <a:r>
              <a:rPr lang="en-US" dirty="0" err="1"/>
              <a:t>inode</a:t>
            </a:r>
            <a:r>
              <a:rPr lang="en-US" dirty="0"/>
              <a:t> in log, holds time of last access plus version number version number. - Log</a:t>
            </a:r>
          </a:p>
          <a:p>
            <a:r>
              <a:rPr lang="en-US" dirty="0"/>
              <a:t>Segment summary: Identifies contents of segment (file number and offset for each block). - Log</a:t>
            </a:r>
          </a:p>
          <a:p>
            <a:r>
              <a:rPr lang="en-US" dirty="0"/>
              <a:t>Directory change log: Records directory operations to maintain consistency of reference counts in </a:t>
            </a:r>
            <a:r>
              <a:rPr lang="en-US" dirty="0" err="1"/>
              <a:t>inodes</a:t>
            </a:r>
            <a:r>
              <a:rPr lang="en-US" dirty="0"/>
              <a:t>. - Log</a:t>
            </a:r>
          </a:p>
          <a:p>
            <a:r>
              <a:rPr lang="en-US" dirty="0"/>
              <a:t>Segment usage table: Counts live bytes still left in segments, stores last write time for data in segments. - Log</a:t>
            </a:r>
          </a:p>
          <a:p>
            <a:r>
              <a:rPr lang="en-US" dirty="0"/>
              <a:t>Checkpoint region: Locates blocks of </a:t>
            </a:r>
            <a:r>
              <a:rPr lang="en-US" dirty="0" err="1"/>
              <a:t>inode</a:t>
            </a:r>
            <a:r>
              <a:rPr lang="en-US" dirty="0"/>
              <a:t> map and segment usage table, identifies last checkpoint in log. - Fixed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29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7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349653" cy="1325563"/>
          </a:xfrm>
        </p:spPr>
        <p:txBody>
          <a:bodyPr/>
          <a:lstStyle/>
          <a:p>
            <a:r>
              <a:rPr lang="en-US" dirty="0"/>
              <a:t>Flash-based Solid-state Storage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466256" cy="4351338"/>
          </a:xfrm>
        </p:spPr>
        <p:txBody>
          <a:bodyPr>
            <a:normAutofit/>
          </a:bodyPr>
          <a:lstStyle/>
          <a:p>
            <a:r>
              <a:rPr lang="en-US" dirty="0"/>
              <a:t>A new form of persistent storage device</a:t>
            </a:r>
          </a:p>
          <a:p>
            <a:pPr lvl="1"/>
            <a:r>
              <a:rPr lang="en-US" dirty="0"/>
              <a:t>Unlike hard drives, it has no mechanical or moving parts </a:t>
            </a:r>
          </a:p>
          <a:p>
            <a:pPr lvl="1"/>
            <a:r>
              <a:rPr lang="en-US" dirty="0"/>
              <a:t>Unlike typical random-access memory, it retains information despite power loss</a:t>
            </a:r>
          </a:p>
          <a:p>
            <a:pPr lvl="1"/>
            <a:r>
              <a:rPr lang="en-US" dirty="0"/>
              <a:t>Unlike hard drives and like memory, random-access device</a:t>
            </a:r>
          </a:p>
          <a:p>
            <a:r>
              <a:rPr lang="en-US" dirty="0"/>
              <a:t>Basics:</a:t>
            </a:r>
          </a:p>
          <a:p>
            <a:pPr lvl="1"/>
            <a:r>
              <a:rPr lang="en-US" dirty="0"/>
              <a:t>To write a flash page, the flash block first needs to be erased</a:t>
            </a:r>
          </a:p>
          <a:p>
            <a:pPr lvl="1"/>
            <a:r>
              <a:rPr lang="en-US" dirty="0"/>
              <a:t>Wear out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24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 Single Bit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one or more bits in a single transistor</a:t>
            </a:r>
          </a:p>
          <a:p>
            <a:pPr lvl="1"/>
            <a:r>
              <a:rPr lang="en-US" dirty="0"/>
              <a:t>single-level cell (SLC) flash, 1 or 0</a:t>
            </a:r>
          </a:p>
          <a:p>
            <a:pPr lvl="1"/>
            <a:r>
              <a:rPr lang="en-US" dirty="0"/>
              <a:t>multi-level cell (MLC) flash, 00, 01, 10, and 11</a:t>
            </a:r>
          </a:p>
          <a:p>
            <a:pPr lvl="1"/>
            <a:r>
              <a:rPr lang="en-US" dirty="0"/>
              <a:t>triple-level cell (TLC) flash, which encodes 3 bits per cell</a:t>
            </a:r>
          </a:p>
          <a:p>
            <a:pPr lvl="1"/>
            <a:r>
              <a:rPr lang="en-US" dirty="0"/>
              <a:t>SLC chips achieve higher performance and are more expensive</a:t>
            </a:r>
          </a:p>
        </p:txBody>
      </p:sp>
    </p:spTree>
    <p:extLst>
      <p:ext uri="{BB962C8B-B14F-4D97-AF65-F5344CB8AC3E}">
        <p14:creationId xmlns:p14="http://schemas.microsoft.com/office/powerpoint/2010/main" val="2300682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Bits to Blocks and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Flash chips are organized into banks or planes.</a:t>
            </a:r>
          </a:p>
          <a:p>
            <a:r>
              <a:rPr lang="en-US" dirty="0"/>
              <a:t>A bank is accessed in two different sized units:</a:t>
            </a:r>
          </a:p>
          <a:p>
            <a:pPr lvl="1"/>
            <a:r>
              <a:rPr lang="en-US" dirty="0"/>
              <a:t>Blocks (erase blocks): 128 KB or 256 KB</a:t>
            </a:r>
          </a:p>
          <a:p>
            <a:pPr lvl="1"/>
            <a:r>
              <a:rPr lang="en-US" dirty="0"/>
              <a:t>Pages: 4KB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96" y="3689147"/>
            <a:ext cx="84582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5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Flash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(a page): a random access device.</a:t>
            </a:r>
          </a:p>
          <a:p>
            <a:r>
              <a:rPr lang="en-US" dirty="0"/>
              <a:t>Erase (a block):</a:t>
            </a:r>
          </a:p>
          <a:p>
            <a:pPr lvl="1"/>
            <a:r>
              <a:rPr lang="en-US" dirty="0"/>
              <a:t>Set each bit to the value 1</a:t>
            </a:r>
          </a:p>
          <a:p>
            <a:pPr lvl="1"/>
            <a:r>
              <a:rPr lang="en-US" dirty="0"/>
              <a:t>Quite expensive, taking a few milliseconds to complete</a:t>
            </a:r>
          </a:p>
          <a:p>
            <a:r>
              <a:rPr lang="en-US" dirty="0"/>
              <a:t>Program (a page):</a:t>
            </a:r>
          </a:p>
          <a:p>
            <a:pPr lvl="1"/>
            <a:r>
              <a:rPr lang="en-US" dirty="0"/>
              <a:t>Only if the block has been erased</a:t>
            </a:r>
          </a:p>
          <a:p>
            <a:pPr lvl="1"/>
            <a:r>
              <a:rPr lang="en-US" dirty="0"/>
              <a:t>Around 100s of microseconds - less expensive than erasing a block, but more costly than reading a page</a:t>
            </a:r>
          </a:p>
          <a:p>
            <a:r>
              <a:rPr lang="en-US" dirty="0"/>
              <a:t>Write is expensive, and frequent erase/program lead to </a:t>
            </a:r>
            <a:r>
              <a:rPr lang="en-US" b="1" i="1" dirty="0"/>
              <a:t>wear out</a:t>
            </a:r>
          </a:p>
        </p:txBody>
      </p:sp>
    </p:spTree>
    <p:extLst>
      <p:ext uri="{BB962C8B-B14F-4D97-AF65-F5344CB8AC3E}">
        <p14:creationId xmlns:p14="http://schemas.microsoft.com/office/powerpoint/2010/main" val="2317021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4-page Block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33547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Erase()</a:t>
            </a:r>
          </a:p>
          <a:p>
            <a:pPr marL="0" indent="0">
              <a:buNone/>
            </a:pPr>
            <a:r>
              <a:rPr lang="en-US" sz="2000" dirty="0"/>
              <a:t>Program(0)</a:t>
            </a:r>
          </a:p>
          <a:p>
            <a:pPr marL="0" indent="0">
              <a:buNone/>
            </a:pPr>
            <a:r>
              <a:rPr lang="en-US" sz="2000" dirty="0"/>
              <a:t>Program(0)</a:t>
            </a:r>
          </a:p>
          <a:p>
            <a:pPr marL="0" indent="0">
              <a:buNone/>
            </a:pPr>
            <a:r>
              <a:rPr lang="en-US" sz="2000" dirty="0"/>
              <a:t>Program(1)</a:t>
            </a:r>
          </a:p>
          <a:p>
            <a:pPr marL="0" indent="0">
              <a:buNone/>
            </a:pPr>
            <a:r>
              <a:rPr lang="en-US" sz="2000" dirty="0"/>
              <a:t>Erase()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74278" y="1825625"/>
            <a:ext cx="60816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iiii</a:t>
            </a:r>
            <a:r>
              <a:rPr lang="en-US" sz="2000" dirty="0"/>
              <a:t> 	Initial: pages in block are invalid (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→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EEEE</a:t>
            </a:r>
            <a:r>
              <a:rPr lang="en-US" sz="2000" dirty="0"/>
              <a:t> 	State of pages in block set to erased (E)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→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VEEE</a:t>
            </a:r>
            <a:r>
              <a:rPr lang="en-US" sz="2000" dirty="0"/>
              <a:t> 	Program page 0; state set to valid (V)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→ error 	Cannot re-program page after programming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→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VVEE</a:t>
            </a:r>
            <a:r>
              <a:rPr lang="en-US" sz="2000" dirty="0"/>
              <a:t> 	Program page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→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EEEE</a:t>
            </a:r>
            <a:r>
              <a:rPr lang="en-US" sz="2000" dirty="0"/>
              <a:t> 	Contents erased; all pages programmable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413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Detailed Example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82602"/>
          <a:stretch/>
        </p:blipFill>
        <p:spPr>
          <a:xfrm>
            <a:off x="398676" y="1737290"/>
            <a:ext cx="8334375" cy="1171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1001" b="40773"/>
          <a:stretch/>
        </p:blipFill>
        <p:spPr>
          <a:xfrm>
            <a:off x="398676" y="3102859"/>
            <a:ext cx="8334375" cy="12273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83194"/>
          <a:stretch/>
        </p:blipFill>
        <p:spPr>
          <a:xfrm>
            <a:off x="398676" y="4524203"/>
            <a:ext cx="8334375" cy="113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6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Performance And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Raw Flash Performance Characteristics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primary concern is wear out, as a little bit of extra charge is slowly accrued</a:t>
            </a:r>
          </a:p>
          <a:p>
            <a:r>
              <a:rPr lang="en-US" dirty="0"/>
              <a:t>Disturbance: when accessing (read/program) a particular page within a flash, it is possible that some bits get flipped in neighboring pages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307415"/>
            <a:ext cx="62484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8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Flash → Flash-Based SSDs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standard storage interface: lots of sectors</a:t>
            </a:r>
          </a:p>
          <a:p>
            <a:r>
              <a:rPr lang="en-US" dirty="0"/>
              <a:t>Inside SSD: flash chips, RAM for cache, and</a:t>
            </a:r>
          </a:p>
          <a:p>
            <a:r>
              <a:rPr lang="en-US" dirty="0"/>
              <a:t>flash translation layer (FTL) – control logic to turn client reads and writes into flash operations</a:t>
            </a:r>
          </a:p>
          <a:p>
            <a:r>
              <a:rPr lang="en-US" dirty="0"/>
              <a:t>FTL needs to reduce write amplification:</a:t>
            </a:r>
          </a:p>
          <a:p>
            <a:pPr marL="457200" lvl="1" indent="0">
              <a:buNone/>
            </a:pPr>
            <a:r>
              <a:rPr lang="en-US" dirty="0"/>
              <a:t>bytes issued to the flash chips by the FTL</a:t>
            </a:r>
          </a:p>
          <a:p>
            <a:pPr marL="457200" lvl="1" indent="0">
              <a:buNone/>
            </a:pPr>
            <a:r>
              <a:rPr lang="en-US" dirty="0"/>
              <a:t>divided by</a:t>
            </a:r>
          </a:p>
          <a:p>
            <a:pPr marL="457200" lvl="1" indent="0">
              <a:buNone/>
            </a:pPr>
            <a:r>
              <a:rPr lang="en-US" dirty="0"/>
              <a:t>bytes issued by the client to the SSD</a:t>
            </a:r>
          </a:p>
          <a:p>
            <a:r>
              <a:rPr lang="en-US" dirty="0"/>
              <a:t>FTL takes care of wear out - do wear leveling</a:t>
            </a:r>
          </a:p>
          <a:p>
            <a:r>
              <a:rPr lang="en-US" dirty="0"/>
              <a:t>FTL takes care of disturbance - access in order</a:t>
            </a:r>
          </a:p>
        </p:txBody>
      </p:sp>
    </p:spTree>
    <p:extLst>
      <p:ext uri="{BB962C8B-B14F-4D97-AF65-F5344CB8AC3E}">
        <p14:creationId xmlns:p14="http://schemas.microsoft.com/office/powerpoint/2010/main" val="405941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Good for …?</a:t>
            </a:r>
          </a:p>
          <a:p>
            <a:r>
              <a:rPr lang="en-US" dirty="0"/>
              <a:t>Bad for …?</a:t>
            </a:r>
          </a:p>
          <a:p>
            <a:r>
              <a:rPr lang="en-US" dirty="0"/>
              <a:t>How to </a:t>
            </a:r>
            <a:r>
              <a:rPr lang="en-US" altLang="zh-CN" dirty="0"/>
              <a:t>write in LFS</a:t>
            </a:r>
            <a:r>
              <a:rPr lang="en-US" dirty="0"/>
              <a:t>?</a:t>
            </a:r>
          </a:p>
          <a:p>
            <a:r>
              <a:rPr lang="en-US" dirty="0"/>
              <a:t>How to read </a:t>
            </a:r>
            <a:r>
              <a:rPr lang="en-US" altLang="zh-CN" dirty="0"/>
              <a:t>in LFS</a:t>
            </a:r>
            <a:r>
              <a:rPr lang="en-US" dirty="0"/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1769102"/>
            <a:ext cx="72294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8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Bad Approach: Direct Mapped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page N is mapped directly to physical page N</a:t>
            </a:r>
          </a:p>
          <a:p>
            <a:pPr lvl="1"/>
            <a:r>
              <a:rPr lang="en-US" dirty="0"/>
              <a:t>Performance is bad</a:t>
            </a:r>
          </a:p>
          <a:p>
            <a:pPr lvl="1"/>
            <a:r>
              <a:rPr lang="en-US" dirty="0"/>
              <a:t>Uneven wear out</a:t>
            </a:r>
          </a:p>
          <a:p>
            <a:endParaRPr lang="en-US" dirty="0"/>
          </a:p>
          <a:p>
            <a:r>
              <a:rPr lang="en-US" dirty="0"/>
              <a:t>What might be a good approach?</a:t>
            </a:r>
          </a:p>
          <a:p>
            <a:pPr lvl="1"/>
            <a:r>
              <a:rPr lang="en-US" dirty="0"/>
              <a:t>Trying to improve write performance</a:t>
            </a:r>
          </a:p>
          <a:p>
            <a:pPr lvl="1"/>
            <a:r>
              <a:rPr lang="en-US" dirty="0"/>
              <a:t>Use the device circularly </a:t>
            </a:r>
          </a:p>
        </p:txBody>
      </p:sp>
    </p:spTree>
    <p:extLst>
      <p:ext uri="{BB962C8B-B14F-4D97-AF65-F5344CB8AC3E}">
        <p14:creationId xmlns:p14="http://schemas.microsoft.com/office/powerpoint/2010/main" val="307631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Log-Structured FTL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Need to add a mapping table</a:t>
            </a:r>
          </a:p>
          <a:p>
            <a:r>
              <a:rPr lang="en-US" dirty="0"/>
              <a:t>Operations:</a:t>
            </a:r>
          </a:p>
          <a:p>
            <a:pPr lvl="1"/>
            <a:r>
              <a:rPr lang="en-US" dirty="0"/>
              <a:t>Write(100) with contents a1</a:t>
            </a:r>
          </a:p>
          <a:p>
            <a:pPr lvl="1"/>
            <a:r>
              <a:rPr lang="en-US" dirty="0"/>
              <a:t>Write(101) with contents a2</a:t>
            </a:r>
          </a:p>
          <a:p>
            <a:pPr lvl="1"/>
            <a:r>
              <a:rPr lang="en-US" dirty="0"/>
              <a:t>Write(2000) with contents b1</a:t>
            </a:r>
          </a:p>
          <a:p>
            <a:pPr lvl="1"/>
            <a:r>
              <a:rPr lang="en-US" dirty="0"/>
              <a:t>Write(2001) with contents b2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1614103"/>
            <a:ext cx="69437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02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resulting SSD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to read?</a:t>
            </a:r>
          </a:p>
          <a:p>
            <a:r>
              <a:rPr lang="en-US" dirty="0"/>
              <a:t>Wear leveling: FTL now spreads writes across all pages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56" y="1922707"/>
            <a:ext cx="72294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62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FTL Mapping Persistent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 some mapping information with each page</a:t>
            </a:r>
          </a:p>
          <a:p>
            <a:pPr lvl="1"/>
            <a:r>
              <a:rPr lang="en-US" dirty="0"/>
              <a:t>called an out-of-band (OOB) area</a:t>
            </a:r>
          </a:p>
          <a:p>
            <a:r>
              <a:rPr lang="en-US" dirty="0"/>
              <a:t>When the device looses power and is restarted</a:t>
            </a:r>
          </a:p>
          <a:p>
            <a:pPr lvl="1"/>
            <a:r>
              <a:rPr lang="en-US" dirty="0"/>
              <a:t>Scan OOB areas and reconstruct the mapping table is memory</a:t>
            </a:r>
          </a:p>
          <a:p>
            <a:pPr lvl="1"/>
            <a:r>
              <a:rPr lang="en-US" dirty="0"/>
              <a:t>Logging and </a:t>
            </a:r>
            <a:r>
              <a:rPr lang="en-US" dirty="0" err="1"/>
              <a:t>checkpointing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2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18133"/>
          </a:xfrm>
        </p:spPr>
        <p:txBody>
          <a:bodyPr>
            <a:normAutofit/>
          </a:bodyPr>
          <a:lstStyle/>
          <a:p>
            <a:r>
              <a:rPr lang="en-US" dirty="0"/>
              <a:t>Garbage 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Determine liveness:</a:t>
            </a:r>
          </a:p>
          <a:p>
            <a:pPr lvl="1"/>
            <a:r>
              <a:rPr lang="en-US" dirty="0"/>
              <a:t>Within each block, store information about which logical blocks are stored within each page</a:t>
            </a:r>
          </a:p>
          <a:p>
            <a:pPr lvl="1"/>
            <a:r>
              <a:rPr lang="en-US" dirty="0"/>
              <a:t>Checking the mapping table for the logical block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26CBD4-EBFE-4B75-A68A-24F751D24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17" y="2298984"/>
            <a:ext cx="8839966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0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live data (pages 2 and 3) from block 0</a:t>
            </a:r>
          </a:p>
          <a:p>
            <a:r>
              <a:rPr lang="en-US" dirty="0"/>
              <a:t>Write live data to end of the log</a:t>
            </a:r>
          </a:p>
          <a:p>
            <a:r>
              <a:rPr lang="en-US" dirty="0"/>
              <a:t>Erase block 0 (freeing it for later usage)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43" y="3614481"/>
            <a:ext cx="71818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26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Block-Based Mapping</a:t>
            </a:r>
            <a:br>
              <a:rPr lang="en-US" dirty="0"/>
            </a:br>
            <a:r>
              <a:rPr lang="en-US" dirty="0"/>
              <a:t>to Reduce Mapping Table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00558" cy="4351338"/>
          </a:xfrm>
        </p:spPr>
        <p:txBody>
          <a:bodyPr/>
          <a:lstStyle/>
          <a:p>
            <a:r>
              <a:rPr lang="en-US" dirty="0"/>
              <a:t>Logical address: the least significant two bits as offset</a:t>
            </a:r>
          </a:p>
          <a:p>
            <a:r>
              <a:rPr lang="en-US" dirty="0"/>
              <a:t>Page mapping: 2000→4, 2001→5, 2002→6, 2003→7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Before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7631"/>
          <a:stretch/>
        </p:blipFill>
        <p:spPr>
          <a:xfrm>
            <a:off x="1713925" y="4596548"/>
            <a:ext cx="7124700" cy="1894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79044"/>
          <a:stretch/>
        </p:blipFill>
        <p:spPr>
          <a:xfrm>
            <a:off x="1713925" y="2822053"/>
            <a:ext cx="7124700" cy="177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3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</a:t>
            </a:r>
            <a:br>
              <a:rPr lang="en-US" dirty="0"/>
            </a:br>
            <a:r>
              <a:rPr lang="en-US" dirty="0"/>
              <a:t>Block-Based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write</a:t>
            </a:r>
          </a:p>
          <a:p>
            <a:pPr lvl="1"/>
            <a:r>
              <a:rPr lang="en-US" dirty="0"/>
              <a:t>The FTL must read a large amount of live data from the old block and copy it into a new one</a:t>
            </a:r>
          </a:p>
          <a:p>
            <a:endParaRPr lang="en-US" dirty="0"/>
          </a:p>
          <a:p>
            <a:r>
              <a:rPr lang="en-US" dirty="0"/>
              <a:t>What might be a good solution?</a:t>
            </a:r>
          </a:p>
          <a:p>
            <a:pPr lvl="1"/>
            <a:r>
              <a:rPr lang="en-US" dirty="0"/>
              <a:t>Page-based mapping is good at …, but bad at …</a:t>
            </a:r>
          </a:p>
          <a:p>
            <a:pPr lvl="1"/>
            <a:r>
              <a:rPr lang="en-US" dirty="0"/>
              <a:t>Block-based mapping is bad at …, but good at …</a:t>
            </a:r>
          </a:p>
        </p:txBody>
      </p:sp>
    </p:spTree>
    <p:extLst>
      <p:ext uri="{BB962C8B-B14F-4D97-AF65-F5344CB8AC3E}">
        <p14:creationId xmlns:p14="http://schemas.microsoft.com/office/powerpoint/2010/main" val="942410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1903" cy="4351338"/>
          </a:xfrm>
        </p:spPr>
        <p:txBody>
          <a:bodyPr/>
          <a:lstStyle/>
          <a:p>
            <a:r>
              <a:rPr lang="en-US" dirty="0"/>
              <a:t>Log blocks: a few blocks that are per-page mapped</a:t>
            </a:r>
          </a:p>
          <a:p>
            <a:pPr lvl="1"/>
            <a:r>
              <a:rPr lang="en-US" dirty="0"/>
              <a:t>Call the per-page mapping log table</a:t>
            </a:r>
          </a:p>
          <a:p>
            <a:r>
              <a:rPr lang="en-US" dirty="0"/>
              <a:t>Data blocks: blocks that are per-block mapped</a:t>
            </a:r>
          </a:p>
          <a:p>
            <a:pPr lvl="1"/>
            <a:r>
              <a:rPr lang="en-US" dirty="0"/>
              <a:t>Call the per-block mapping data table</a:t>
            </a:r>
          </a:p>
          <a:p>
            <a:pPr lvl="1"/>
            <a:endParaRPr lang="en-US" dirty="0"/>
          </a:p>
          <a:p>
            <a:r>
              <a:rPr lang="en-US" altLang="zh-CN" dirty="0"/>
              <a:t>How to read and write?</a:t>
            </a:r>
            <a:endParaRPr lang="en-US" dirty="0"/>
          </a:p>
          <a:p>
            <a:r>
              <a:rPr lang="en-US" dirty="0"/>
              <a:t>How to switch between per-page mapping and per-block mapping?</a:t>
            </a:r>
          </a:p>
        </p:txBody>
      </p:sp>
    </p:spTree>
    <p:extLst>
      <p:ext uri="{BB962C8B-B14F-4D97-AF65-F5344CB8AC3E}">
        <p14:creationId xmlns:p14="http://schemas.microsoft.com/office/powerpoint/2010/main" val="260355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Mapping </a:t>
            </a:r>
            <a:r>
              <a:rPr lang="en-US" dirty="0" err="1"/>
              <a:t>Exmaple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en-US" dirty="0"/>
              <a:t>Overwrite each page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818024"/>
            <a:ext cx="7200900" cy="2105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4294045"/>
            <a:ext cx="72675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8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 in LFS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73492" cy="4351338"/>
          </a:xfrm>
        </p:spPr>
        <p:txBody>
          <a:bodyPr/>
          <a:lstStyle/>
          <a:p>
            <a:r>
              <a:rPr lang="en-US" dirty="0"/>
              <a:t>General operation: pick M segments, compact into N</a:t>
            </a:r>
          </a:p>
          <a:p>
            <a:r>
              <a:rPr lang="en-US" dirty="0"/>
              <a:t>Mechanism: how do we know whether data in segments is valid?</a:t>
            </a:r>
          </a:p>
          <a:p>
            <a:pPr lvl="1"/>
            <a:r>
              <a:rPr lang="en-US" dirty="0"/>
              <a:t>Is an </a:t>
            </a:r>
            <a:r>
              <a:rPr lang="en-US" dirty="0" err="1"/>
              <a:t>inode</a:t>
            </a:r>
            <a:r>
              <a:rPr lang="en-US" dirty="0"/>
              <a:t> the latest version?</a:t>
            </a:r>
          </a:p>
          <a:p>
            <a:pPr lvl="1"/>
            <a:r>
              <a:rPr lang="en-US" dirty="0"/>
              <a:t>Is a data block the latest version?</a:t>
            </a:r>
          </a:p>
          <a:p>
            <a:r>
              <a:rPr lang="en-US" dirty="0"/>
              <a:t>Policy: when and which segments to compact?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6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and After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736" y="2262727"/>
            <a:ext cx="7267575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301" y="4355321"/>
            <a:ext cx="71628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4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Merge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Before and After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01" y="4355321"/>
            <a:ext cx="7162800" cy="2124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027" y="2355071"/>
            <a:ext cx="71628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5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FTL must pull together pages from many other blocks to perform cleaning</a:t>
            </a:r>
          </a:p>
          <a:p>
            <a:r>
              <a:rPr lang="en-US" dirty="0"/>
              <a:t>Imagine that pages 0, 4, 8, and 12 are written to log block A</a:t>
            </a:r>
          </a:p>
        </p:txBody>
      </p:sp>
    </p:spTree>
    <p:extLst>
      <p:ext uri="{BB962C8B-B14F-4D97-AF65-F5344CB8AC3E}">
        <p14:creationId xmlns:p14="http://schemas.microsoft.com/office/powerpoint/2010/main" val="2692923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Wear Leveling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FTL should try its best to spread that work across all the blocks of the device evenly</a:t>
            </a:r>
          </a:p>
          <a:p>
            <a:pPr lvl="1"/>
            <a:r>
              <a:rPr lang="en-US" dirty="0"/>
              <a:t>The log-structuring approach does a good initial job</a:t>
            </a:r>
          </a:p>
          <a:p>
            <a:r>
              <a:rPr lang="en-US" dirty="0"/>
              <a:t>What if a block is filled with long-lived data that does not get over-written?</a:t>
            </a:r>
          </a:p>
          <a:p>
            <a:pPr lvl="1"/>
            <a:r>
              <a:rPr lang="en-US" dirty="0"/>
              <a:t>Periodically read all the live data out of such blocks and re-write it elsewhere</a:t>
            </a:r>
          </a:p>
        </p:txBody>
      </p:sp>
    </p:spTree>
    <p:extLst>
      <p:ext uri="{BB962C8B-B14F-4D97-AF65-F5344CB8AC3E}">
        <p14:creationId xmlns:p14="http://schemas.microsoft.com/office/powerpoint/2010/main" val="141124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Fast but expensive</a:t>
            </a:r>
          </a:p>
          <a:p>
            <a:pPr lvl="1"/>
            <a:r>
              <a:rPr lang="en-US" dirty="0"/>
              <a:t>An SSD costs 60 cents per GB</a:t>
            </a:r>
          </a:p>
          <a:p>
            <a:pPr lvl="1"/>
            <a:r>
              <a:rPr lang="en-US" dirty="0"/>
              <a:t>A typical hard drive costs 5 cents per GB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2182019"/>
            <a:ext cx="66198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94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RPC</a:t>
            </a:r>
          </a:p>
          <a:p>
            <a:r>
              <a:rPr lang="en-US" altLang="zh-CN" dirty="0"/>
              <a:t>NFS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9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Data Block Liveness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653829"/>
            <a:ext cx="70770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2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the checkpoint</a:t>
            </a:r>
          </a:p>
          <a:p>
            <a:endParaRPr lang="en-US" dirty="0"/>
          </a:p>
          <a:p>
            <a:r>
              <a:rPr lang="en-US" dirty="0"/>
              <a:t>Checkpoint often: random I/O</a:t>
            </a:r>
          </a:p>
          <a:p>
            <a:r>
              <a:rPr lang="en-US" dirty="0"/>
              <a:t>Checkpoint rarely: recovery takes longer</a:t>
            </a:r>
          </a:p>
          <a:p>
            <a:r>
              <a:rPr lang="en-US" dirty="0"/>
              <a:t>LFS checkpoints every 30s</a:t>
            </a:r>
          </a:p>
          <a:p>
            <a:endParaRPr lang="en-US" dirty="0"/>
          </a:p>
          <a:p>
            <a:r>
              <a:rPr lang="en-US" dirty="0"/>
              <a:t>Crash on log writing</a:t>
            </a:r>
          </a:p>
          <a:p>
            <a:r>
              <a:rPr lang="en-US" dirty="0"/>
              <a:t>Crash on checkpoint region update</a:t>
            </a:r>
          </a:p>
        </p:txBody>
      </p:sp>
    </p:spTree>
    <p:extLst>
      <p:ext uri="{BB962C8B-B14F-4D97-AF65-F5344CB8AC3E}">
        <p14:creationId xmlns:p14="http://schemas.microsoft.com/office/powerpoint/2010/main" val="289913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Journaling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1/2. Data write: Write data to final location; wait for completion (the wait is optional; see below for details).</a:t>
            </a:r>
          </a:p>
          <a:p>
            <a:r>
              <a:rPr lang="en-US" dirty="0"/>
              <a:t>1/2. Journal metadata write: Write the begin block and metadata to the log; wait for writes to complete.</a:t>
            </a:r>
          </a:p>
          <a:p>
            <a:r>
              <a:rPr lang="en-US" dirty="0"/>
              <a:t>3. Journal commit: Write the transaction commit block (containing </a:t>
            </a:r>
            <a:r>
              <a:rPr lang="en-US" dirty="0" err="1"/>
              <a:t>TxE</a:t>
            </a:r>
            <a:r>
              <a:rPr lang="en-US" dirty="0"/>
              <a:t>) to the log; wait for the write to complete; the transaction (including data) is now committed.</a:t>
            </a:r>
          </a:p>
          <a:p>
            <a:r>
              <a:rPr lang="en-US" dirty="0"/>
              <a:t>4. Checkpoint metadata: Write the contents of the metadata update to their final locations within the file system.</a:t>
            </a:r>
          </a:p>
          <a:p>
            <a:r>
              <a:rPr lang="en-US" dirty="0"/>
              <a:t>5. Free: Later, mark the transaction free in journal superblock</a:t>
            </a:r>
          </a:p>
        </p:txBody>
      </p:sp>
    </p:spTree>
    <p:extLst>
      <p:ext uri="{BB962C8B-B14F-4D97-AF65-F5344CB8AC3E}">
        <p14:creationId xmlns:p14="http://schemas.microsoft.com/office/powerpoint/2010/main" val="42557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journalin</a:t>
            </a:r>
            <a:r>
              <a:rPr lang="en-US" altLang="zh-CN" dirty="0"/>
              <a:t>g</a:t>
            </a:r>
          </a:p>
          <a:p>
            <a:pPr lvl="1"/>
            <a:r>
              <a:rPr lang="en-US" dirty="0"/>
              <a:t>Write the contents of the update to their final locations within the file system.</a:t>
            </a:r>
          </a:p>
          <a:p>
            <a:pPr lvl="1"/>
            <a:endParaRPr lang="en-US" dirty="0"/>
          </a:p>
          <a:p>
            <a:r>
              <a:rPr lang="en-US" dirty="0"/>
              <a:t>In </a:t>
            </a:r>
            <a:r>
              <a:rPr lang="en-US" altLang="zh-CN" dirty="0"/>
              <a:t>LFS</a:t>
            </a:r>
          </a:p>
          <a:p>
            <a:pPr lvl="1"/>
            <a:r>
              <a:rPr lang="en-US" altLang="zh-CN" dirty="0"/>
              <a:t>Checkpoint regions locate on a special fixed position on disk.</a:t>
            </a:r>
          </a:p>
          <a:p>
            <a:pPr lvl="1"/>
            <a:r>
              <a:rPr lang="en-US" dirty="0"/>
              <a:t>Checkpoint region contains the addresses of all </a:t>
            </a:r>
            <a:r>
              <a:rPr lang="en-US" dirty="0" err="1"/>
              <a:t>imap</a:t>
            </a:r>
            <a:r>
              <a:rPr lang="en-US" dirty="0"/>
              <a:t> blocks, current time, the address of the last segment written, etc.</a:t>
            </a:r>
          </a:p>
        </p:txBody>
      </p:sp>
    </p:spTree>
    <p:extLst>
      <p:ext uri="{BB962C8B-B14F-4D97-AF65-F5344CB8AC3E}">
        <p14:creationId xmlns:p14="http://schemas.microsoft.com/office/powerpoint/2010/main" val="215722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two checkpoints.</a:t>
            </a:r>
          </a:p>
          <a:p>
            <a:r>
              <a:rPr lang="en-US" dirty="0"/>
              <a:t>Only overwrite one at a time.</a:t>
            </a:r>
          </a:p>
          <a:p>
            <a:pPr lvl="1"/>
            <a:r>
              <a:rPr lang="en-US" dirty="0"/>
              <a:t>it first writes out a header (with timestamp)</a:t>
            </a:r>
          </a:p>
          <a:p>
            <a:pPr lvl="1"/>
            <a:r>
              <a:rPr lang="en-US" dirty="0"/>
              <a:t>then the body of the CR</a:t>
            </a:r>
          </a:p>
          <a:p>
            <a:pPr lvl="1"/>
            <a:r>
              <a:rPr lang="en-US" dirty="0"/>
              <a:t>finally one last block (also with a timestamp)</a:t>
            </a:r>
          </a:p>
          <a:p>
            <a:r>
              <a:rPr lang="en-US" dirty="0"/>
              <a:t>Use timestamps to identify the newest consistent one.</a:t>
            </a:r>
          </a:p>
          <a:p>
            <a:pPr lvl="1"/>
            <a:r>
              <a:rPr lang="en-US" dirty="0"/>
              <a:t>If the system crashes during a CR update, LFS can detect this by seeing an inconsistent pair of timestamps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3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Roll-forward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Scanning BEYOND the last checkpoint to recover max data</a:t>
            </a:r>
          </a:p>
          <a:p>
            <a:r>
              <a:rPr lang="en-US" altLang="en-US" dirty="0"/>
              <a:t>Use information from </a:t>
            </a:r>
            <a:r>
              <a:rPr lang="en-US" altLang="en-US" i="1" dirty="0"/>
              <a:t>segment summary blocks</a:t>
            </a:r>
            <a:r>
              <a:rPr lang="en-US" altLang="en-US" dirty="0"/>
              <a:t> for recovery</a:t>
            </a:r>
          </a:p>
          <a:p>
            <a:pPr lvl="1"/>
            <a:r>
              <a:rPr lang="en-US" altLang="en-US" dirty="0"/>
              <a:t>If found new </a:t>
            </a:r>
            <a:r>
              <a:rPr lang="en-US" altLang="en-US" dirty="0" err="1"/>
              <a:t>inode</a:t>
            </a:r>
            <a:r>
              <a:rPr lang="en-US" altLang="en-US" dirty="0"/>
              <a:t> in Segment Summary block -&gt; update the </a:t>
            </a:r>
            <a:r>
              <a:rPr lang="en-US" altLang="en-US" dirty="0" err="1"/>
              <a:t>inode</a:t>
            </a:r>
            <a:r>
              <a:rPr lang="en-US" altLang="en-US" dirty="0"/>
              <a:t> map (read from checkpoint) -&gt; new data block on the FS</a:t>
            </a:r>
          </a:p>
          <a:p>
            <a:pPr lvl="1"/>
            <a:r>
              <a:rPr lang="en-US" altLang="en-US" dirty="0"/>
              <a:t>Data blocks without new copy of </a:t>
            </a:r>
            <a:r>
              <a:rPr lang="en-US" altLang="en-US" dirty="0" err="1"/>
              <a:t>inode</a:t>
            </a:r>
            <a:r>
              <a:rPr lang="en-US" altLang="en-US" dirty="0"/>
              <a:t> =&gt; incomplete version on disk =&gt; ignored by FS</a:t>
            </a:r>
          </a:p>
          <a:p>
            <a:pPr lvl="1"/>
            <a:r>
              <a:rPr lang="en-US" altLang="en-US" dirty="0"/>
              <a:t>Adjusting utilization in the segment usage table to incorporate live data after roll-forward (utilization after checkpoint = 0 initially)</a:t>
            </a:r>
          </a:p>
          <a:p>
            <a:pPr lvl="1"/>
            <a:r>
              <a:rPr lang="en-US" altLang="en-US" dirty="0"/>
              <a:t>Adjusting utilization of deleted &amp; overwritten segments</a:t>
            </a:r>
          </a:p>
          <a:p>
            <a:pPr lvl="1"/>
            <a:r>
              <a:rPr lang="en-US" altLang="en-US" dirty="0"/>
              <a:t>Restoring consistency between directory entries &amp; </a:t>
            </a:r>
            <a:r>
              <a:rPr lang="en-US" altLang="en-US" dirty="0" err="1"/>
              <a:t>inodes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68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7449</TotalTime>
  <Words>1452</Words>
  <Application>Microsoft Office PowerPoint</Application>
  <PresentationFormat>On-screen Show (4:3)</PresentationFormat>
  <Paragraphs>225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宋体</vt:lpstr>
      <vt:lpstr>Arial</vt:lpstr>
      <vt:lpstr>Calibri</vt:lpstr>
      <vt:lpstr>Calibri Light</vt:lpstr>
      <vt:lpstr>Consolas</vt:lpstr>
      <vt:lpstr>Office Theme</vt:lpstr>
      <vt:lpstr>Lecture 23 SSD</vt:lpstr>
      <vt:lpstr>LFS review</vt:lpstr>
      <vt:lpstr>Garbage Collection in LFS</vt:lpstr>
      <vt:lpstr>Determining Data Block Liveness</vt:lpstr>
      <vt:lpstr>Crash Recovery</vt:lpstr>
      <vt:lpstr>Metadata Journaling</vt:lpstr>
      <vt:lpstr>Checkpoint</vt:lpstr>
      <vt:lpstr>Checkpoint Strategy</vt:lpstr>
      <vt:lpstr>Roll-forward</vt:lpstr>
      <vt:lpstr>Major Data Structures</vt:lpstr>
      <vt:lpstr>SSD</vt:lpstr>
      <vt:lpstr>Flash-based Solid-state Storage Disk</vt:lpstr>
      <vt:lpstr>Storing a Single Bit </vt:lpstr>
      <vt:lpstr>From Bits to Blocks and Pages</vt:lpstr>
      <vt:lpstr>Basic Flash Operations</vt:lpstr>
      <vt:lpstr>4-page Block Status</vt:lpstr>
      <vt:lpstr>A Detailed Example </vt:lpstr>
      <vt:lpstr>Flash Performance And Reliability</vt:lpstr>
      <vt:lpstr>Raw Flash → Flash-Based SSDs</vt:lpstr>
      <vt:lpstr>A Bad Approach: Direct Mapped</vt:lpstr>
      <vt:lpstr>A Log-Structured FTL</vt:lpstr>
      <vt:lpstr>The resulting SSD</vt:lpstr>
      <vt:lpstr>Keep FTL Mapping Persistent</vt:lpstr>
      <vt:lpstr>Garbage Collection </vt:lpstr>
      <vt:lpstr>Garbage Collection Steps</vt:lpstr>
      <vt:lpstr>Block-Based Mapping to Reduce Mapping Table Size</vt:lpstr>
      <vt:lpstr>Problem with Block-Based Mapping</vt:lpstr>
      <vt:lpstr>Hybrid Mapping</vt:lpstr>
      <vt:lpstr>Hybrid Mapping Exmaple</vt:lpstr>
      <vt:lpstr>Switch Merge</vt:lpstr>
      <vt:lpstr>Partial Merge</vt:lpstr>
      <vt:lpstr>Full Merge</vt:lpstr>
      <vt:lpstr>Wear Leveling</vt:lpstr>
      <vt:lpstr>SSD Performance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21 Distributed Systems</dc:title>
  <dc:creator>aliang</dc:creator>
  <cp:lastModifiedBy>king aliang</cp:lastModifiedBy>
  <cp:revision>198</cp:revision>
  <dcterms:created xsi:type="dcterms:W3CDTF">2015-04-08T07:39:20Z</dcterms:created>
  <dcterms:modified xsi:type="dcterms:W3CDTF">2018-11-28T06:28:20Z</dcterms:modified>
</cp:coreProperties>
</file>