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7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6" r:id="rId42"/>
    <p:sldId id="337" r:id="rId43"/>
    <p:sldId id="33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7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9144000" cy="3609197"/>
          </a:xfrm>
        </p:spPr>
        <p:txBody>
          <a:bodyPr>
            <a:normAutofit/>
          </a:bodyPr>
          <a:lstStyle/>
          <a:p>
            <a:r>
              <a:rPr lang="en-US" altLang="zh-CN"/>
              <a:t>Lecture 24</a:t>
            </a:r>
            <a:br>
              <a:rPr lang="en-US" altLang="zh-CN" dirty="0"/>
            </a:br>
            <a:r>
              <a:rPr lang="en-US" dirty="0"/>
              <a:t>Distributed Systems</a:t>
            </a:r>
            <a:br>
              <a:rPr lang="en-US" dirty="0"/>
            </a:br>
            <a:r>
              <a:rPr lang="en-US" altLang="zh-CN" dirty="0"/>
              <a:t>NFS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RPC: Remote Procedure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could be easier than calling a function? </a:t>
            </a:r>
          </a:p>
          <a:p>
            <a:endParaRPr lang="en-US" dirty="0"/>
          </a:p>
          <a:p>
            <a:r>
              <a:rPr lang="en-US" dirty="0"/>
              <a:t>Strategy: create wrappers so calling a function on another machine feels just like calling a local function. </a:t>
            </a:r>
          </a:p>
          <a:p>
            <a:endParaRPr lang="en-US" dirty="0"/>
          </a:p>
          <a:p>
            <a:r>
              <a:rPr lang="en-US" dirty="0"/>
              <a:t>This abstraction is very common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136373"/>
            <a:ext cx="3207854" cy="4608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Machine A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main(...)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foo();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 client wrapper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foo(char *</a:t>
            </a:r>
            <a:r>
              <a:rPr lang="en-US" dirty="0" err="1"/>
              <a:t>msg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send </a:t>
            </a:r>
            <a:r>
              <a:rPr lang="en-US" dirty="0" err="1"/>
              <a:t>msg</a:t>
            </a:r>
            <a:r>
              <a:rPr lang="en-US" dirty="0"/>
              <a:t> to B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from B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1136373"/>
            <a:ext cx="3207854" cy="48469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Machine B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foo(char *</a:t>
            </a:r>
            <a:r>
              <a:rPr lang="en-US" sz="2600" dirty="0" err="1"/>
              <a:t>msg</a:t>
            </a:r>
            <a:r>
              <a:rPr lang="en-US" sz="2600" dirty="0"/>
              <a:t>) { </a:t>
            </a:r>
          </a:p>
          <a:p>
            <a:pPr marL="0" indent="0">
              <a:buNone/>
            </a:pPr>
            <a:r>
              <a:rPr lang="en-US" sz="2600" dirty="0"/>
              <a:t>    ... </a:t>
            </a:r>
          </a:p>
          <a:p>
            <a:pPr marL="0" indent="0">
              <a:buNone/>
            </a:pPr>
            <a:r>
              <a:rPr lang="en-US" sz="2600" dirty="0"/>
              <a:t>}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altLang="zh-CN" sz="2400" dirty="0"/>
              <a:t>// server wrapper</a:t>
            </a:r>
            <a:endParaRPr lang="en-US" sz="2400" dirty="0"/>
          </a:p>
          <a:p>
            <a:pPr marL="0" indent="0">
              <a:buNone/>
            </a:pPr>
            <a:r>
              <a:rPr lang="en-US" sz="2600" dirty="0"/>
              <a:t>void </a:t>
            </a:r>
            <a:r>
              <a:rPr lang="en-US" sz="2600" dirty="0" err="1"/>
              <a:t>foo_listener</a:t>
            </a:r>
            <a:r>
              <a:rPr lang="en-US" sz="2600" dirty="0"/>
              <a:t>() { </a:t>
            </a:r>
          </a:p>
          <a:p>
            <a:pPr marL="0" indent="0">
              <a:buNone/>
            </a:pPr>
            <a:r>
              <a:rPr lang="en-US" sz="2600" dirty="0"/>
              <a:t>    while(1) { 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recv</a:t>
            </a:r>
            <a:r>
              <a:rPr lang="en-US" sz="2600" dirty="0"/>
              <a:t>, call foo </a:t>
            </a:r>
          </a:p>
          <a:p>
            <a:pPr marL="0" indent="0">
              <a:buNone/>
            </a:pPr>
            <a:r>
              <a:rPr lang="en-US" sz="2600" dirty="0"/>
              <a:t>    } 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 algn="ctr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packages help with this with two components. </a:t>
            </a:r>
          </a:p>
          <a:p>
            <a:endParaRPr lang="en-US" dirty="0"/>
          </a:p>
          <a:p>
            <a:r>
              <a:rPr lang="en-US" dirty="0"/>
              <a:t>(1) Stub generation </a:t>
            </a:r>
          </a:p>
          <a:p>
            <a:pPr lvl="1"/>
            <a:r>
              <a:rPr lang="en-US" dirty="0"/>
              <a:t>create wrappers automatically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(2) Runtime library </a:t>
            </a:r>
          </a:p>
          <a:p>
            <a:pPr lvl="1"/>
            <a:r>
              <a:rPr lang="en-US" dirty="0"/>
              <a:t>thread pool </a:t>
            </a:r>
          </a:p>
          <a:p>
            <a:pPr lvl="1"/>
            <a:r>
              <a:rPr lang="en-US" dirty="0"/>
              <a:t>socket listeners call functions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communication abstraction possible: </a:t>
            </a:r>
          </a:p>
          <a:p>
            <a:pPr lvl="1"/>
            <a:r>
              <a:rPr lang="en-US" dirty="0"/>
              <a:t>Raw messages (UDP) </a:t>
            </a:r>
          </a:p>
          <a:p>
            <a:pPr lvl="1"/>
            <a:r>
              <a:rPr lang="en-US" dirty="0"/>
              <a:t>Reliable messages (TCP) </a:t>
            </a:r>
          </a:p>
          <a:p>
            <a:pPr lvl="1"/>
            <a:r>
              <a:rPr lang="en-US" dirty="0"/>
              <a:t>Virtual memory (OS) </a:t>
            </a:r>
          </a:p>
          <a:p>
            <a:pPr lvl="1"/>
            <a:r>
              <a:rPr lang="en-US" dirty="0"/>
              <a:t>Global file system (OS) </a:t>
            </a:r>
          </a:p>
          <a:p>
            <a:pPr lvl="1"/>
            <a:r>
              <a:rPr lang="en-US" dirty="0"/>
              <a:t>Function calls (RPC)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Sun’s Network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843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818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843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818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9330" y="2915479"/>
            <a:ext cx="1421296" cy="1388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53139" y="262890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337313" y="2628900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6512" y="3414516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3939" y="336022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6872" y="4303643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206395" y="4867835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16017" y="3834165"/>
            <a:ext cx="1427922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7689" y="3743919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6598" y="3719183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2517554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598" y="2517555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33286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5179504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FS: processes on same machine access shared files.</a:t>
            </a:r>
          </a:p>
          <a:p>
            <a:r>
              <a:rPr lang="en-US" dirty="0"/>
              <a:t>Network FS: processes on different machines access shared files in same way.</a:t>
            </a:r>
          </a:p>
          <a:p>
            <a:pPr lvl="1"/>
            <a:r>
              <a:rPr lang="en-US" dirty="0"/>
              <a:t>sharing</a:t>
            </a:r>
          </a:p>
          <a:p>
            <a:pPr lvl="1"/>
            <a:r>
              <a:rPr lang="en-US" dirty="0"/>
              <a:t>centralized administration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Fast+simple</a:t>
            </a:r>
            <a:r>
              <a:rPr lang="en-US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dirty="0"/>
              <a:t>can’t tell it’s over the network</a:t>
            </a:r>
          </a:p>
          <a:p>
            <a:pPr lvl="1"/>
            <a:r>
              <a:rPr lang="en-US" dirty="0"/>
              <a:t>normal UNIX semantics</a:t>
            </a:r>
          </a:p>
          <a:p>
            <a:r>
              <a:rPr lang="en-US" dirty="0"/>
              <a:t>Reasonable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68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Write Buffering</a:t>
            </a:r>
          </a:p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6434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843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818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843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818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9330" y="2915479"/>
            <a:ext cx="1421296" cy="1388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53139" y="262890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337313" y="2628900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6512" y="3414516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3939" y="336022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6872" y="4303643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206395" y="4867835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16017" y="3834165"/>
            <a:ext cx="1427922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7689" y="3743919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6598" y="3719183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2517554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598" y="2517555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33286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5179504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OSTEP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Def: more than 1 machine </a:t>
            </a:r>
          </a:p>
          <a:p>
            <a:endParaRPr lang="en-US" dirty="0"/>
          </a:p>
          <a:p>
            <a:r>
              <a:rPr lang="en-US" dirty="0"/>
              <a:t>Examples:  </a:t>
            </a:r>
          </a:p>
          <a:p>
            <a:pPr lvl="1"/>
            <a:r>
              <a:rPr lang="en-US" dirty="0"/>
              <a:t>client/server: web server and web client </a:t>
            </a:r>
          </a:p>
          <a:p>
            <a:pPr lvl="1"/>
            <a:r>
              <a:rPr lang="en-US" dirty="0"/>
              <a:t>cluster: page rank computation </a:t>
            </a:r>
          </a:p>
          <a:p>
            <a:endParaRPr lang="en-US" dirty="0"/>
          </a:p>
          <a:p>
            <a:r>
              <a:rPr lang="en-US" dirty="0"/>
              <a:t>Other courses</a:t>
            </a:r>
          </a:p>
          <a:p>
            <a:pPr lvl="1"/>
            <a:r>
              <a:rPr lang="en-US" dirty="0"/>
              <a:t>Networking </a:t>
            </a:r>
          </a:p>
          <a:p>
            <a:pPr lvl="1"/>
            <a:r>
              <a:rPr lang="en-US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23081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Design Decisions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functions to expose via RPC?</a:t>
            </a:r>
          </a:p>
          <a:p>
            <a:endParaRPr lang="en-US" dirty="0"/>
          </a:p>
          <a:p>
            <a:r>
              <a:rPr lang="en-US" dirty="0"/>
              <a:t>Think of NFS as more of a protocol than a particular file system.</a:t>
            </a:r>
          </a:p>
          <a:p>
            <a:pPr lvl="1"/>
            <a:r>
              <a:rPr lang="en-US" dirty="0"/>
              <a:t>Many companies have implemented NFS: Oracle/Sun, NetApp, EMC, IBM,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1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looking at NFSv2.</a:t>
            </a:r>
          </a:p>
          <a:p>
            <a:endParaRPr lang="en-US" dirty="0"/>
          </a:p>
          <a:p>
            <a:r>
              <a:rPr lang="en-US" dirty="0"/>
              <a:t>There is now an NFSv4 with many changes.</a:t>
            </a:r>
          </a:p>
          <a:p>
            <a:endParaRPr lang="en-US" dirty="0"/>
          </a:p>
          <a:p>
            <a:r>
              <a:rPr lang="en-US" dirty="0"/>
              <a:t>Why look at an old protocol?</a:t>
            </a:r>
          </a:p>
          <a:p>
            <a:pPr lvl="1"/>
            <a:r>
              <a:rPr lang="en-US" dirty="0"/>
              <a:t>To compare and contrast NFS with AFS.</a:t>
            </a:r>
          </a:p>
        </p:txBody>
      </p:sp>
    </p:spTree>
    <p:extLst>
      <p:ext uri="{BB962C8B-B14F-4D97-AF65-F5344CB8AC3E}">
        <p14:creationId xmlns:p14="http://schemas.microsoft.com/office/powerpoint/2010/main" val="12938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Strategy: Export 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330283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09370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9370" y="4549788"/>
            <a:ext cx="1368288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643037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3514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6616829" y="5583456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4669245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6616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6616" y="4549788"/>
            <a:ext cx="1368288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80760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41047" y="4549788"/>
            <a:ext cx="965560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77347" y="4388398"/>
            <a:ext cx="806824" cy="1627098"/>
          </a:xfrm>
          <a:custGeom>
            <a:avLst/>
            <a:gdLst>
              <a:gd name="connsiteX0" fmla="*/ 0 w 806824"/>
              <a:gd name="connsiteY0" fmla="*/ 0 h 1627098"/>
              <a:gd name="connsiteX1" fmla="*/ 403412 w 806824"/>
              <a:gd name="connsiteY1" fmla="*/ 1627094 h 1627098"/>
              <a:gd name="connsiteX2" fmla="*/ 806824 w 806824"/>
              <a:gd name="connsiteY2" fmla="*/ 13447 h 162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4" h="1627098">
                <a:moveTo>
                  <a:pt x="0" y="0"/>
                </a:moveTo>
                <a:cubicBezTo>
                  <a:pt x="134470" y="812426"/>
                  <a:pt x="268941" y="1624853"/>
                  <a:pt x="403412" y="1627094"/>
                </a:cubicBezTo>
                <a:cubicBezTo>
                  <a:pt x="537883" y="1629335"/>
                  <a:pt x="672353" y="821391"/>
                  <a:pt x="806824" y="134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168050" y="4034961"/>
            <a:ext cx="2817017" cy="1706933"/>
          </a:xfrm>
          <a:custGeom>
            <a:avLst/>
            <a:gdLst>
              <a:gd name="connsiteX0" fmla="*/ 5456 w 2817017"/>
              <a:gd name="connsiteY0" fmla="*/ 429463 h 1706933"/>
              <a:gd name="connsiteX1" fmla="*/ 113032 w 2817017"/>
              <a:gd name="connsiteY1" fmla="*/ 1357310 h 1706933"/>
              <a:gd name="connsiteX2" fmla="*/ 771938 w 2817017"/>
              <a:gd name="connsiteY2" fmla="*/ 792533 h 1706933"/>
              <a:gd name="connsiteX3" fmla="*/ 1471185 w 2817017"/>
              <a:gd name="connsiteY3" fmla="*/ 187415 h 1706933"/>
              <a:gd name="connsiteX4" fmla="*/ 2627632 w 2817017"/>
              <a:gd name="connsiteY4" fmla="*/ 120180 h 1706933"/>
              <a:gd name="connsiteX5" fmla="*/ 2802444 w 2817017"/>
              <a:gd name="connsiteY5" fmla="*/ 1706933 h 17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7017" h="1706933">
                <a:moveTo>
                  <a:pt x="5456" y="429463"/>
                </a:moveTo>
                <a:cubicBezTo>
                  <a:pt x="-4630" y="863130"/>
                  <a:pt x="-14715" y="1296798"/>
                  <a:pt x="113032" y="1357310"/>
                </a:cubicBezTo>
                <a:cubicBezTo>
                  <a:pt x="240779" y="1417822"/>
                  <a:pt x="771938" y="792533"/>
                  <a:pt x="771938" y="792533"/>
                </a:cubicBezTo>
                <a:cubicBezTo>
                  <a:pt x="998297" y="597551"/>
                  <a:pt x="1161903" y="299474"/>
                  <a:pt x="1471185" y="187415"/>
                </a:cubicBezTo>
                <a:cubicBezTo>
                  <a:pt x="1780467" y="75356"/>
                  <a:pt x="2405756" y="-133073"/>
                  <a:pt x="2627632" y="120180"/>
                </a:cubicBezTo>
                <a:cubicBezTo>
                  <a:pt x="2849508" y="373433"/>
                  <a:pt x="2825976" y="1040183"/>
                  <a:pt x="2802444" y="170693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09127" y="4101732"/>
            <a:ext cx="965560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4186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1" grpId="1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Write Buffering</a:t>
            </a:r>
          </a:p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7618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regular UNIX system calls using RPC.</a:t>
            </a:r>
          </a:p>
          <a:p>
            <a:endParaRPr lang="en-US" dirty="0"/>
          </a:p>
          <a:p>
            <a:r>
              <a:rPr lang="en-US" dirty="0"/>
              <a:t>open() on client calls open() on server.</a:t>
            </a:r>
          </a:p>
          <a:p>
            <a:r>
              <a:rPr lang="en-US" dirty="0"/>
              <a:t>open() on server returns </a:t>
            </a:r>
            <a:r>
              <a:rPr lang="en-US" dirty="0" err="1"/>
              <a:t>fd</a:t>
            </a:r>
            <a:r>
              <a:rPr lang="en-US" dirty="0"/>
              <a:t> back to client.</a:t>
            </a:r>
          </a:p>
          <a:p>
            <a:endParaRPr lang="en-US" dirty="0"/>
          </a:p>
          <a:p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) on client calls read(</a:t>
            </a:r>
            <a:r>
              <a:rPr lang="en-US" dirty="0" err="1"/>
              <a:t>fd</a:t>
            </a:r>
            <a:r>
              <a:rPr lang="en-US" dirty="0"/>
              <a:t>) on server.</a:t>
            </a:r>
          </a:p>
          <a:p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) on server returns data back to client.</a:t>
            </a:r>
          </a:p>
        </p:txBody>
      </p:sp>
    </p:spTree>
    <p:extLst>
      <p:ext uri="{BB962C8B-B14F-4D97-AF65-F5344CB8AC3E}">
        <p14:creationId xmlns:p14="http://schemas.microsoft.com/office/powerpoint/2010/main" val="14464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crashes?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open(“foo”, O_RDONLY);</a:t>
            </a:r>
          </a:p>
          <a:p>
            <a:pPr marL="457200" lvl="1" indent="0">
              <a:buNone/>
            </a:pPr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MAX);</a:t>
            </a:r>
          </a:p>
          <a:p>
            <a:pPr marL="457200" lvl="1" indent="0">
              <a:buNone/>
            </a:pPr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MAX);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MAX);</a:t>
            </a:r>
          </a:p>
          <a:p>
            <a:r>
              <a:rPr lang="en-US" dirty="0"/>
              <a:t>Imagine server crashes and reboots during reads…</a:t>
            </a:r>
          </a:p>
        </p:txBody>
      </p:sp>
    </p:spTree>
    <p:extLst>
      <p:ext uri="{BB962C8B-B14F-4D97-AF65-F5344CB8AC3E}">
        <p14:creationId xmlns:p14="http://schemas.microsoft.com/office/powerpoint/2010/main" val="2489174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Fast+simple</a:t>
            </a:r>
            <a:r>
              <a:rPr lang="en-US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b="1" dirty="0"/>
              <a:t>can’t tell it’s over the network</a:t>
            </a:r>
          </a:p>
          <a:p>
            <a:pPr lvl="1"/>
            <a:r>
              <a:rPr lang="en-US" dirty="0"/>
              <a:t>normal UNIX semantics</a:t>
            </a:r>
          </a:p>
          <a:p>
            <a:r>
              <a:rPr lang="en-US" dirty="0"/>
              <a:t>Reasonable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0502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some crash recovery protocol upon reboot.</a:t>
            </a:r>
          </a:p>
          <a:p>
            <a:pPr lvl="1"/>
            <a:r>
              <a:rPr lang="en-US" dirty="0"/>
              <a:t>complex</a:t>
            </a:r>
          </a:p>
          <a:p>
            <a:r>
              <a:rPr lang="en-US" dirty="0"/>
              <a:t>Persist </a:t>
            </a:r>
            <a:r>
              <a:rPr lang="en-US" dirty="0" err="1"/>
              <a:t>fds</a:t>
            </a:r>
            <a:r>
              <a:rPr lang="en-US" dirty="0"/>
              <a:t> on server disk.</a:t>
            </a:r>
          </a:p>
          <a:p>
            <a:pPr lvl="1"/>
            <a:r>
              <a:rPr lang="en-US" dirty="0"/>
              <a:t>what if client crashes instead?</a:t>
            </a:r>
          </a:p>
        </p:txBody>
      </p:sp>
    </p:spTree>
    <p:extLst>
      <p:ext uri="{BB962C8B-B14F-4D97-AF65-F5344CB8AC3E}">
        <p14:creationId xmlns:p14="http://schemas.microsoft.com/office/powerpoint/2010/main" val="25306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Fast+simple</a:t>
            </a:r>
            <a:r>
              <a:rPr lang="en-US" b="1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dirty="0"/>
              <a:t>can’t tell it’s over the network</a:t>
            </a:r>
          </a:p>
          <a:p>
            <a:pPr lvl="1"/>
            <a:r>
              <a:rPr lang="en-US" dirty="0"/>
              <a:t>normal UNIX semantics</a:t>
            </a:r>
          </a:p>
          <a:p>
            <a:r>
              <a:rPr lang="en-US" dirty="0"/>
              <a:t>Reasonable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7971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put all info in requests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</a:t>
            </a:r>
            <a:r>
              <a:rPr lang="en-US" b="1" dirty="0"/>
              <a:t>stateless</a:t>
            </a:r>
            <a:r>
              <a:rPr lang="en-US" dirty="0"/>
              <a:t>” protocol!</a:t>
            </a:r>
          </a:p>
          <a:p>
            <a:pPr lvl="1"/>
            <a:r>
              <a:rPr lang="en-US" dirty="0"/>
              <a:t>server maintains no state about clients</a:t>
            </a:r>
          </a:p>
          <a:p>
            <a:pPr lvl="1"/>
            <a:r>
              <a:rPr lang="en-US" dirty="0"/>
              <a:t>server still keeps other state, of course</a:t>
            </a:r>
          </a:p>
          <a:p>
            <a:r>
              <a:rPr lang="en-US" dirty="0"/>
              <a:t>Need API change. One possibility:</a:t>
            </a:r>
            <a:br>
              <a:rPr lang="en-US" dirty="0"/>
            </a:br>
            <a:r>
              <a:rPr lang="en-US" dirty="0" err="1"/>
              <a:t>pread</a:t>
            </a:r>
            <a:r>
              <a:rPr lang="en-US" dirty="0"/>
              <a:t>(char *path,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  <a:br>
              <a:rPr lang="en-US" dirty="0"/>
            </a:br>
            <a:r>
              <a:rPr lang="en-US" dirty="0" err="1"/>
              <a:t>pwrite</a:t>
            </a:r>
            <a:r>
              <a:rPr lang="en-US" dirty="0"/>
              <a:t>(char *path,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r>
              <a:rPr lang="en-US" dirty="0"/>
              <a:t>Specify path and offset each time. Server need not remember. Pros/cons?</a:t>
            </a:r>
          </a:p>
          <a:p>
            <a:pPr lvl="1"/>
            <a:r>
              <a:rPr lang="en-US" dirty="0"/>
              <a:t>Too many path lookups.</a:t>
            </a:r>
          </a:p>
        </p:txBody>
      </p:sp>
    </p:spTree>
    <p:extLst>
      <p:ext uri="{BB962C8B-B14F-4D97-AF65-F5344CB8AC3E}">
        <p14:creationId xmlns:p14="http://schemas.microsoft.com/office/powerpoint/2010/main" val="41970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Distributed?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compute power </a:t>
            </a:r>
          </a:p>
          <a:p>
            <a:endParaRPr lang="en-US" dirty="0"/>
          </a:p>
          <a:p>
            <a:r>
              <a:rPr lang="en-US" dirty="0"/>
              <a:t>More storage capacity </a:t>
            </a:r>
          </a:p>
          <a:p>
            <a:endParaRPr lang="en-US" dirty="0"/>
          </a:p>
          <a:p>
            <a:r>
              <a:rPr lang="en-US" dirty="0"/>
              <a:t>Fault tolerance </a:t>
            </a:r>
          </a:p>
          <a:p>
            <a:endParaRPr lang="en-US" dirty="0"/>
          </a:p>
          <a:p>
            <a:r>
              <a:rPr lang="en-US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225056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</a:t>
            </a:r>
            <a:r>
              <a:rPr lang="en-US" dirty="0" err="1"/>
              <a:t>inode</a:t>
            </a:r>
            <a:r>
              <a:rPr lang="en-US" dirty="0"/>
              <a:t> requests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inode</a:t>
            </a:r>
            <a:r>
              <a:rPr lang="en-US" dirty="0"/>
              <a:t> = open(char *path);</a:t>
            </a:r>
          </a:p>
          <a:p>
            <a:pPr marL="0" indent="0">
              <a:buNone/>
            </a:pP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 err="1"/>
              <a:t>pwrite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pretty good! Any correctness problems?</a:t>
            </a:r>
          </a:p>
          <a:p>
            <a:pPr lvl="1"/>
            <a:r>
              <a:rPr lang="en-US" dirty="0"/>
              <a:t>What if file is deleted, and </a:t>
            </a:r>
            <a:r>
              <a:rPr lang="en-US" dirty="0" err="1"/>
              <a:t>inode</a:t>
            </a:r>
            <a:r>
              <a:rPr lang="en-US" dirty="0"/>
              <a:t> is reused?</a:t>
            </a:r>
          </a:p>
        </p:txBody>
      </p:sp>
    </p:spTree>
    <p:extLst>
      <p:ext uri="{BB962C8B-B14F-4D97-AF65-F5344CB8AC3E}">
        <p14:creationId xmlns:p14="http://schemas.microsoft.com/office/powerpoint/2010/main" val="42495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4: file handles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fh</a:t>
            </a:r>
            <a:r>
              <a:rPr lang="en-US" dirty="0"/>
              <a:t> = open(char *path);</a:t>
            </a:r>
          </a:p>
          <a:p>
            <a:pPr marL="0" indent="0">
              <a:buNone/>
            </a:pP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 err="1"/>
              <a:t>pwrite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/>
              <a:t>File Handle = &lt;volume ID, </a:t>
            </a:r>
            <a:r>
              <a:rPr lang="en-US" dirty="0" err="1"/>
              <a:t>inode</a:t>
            </a:r>
            <a:r>
              <a:rPr lang="en-US" dirty="0"/>
              <a:t> #, generation #&gt;</a:t>
            </a:r>
          </a:p>
        </p:txBody>
      </p:sp>
    </p:spTree>
    <p:extLst>
      <p:ext uri="{BB962C8B-B14F-4D97-AF65-F5344CB8AC3E}">
        <p14:creationId xmlns:p14="http://schemas.microsoft.com/office/powerpoint/2010/main" val="3772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NFSPROC_GETATTR expects: file handle; returns: attributes</a:t>
            </a:r>
          </a:p>
          <a:p>
            <a:r>
              <a:rPr lang="en-US" dirty="0"/>
              <a:t>NFSPROC_SETATTR expects: file handle, attributes; returns: nothing</a:t>
            </a:r>
          </a:p>
          <a:p>
            <a:r>
              <a:rPr lang="en-US" dirty="0"/>
              <a:t>NFSPROC_LOOKUP expects: directory file handle, name of file/directory to look up; returns: file handle </a:t>
            </a:r>
          </a:p>
          <a:p>
            <a:r>
              <a:rPr lang="en-US" dirty="0"/>
              <a:t>NFSPROC_READ expects: file handle, offset, count; returns: data, attributes</a:t>
            </a:r>
          </a:p>
          <a:p>
            <a:r>
              <a:rPr lang="en-US" dirty="0"/>
              <a:t>NFSPROC_WRITE expects: file handle, offset, count, data; returns: attributes</a:t>
            </a:r>
          </a:p>
        </p:txBody>
      </p:sp>
    </p:spTree>
    <p:extLst>
      <p:ext uri="{BB962C8B-B14F-4D97-AF65-F5344CB8AC3E}">
        <p14:creationId xmlns:p14="http://schemas.microsoft.com/office/powerpoint/2010/main" val="36742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NFSPROC_CREATE expects: directory file handle, name of file, attributes; returns: nothing </a:t>
            </a:r>
          </a:p>
          <a:p>
            <a:r>
              <a:rPr lang="en-US" dirty="0"/>
              <a:t>NFSPROC_REMOVE expects: directory file handle, name of file to be removed; returns: nothing </a:t>
            </a:r>
          </a:p>
          <a:p>
            <a:r>
              <a:rPr lang="en-US" dirty="0"/>
              <a:t>NFSPROC_MKDIR expects: directory file handle, name of directory, attributes; returns: file handle </a:t>
            </a:r>
          </a:p>
          <a:p>
            <a:r>
              <a:rPr lang="en-US" dirty="0"/>
              <a:t>NFSPROC_RMDIR expects: directory file handle, name of directory to be removed; returns: nothing </a:t>
            </a:r>
          </a:p>
          <a:p>
            <a:r>
              <a:rPr lang="en-US" dirty="0"/>
              <a:t>NFSPROC_READDIR expects: directory handle, count of bytes to read, cookie; returns: directory entries, cookie (to get more entries) </a:t>
            </a:r>
          </a:p>
        </p:txBody>
      </p:sp>
    </p:spTree>
    <p:extLst>
      <p:ext uri="{BB962C8B-B14F-4D97-AF65-F5344CB8AC3E}">
        <p14:creationId xmlns:p14="http://schemas.microsoft.com/office/powerpoint/2010/main" val="3956773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lient </a:t>
            </a:r>
            <a:r>
              <a:rPr lang="en-US" altLang="zh-CN" dirty="0"/>
              <a:t>L</a:t>
            </a:r>
            <a:r>
              <a:rPr lang="en-US" dirty="0"/>
              <a:t>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normal UNIX API on client side on top of the RPC-based API we have described.</a:t>
            </a:r>
          </a:p>
          <a:p>
            <a:r>
              <a:rPr lang="en-US" dirty="0"/>
              <a:t>Client open() creates a local </a:t>
            </a:r>
            <a:r>
              <a:rPr lang="en-US" dirty="0" err="1"/>
              <a:t>fd</a:t>
            </a:r>
            <a:r>
              <a:rPr lang="en-US" dirty="0"/>
              <a:t> object. It contains:</a:t>
            </a:r>
          </a:p>
          <a:p>
            <a:pPr lvl="1"/>
            <a:r>
              <a:rPr lang="en-US" dirty="0"/>
              <a:t>file handle</a:t>
            </a:r>
          </a:p>
          <a:p>
            <a:pPr lvl="1"/>
            <a:r>
              <a:rPr lang="en-US" dirty="0"/>
              <a:t>offset </a:t>
            </a:r>
          </a:p>
          <a:p>
            <a:r>
              <a:rPr lang="en-US" dirty="0"/>
              <a:t>Client tracks the state for file access</a:t>
            </a:r>
          </a:p>
          <a:p>
            <a:pPr lvl="1"/>
            <a:r>
              <a:rPr lang="en-US" dirty="0"/>
              <a:t>Mapping from </a:t>
            </a:r>
            <a:r>
              <a:rPr lang="en-US" dirty="0" err="1"/>
              <a:t>fd</a:t>
            </a:r>
            <a:r>
              <a:rPr lang="en-US" dirty="0"/>
              <a:t> to </a:t>
            </a:r>
            <a:r>
              <a:rPr lang="en-US" dirty="0" err="1"/>
              <a:t>fh</a:t>
            </a:r>
            <a:endParaRPr lang="en-US" dirty="0"/>
          </a:p>
          <a:p>
            <a:pPr lvl="1"/>
            <a:r>
              <a:rPr lang="en-US" dirty="0"/>
              <a:t>Current file offset</a:t>
            </a:r>
          </a:p>
        </p:txBody>
      </p:sp>
    </p:spTree>
    <p:extLst>
      <p:ext uri="{BB962C8B-B14F-4D97-AF65-F5344CB8AC3E}">
        <p14:creationId xmlns:p14="http://schemas.microsoft.com/office/powerpoint/2010/main" val="34831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read(5,1024)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123, 1024)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7975" y="2392648"/>
            <a:ext cx="1644573" cy="1395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fd</a:t>
            </a:r>
            <a:r>
              <a:rPr lang="en-US" altLang="zh-CN" sz="2800" dirty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fh</a:t>
            </a:r>
            <a:r>
              <a:rPr lang="en-US" altLang="zh-CN" sz="2800" dirty="0">
                <a:solidFill>
                  <a:schemeClr val="tx1"/>
                </a:solidFill>
              </a:rPr>
              <a:t>=&lt;…&gt;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Off=123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3910" y="3090438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6850" y="2623446"/>
            <a:ext cx="85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4160261" y="3788229"/>
            <a:ext cx="1" cy="1063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0261" y="4093642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RPC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2106" y="5112408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5046" y="4645416"/>
            <a:ext cx="85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90290" y="4355252"/>
            <a:ext cx="1644573" cy="1395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local FS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1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015456"/>
            <a:ext cx="7715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608261"/>
            <a:ext cx="7724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5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08261"/>
            <a:ext cx="7762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5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Server Failure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client does not receive a reply within a certain amount of time</a:t>
            </a:r>
          </a:p>
          <a:p>
            <a:pPr lvl="1"/>
            <a:r>
              <a:rPr lang="en-US" dirty="0"/>
              <a:t>Just retry</a:t>
            </a:r>
          </a:p>
        </p:txBody>
      </p:sp>
    </p:spTree>
    <p:extLst>
      <p:ext uri="{BB962C8B-B14F-4D97-AF65-F5344CB8AC3E}">
        <p14:creationId xmlns:p14="http://schemas.microsoft.com/office/powerpoint/2010/main" val="14824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failure: need to worry about partial failure. </a:t>
            </a:r>
          </a:p>
          <a:p>
            <a:endParaRPr lang="en-US" dirty="0"/>
          </a:p>
          <a:p>
            <a:r>
              <a:rPr lang="en-US" dirty="0"/>
              <a:t>Communication failure: links unreliable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87343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fh</a:t>
            </a:r>
            <a:r>
              <a:rPr lang="en-US" dirty="0"/>
              <a:t> = open(char *path);</a:t>
            </a:r>
          </a:p>
          <a:p>
            <a:pPr marL="0" indent="0">
              <a:buNone/>
            </a:pP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 err="1"/>
              <a:t>pwrite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/>
              <a:t>append(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size);</a:t>
            </a:r>
          </a:p>
          <a:p>
            <a:r>
              <a:rPr lang="en-US" dirty="0"/>
              <a:t>Would append() be a good idea?</a:t>
            </a:r>
          </a:p>
          <a:p>
            <a:r>
              <a:rPr lang="en-US" dirty="0"/>
              <a:t>Problem: if our client retries if no ACK or return, what happens when append is retried?</a:t>
            </a:r>
          </a:p>
        </p:txBody>
      </p:sp>
    </p:spTree>
    <p:extLst>
      <p:ext uri="{BB962C8B-B14F-4D97-AF65-F5344CB8AC3E}">
        <p14:creationId xmlns:p14="http://schemas.microsoft.com/office/powerpoint/2010/main" val="36030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Idempotence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Idempotent</a:t>
            </a:r>
          </a:p>
          <a:p>
            <a:pPr lvl="1"/>
            <a:r>
              <a:rPr lang="en-US" dirty="0"/>
              <a:t>any sort of read</a:t>
            </a:r>
          </a:p>
          <a:p>
            <a:pPr lvl="1"/>
            <a:r>
              <a:rPr lang="en-US" dirty="0" err="1"/>
              <a:t>pwrite</a:t>
            </a:r>
            <a:r>
              <a:rPr lang="en-US" dirty="0"/>
              <a:t>?</a:t>
            </a:r>
          </a:p>
          <a:p>
            <a:r>
              <a:rPr lang="en-US" dirty="0"/>
              <a:t>Not idempotent</a:t>
            </a:r>
          </a:p>
          <a:p>
            <a:pPr lvl="1"/>
            <a:r>
              <a:rPr lang="en-US" dirty="0"/>
              <a:t>append</a:t>
            </a:r>
          </a:p>
          <a:p>
            <a:r>
              <a:rPr lang="en-US" dirty="0"/>
              <a:t>What about these?</a:t>
            </a:r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creat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Fast+simple</a:t>
            </a:r>
            <a:r>
              <a:rPr lang="en-US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dirty="0"/>
              <a:t>can’t tell it’s over the network</a:t>
            </a:r>
          </a:p>
          <a:p>
            <a:pPr lvl="1"/>
            <a:r>
              <a:rPr lang="en-US" b="1" dirty="0"/>
              <a:t>normal UNIX semantics</a:t>
            </a:r>
          </a:p>
          <a:p>
            <a:r>
              <a:rPr lang="en-US" dirty="0"/>
              <a:t>Reasonable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55512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Network API</a:t>
            </a:r>
          </a:p>
          <a:p>
            <a:r>
              <a:rPr lang="en-US" dirty="0"/>
              <a:t>Write Buffering</a:t>
            </a:r>
          </a:p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38779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communication is inherently unreliable. </a:t>
            </a:r>
          </a:p>
          <a:p>
            <a:endParaRPr lang="en-US" dirty="0"/>
          </a:p>
          <a:p>
            <a:r>
              <a:rPr lang="en-US" dirty="0"/>
              <a:t>Need to worry about: </a:t>
            </a:r>
          </a:p>
          <a:p>
            <a:pPr lvl="1"/>
            <a:r>
              <a:rPr lang="en-US" dirty="0"/>
              <a:t>bit errors </a:t>
            </a:r>
          </a:p>
          <a:p>
            <a:pPr lvl="1"/>
            <a:r>
              <a:rPr lang="en-US" dirty="0"/>
              <a:t>packet loss </a:t>
            </a:r>
          </a:p>
          <a:p>
            <a:pPr lvl="1"/>
            <a:r>
              <a:rPr lang="en-US" dirty="0"/>
              <a:t>node/link failure</a:t>
            </a:r>
          </a:p>
        </p:txBody>
      </p:sp>
    </p:spTree>
    <p:extLst>
      <p:ext uri="{BB962C8B-B14F-4D97-AF65-F5344CB8AC3E}">
        <p14:creationId xmlns:p14="http://schemas.microsoft.com/office/powerpoint/2010/main" val="28494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Raw messages: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Reliable messages: TCP</a:t>
            </a:r>
          </a:p>
          <a:p>
            <a:endParaRPr lang="en-US" dirty="0"/>
          </a:p>
          <a:p>
            <a:r>
              <a:rPr lang="en-US" dirty="0"/>
              <a:t>OS abstractions </a:t>
            </a:r>
          </a:p>
          <a:p>
            <a:pPr lvl="1"/>
            <a:r>
              <a:rPr lang="en-US" dirty="0"/>
              <a:t>virtual memory </a:t>
            </a:r>
          </a:p>
          <a:p>
            <a:pPr lvl="1"/>
            <a:r>
              <a:rPr lang="en-US" dirty="0"/>
              <a:t>global file system </a:t>
            </a:r>
          </a:p>
          <a:p>
            <a:endParaRPr lang="en-US" dirty="0"/>
          </a:p>
          <a:p>
            <a:r>
              <a:rPr lang="en-US" dirty="0"/>
              <a:t>Programming-languages abstractions </a:t>
            </a:r>
          </a:p>
          <a:p>
            <a:pPr lvl="1"/>
            <a:r>
              <a:rPr lang="en-US" dirty="0"/>
              <a:t>remote procedure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6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Inspiration: threads share memory </a:t>
            </a:r>
          </a:p>
          <a:p>
            <a:endParaRPr lang="en-US" dirty="0"/>
          </a:p>
          <a:p>
            <a:r>
              <a:rPr lang="en-US" dirty="0"/>
              <a:t>Idea: processes on different machines share mem</a:t>
            </a:r>
          </a:p>
          <a:p>
            <a:r>
              <a:rPr lang="en-US" dirty="0"/>
              <a:t>Strategy: </a:t>
            </a:r>
          </a:p>
          <a:p>
            <a:pPr lvl="1"/>
            <a:r>
              <a:rPr lang="en-US" dirty="0"/>
              <a:t>a bit like swapping we saw before </a:t>
            </a:r>
          </a:p>
          <a:p>
            <a:pPr lvl="1"/>
            <a:r>
              <a:rPr lang="en-US" dirty="0"/>
              <a:t>instead of swap to disk, swap to other machine </a:t>
            </a:r>
          </a:p>
          <a:p>
            <a:pPr lvl="1"/>
            <a:r>
              <a:rPr lang="en-US" dirty="0"/>
              <a:t>sometimes multiple copies may be in memory on different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machine crashes? </a:t>
            </a:r>
          </a:p>
          <a:p>
            <a:pPr lvl="1"/>
            <a:r>
              <a:rPr lang="en-US" dirty="0"/>
              <a:t>mapping disappears in other machines </a:t>
            </a:r>
          </a:p>
          <a:p>
            <a:pPr lvl="1"/>
            <a:r>
              <a:rPr lang="en-US" dirty="0"/>
              <a:t>how to handle? </a:t>
            </a:r>
          </a:p>
          <a:p>
            <a:endParaRPr lang="en-US" dirty="0"/>
          </a:p>
          <a:p>
            <a:r>
              <a:rPr lang="en-US" dirty="0"/>
              <a:t>Performance? </a:t>
            </a:r>
          </a:p>
          <a:p>
            <a:pPr lvl="1"/>
            <a:r>
              <a:rPr lang="en-US" dirty="0"/>
              <a:t>when to </a:t>
            </a:r>
            <a:r>
              <a:rPr lang="en-US" dirty="0" err="1"/>
              <a:t>prefetch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loads/stores expected to be fast </a:t>
            </a:r>
          </a:p>
          <a:p>
            <a:endParaRPr lang="en-US" dirty="0"/>
          </a:p>
          <a:p>
            <a:r>
              <a:rPr lang="en-US" dirty="0"/>
              <a:t>DSM (distributed shared memory) not used 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file access is already expected to be slow </a:t>
            </a:r>
          </a:p>
          <a:p>
            <a:pPr lvl="1"/>
            <a:r>
              <a:rPr lang="en-US" dirty="0"/>
              <a:t>use common API </a:t>
            </a:r>
          </a:p>
          <a:p>
            <a:pPr lvl="1"/>
            <a:r>
              <a:rPr lang="en-US" dirty="0"/>
              <a:t>no need to modify applications (</a:t>
            </a:r>
            <a:r>
              <a:rPr lang="en-US" dirty="0" err="1"/>
              <a:t>sorta</a:t>
            </a:r>
            <a:r>
              <a:rPr lang="en-US" dirty="0"/>
              <a:t>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8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1319</Words>
  <Application>Microsoft Office PowerPoint</Application>
  <PresentationFormat>On-screen Show (4:3)</PresentationFormat>
  <Paragraphs>315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Lecture 24 Distributed Systems NFS</vt:lpstr>
      <vt:lpstr>OSTEP Definition</vt:lpstr>
      <vt:lpstr>Why Go Distributed?</vt:lpstr>
      <vt:lpstr>New Challenges</vt:lpstr>
      <vt:lpstr>Communication</vt:lpstr>
      <vt:lpstr>Overview</vt:lpstr>
      <vt:lpstr>Virtual Memory</vt:lpstr>
      <vt:lpstr>Virtual Memory Problems</vt:lpstr>
      <vt:lpstr>Global File System</vt:lpstr>
      <vt:lpstr>RPC: Remote Procedure Call</vt:lpstr>
      <vt:lpstr>RPC</vt:lpstr>
      <vt:lpstr>RPC Tools</vt:lpstr>
      <vt:lpstr>Conclusion</vt:lpstr>
      <vt:lpstr>Sun’s Network File System</vt:lpstr>
      <vt:lpstr>NFS Architecture</vt:lpstr>
      <vt:lpstr>Primary Goal</vt:lpstr>
      <vt:lpstr>Subgoals</vt:lpstr>
      <vt:lpstr>Overview</vt:lpstr>
      <vt:lpstr>NFS Architecture</vt:lpstr>
      <vt:lpstr>Main Design Decisions </vt:lpstr>
      <vt:lpstr>Today’s Lecture </vt:lpstr>
      <vt:lpstr>General Strategy: Export FS </vt:lpstr>
      <vt:lpstr>Overview</vt:lpstr>
      <vt:lpstr>Strategy 1 </vt:lpstr>
      <vt:lpstr>Strategy 1 Problems </vt:lpstr>
      <vt:lpstr>Subgoals</vt:lpstr>
      <vt:lpstr>Potential Solutions </vt:lpstr>
      <vt:lpstr>Subgoals</vt:lpstr>
      <vt:lpstr>Strategy 2: put all info in requests </vt:lpstr>
      <vt:lpstr>Strategy 3: inode requests </vt:lpstr>
      <vt:lpstr>Strategy 4: file handles </vt:lpstr>
      <vt:lpstr>NFS Protocol Examples</vt:lpstr>
      <vt:lpstr>NFS Protocol Examples</vt:lpstr>
      <vt:lpstr>Client Logic </vt:lpstr>
      <vt:lpstr>File Descriptors </vt:lpstr>
      <vt:lpstr>Reading A File: Client-side And File Server Actions</vt:lpstr>
      <vt:lpstr>Reading A File: Client-side And File Server Actions</vt:lpstr>
      <vt:lpstr>Reading A File: Client-side And File Server Actions</vt:lpstr>
      <vt:lpstr>NFS Server Failure Handling</vt:lpstr>
      <vt:lpstr>Append </vt:lpstr>
      <vt:lpstr>Idempotence </vt:lpstr>
      <vt:lpstr>Subgoals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aliang king</cp:lastModifiedBy>
  <cp:revision>106</cp:revision>
  <dcterms:created xsi:type="dcterms:W3CDTF">2015-04-08T07:39:20Z</dcterms:created>
  <dcterms:modified xsi:type="dcterms:W3CDTF">2018-12-03T08:10:17Z</dcterms:modified>
</cp:coreProperties>
</file>