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12" r:id="rId4"/>
    <p:sldId id="349" r:id="rId5"/>
    <p:sldId id="350" r:id="rId6"/>
    <p:sldId id="344" r:id="rId7"/>
    <p:sldId id="345" r:id="rId8"/>
    <p:sldId id="346" r:id="rId9"/>
    <p:sldId id="347" r:id="rId10"/>
    <p:sldId id="348" r:id="rId11"/>
    <p:sldId id="351" r:id="rId12"/>
    <p:sldId id="332" r:id="rId13"/>
    <p:sldId id="334" r:id="rId14"/>
    <p:sldId id="335" r:id="rId15"/>
    <p:sldId id="336" r:id="rId16"/>
    <p:sldId id="337" r:id="rId17"/>
    <p:sldId id="339" r:id="rId18"/>
    <p:sldId id="338" r:id="rId19"/>
    <p:sldId id="340" r:id="rId20"/>
    <p:sldId id="341" r:id="rId21"/>
    <p:sldId id="352" r:id="rId22"/>
    <p:sldId id="34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88" r:id="rId39"/>
    <p:sldId id="389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344C-C70B-468D-A7B1-5A4F531FE2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918" y="1122363"/>
            <a:ext cx="7484165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25</a:t>
            </a:r>
            <a:br>
              <a:rPr lang="en-US" altLang="zh-CN" dirty="0"/>
            </a:br>
            <a:r>
              <a:rPr lang="en-US" altLang="zh-CN" dirty="0"/>
              <a:t>NFS &amp; AFS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2608261"/>
            <a:ext cx="7762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Server Failure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client does not receive a reply within a certain amount of time</a:t>
            </a:r>
          </a:p>
          <a:p>
            <a:pPr lvl="1"/>
            <a:r>
              <a:rPr lang="en-US" dirty="0"/>
              <a:t>Just retry if the operation is idempotent</a:t>
            </a:r>
          </a:p>
          <a:p>
            <a:pPr lvl="1"/>
            <a:r>
              <a:rPr lang="en-US" dirty="0"/>
              <a:t>Programmers need to be aware of non-idempotent ones</a:t>
            </a:r>
          </a:p>
        </p:txBody>
      </p:sp>
    </p:spTree>
    <p:extLst>
      <p:ext uri="{BB962C8B-B14F-4D97-AF65-F5344CB8AC3E}">
        <p14:creationId xmlns:p14="http://schemas.microsoft.com/office/powerpoint/2010/main" val="148246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409370" y="4290646"/>
            <a:ext cx="1368288" cy="7286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52551" y="4290646"/>
            <a:ext cx="1254056" cy="7286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Buffers 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084101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9370" y="2821856"/>
            <a:ext cx="2421836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9370" y="3851032"/>
            <a:ext cx="1368288" cy="1168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write buffer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643037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3514" y="5019265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6616829" y="5583456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4669245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6616" y="2821856"/>
            <a:ext cx="2421836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616" y="4132386"/>
            <a:ext cx="921117" cy="886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52551" y="3851032"/>
            <a:ext cx="1254056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write buffer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68406" y="5019264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55933" y="2954215"/>
            <a:ext cx="3464742" cy="2760827"/>
          </a:xfrm>
          <a:custGeom>
            <a:avLst/>
            <a:gdLst>
              <a:gd name="connsiteX0" fmla="*/ 5456 w 2817017"/>
              <a:gd name="connsiteY0" fmla="*/ 429463 h 1706933"/>
              <a:gd name="connsiteX1" fmla="*/ 113032 w 2817017"/>
              <a:gd name="connsiteY1" fmla="*/ 1357310 h 1706933"/>
              <a:gd name="connsiteX2" fmla="*/ 771938 w 2817017"/>
              <a:gd name="connsiteY2" fmla="*/ 792533 h 1706933"/>
              <a:gd name="connsiteX3" fmla="*/ 1471185 w 2817017"/>
              <a:gd name="connsiteY3" fmla="*/ 187415 h 1706933"/>
              <a:gd name="connsiteX4" fmla="*/ 2627632 w 2817017"/>
              <a:gd name="connsiteY4" fmla="*/ 120180 h 1706933"/>
              <a:gd name="connsiteX5" fmla="*/ 2802444 w 2817017"/>
              <a:gd name="connsiteY5" fmla="*/ 1706933 h 17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7017" h="1706933">
                <a:moveTo>
                  <a:pt x="5456" y="429463"/>
                </a:moveTo>
                <a:cubicBezTo>
                  <a:pt x="-4630" y="863130"/>
                  <a:pt x="-14715" y="1296798"/>
                  <a:pt x="113032" y="1357310"/>
                </a:cubicBezTo>
                <a:cubicBezTo>
                  <a:pt x="240779" y="1417822"/>
                  <a:pt x="771938" y="792533"/>
                  <a:pt x="771938" y="792533"/>
                </a:cubicBezTo>
                <a:cubicBezTo>
                  <a:pt x="998297" y="597551"/>
                  <a:pt x="1161903" y="299474"/>
                  <a:pt x="1471185" y="187415"/>
                </a:cubicBezTo>
                <a:cubicBezTo>
                  <a:pt x="1780467" y="75356"/>
                  <a:pt x="2405756" y="-133073"/>
                  <a:pt x="2627632" y="120180"/>
                </a:cubicBezTo>
                <a:cubicBezTo>
                  <a:pt x="2849508" y="373433"/>
                  <a:pt x="2825976" y="1040183"/>
                  <a:pt x="2802444" y="170693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17733" y="3204051"/>
            <a:ext cx="965560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write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dirty="0"/>
              <a:t>hat if server crashes?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Write Buffer Lost </a:t>
            </a:r>
          </a:p>
          <a:p>
            <a:pPr marL="457200" lvl="1" indent="0">
              <a:buNone/>
            </a:pPr>
            <a:r>
              <a:rPr lang="en-US" dirty="0"/>
              <a:t>client:</a:t>
            </a:r>
          </a:p>
          <a:p>
            <a:pPr marL="457200" lvl="1" indent="0">
              <a:buNone/>
            </a:pPr>
            <a:r>
              <a:rPr lang="en-US" dirty="0"/>
              <a:t> write A to 0</a:t>
            </a:r>
          </a:p>
          <a:p>
            <a:pPr marL="457200" lvl="1" indent="0">
              <a:buNone/>
            </a:pPr>
            <a:r>
              <a:rPr lang="en-US" dirty="0"/>
              <a:t> write B to 1            server mem</a:t>
            </a:r>
          </a:p>
          <a:p>
            <a:pPr marL="457200" lvl="1" indent="0">
              <a:buNone/>
            </a:pPr>
            <a:r>
              <a:rPr lang="en-US" dirty="0"/>
              <a:t> write C to 2</a:t>
            </a:r>
          </a:p>
          <a:p>
            <a:pPr marL="457200" lvl="1" indent="0">
              <a:buNone/>
            </a:pPr>
            <a:r>
              <a:rPr lang="en-US" dirty="0"/>
              <a:t> write X to 0              server disk</a:t>
            </a:r>
          </a:p>
          <a:p>
            <a:pPr marL="457200" lvl="1" indent="0">
              <a:buNone/>
            </a:pPr>
            <a:r>
              <a:rPr lang="en-US" dirty="0"/>
              <a:t> write Y to 1</a:t>
            </a:r>
          </a:p>
          <a:p>
            <a:pPr marL="457200" lvl="1" indent="0">
              <a:buNone/>
            </a:pPr>
            <a:r>
              <a:rPr lang="en-US" dirty="0"/>
              <a:t> write Z to 2</a:t>
            </a:r>
          </a:p>
          <a:p>
            <a:r>
              <a:rPr lang="en-US" altLang="zh-CN" dirty="0"/>
              <a:t>Can we get XBZ on the server?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1954" y="2901462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1954" y="3747907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29654" y="3739785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7354" y="3747907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7354" y="2901462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29654" y="2901462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Buffers on the 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server write buffer and return success on a WRITE until the write has been forced to disk</a:t>
            </a:r>
          </a:p>
          <a:p>
            <a:endParaRPr lang="en-US" dirty="0"/>
          </a:p>
          <a:p>
            <a:r>
              <a:rPr lang="en-US" dirty="0"/>
              <a:t>don’t use server write buffer</a:t>
            </a:r>
          </a:p>
          <a:p>
            <a:r>
              <a:rPr lang="en-US" dirty="0"/>
              <a:t>use persistent write buffer</a:t>
            </a:r>
          </a:p>
        </p:txBody>
      </p:sp>
    </p:spTree>
    <p:extLst>
      <p:ext uri="{BB962C8B-B14F-4D97-AF65-F5344CB8AC3E}">
        <p14:creationId xmlns:p14="http://schemas.microsoft.com/office/powerpoint/2010/main" val="77538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cache data in different places, e.g.:</a:t>
            </a:r>
          </a:p>
          <a:p>
            <a:pPr lvl="1"/>
            <a:r>
              <a:rPr lang="en-US" dirty="0"/>
              <a:t>server memory</a:t>
            </a:r>
          </a:p>
          <a:p>
            <a:pPr lvl="1"/>
            <a:r>
              <a:rPr lang="en-US" altLang="zh-CN" dirty="0"/>
              <a:t>server</a:t>
            </a:r>
            <a:r>
              <a:rPr lang="en-US" dirty="0"/>
              <a:t> disk</a:t>
            </a:r>
          </a:p>
          <a:p>
            <a:pPr lvl="1"/>
            <a:r>
              <a:rPr lang="en-US" dirty="0"/>
              <a:t>client memory</a:t>
            </a:r>
          </a:p>
          <a:p>
            <a:r>
              <a:rPr lang="en-US" dirty="0"/>
              <a:t>How to make sure all versions are in sync?</a:t>
            </a:r>
          </a:p>
        </p:txBody>
      </p:sp>
    </p:spTree>
    <p:extLst>
      <p:ext uri="{BB962C8B-B14F-4D97-AF65-F5344CB8AC3E}">
        <p14:creationId xmlns:p14="http://schemas.microsoft.com/office/powerpoint/2010/main" val="366182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“Update Visibility”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doesn’t have latest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301" y="5116195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6301" y="3471559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9482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9482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4746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4746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92944" y="5391746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5884" y="4924754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flush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85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2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Visibility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 may buffer a write.</a:t>
            </a:r>
          </a:p>
          <a:p>
            <a:r>
              <a:rPr lang="en-US" dirty="0"/>
              <a:t>How can server and other clients see it?</a:t>
            </a:r>
          </a:p>
          <a:p>
            <a:r>
              <a:rPr lang="en-US" dirty="0"/>
              <a:t>NFS solution: flush on </a:t>
            </a:r>
            <a:r>
              <a:rPr lang="en-US" dirty="0" err="1"/>
              <a:t>fd</a:t>
            </a:r>
            <a:r>
              <a:rPr lang="en-US" dirty="0"/>
              <a:t> close (not quite like UNIX)</a:t>
            </a:r>
          </a:p>
          <a:p>
            <a:endParaRPr lang="en-US" dirty="0"/>
          </a:p>
          <a:p>
            <a:r>
              <a:rPr lang="en-US" dirty="0"/>
              <a:t>Performance implication for short-lived files?</a:t>
            </a:r>
          </a:p>
        </p:txBody>
      </p:sp>
    </p:spTree>
    <p:extLst>
      <p:ext uri="{BB962C8B-B14F-4D97-AF65-F5344CB8AC3E}">
        <p14:creationId xmlns:p14="http://schemas.microsoft.com/office/powerpoint/2010/main" val="8278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“Stale Cache”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doesn’t have latest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301" y="5116195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6301" y="3471559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9482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9482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4746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4746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6816" y="5391746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19756" y="4924754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4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Stale Cache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client may have a cached copy that is obsolete.</a:t>
            </a:r>
          </a:p>
          <a:p>
            <a:r>
              <a:rPr lang="en-US" dirty="0"/>
              <a:t>How can we get the latest?</a:t>
            </a:r>
          </a:p>
          <a:p>
            <a:pPr lvl="1"/>
            <a:r>
              <a:rPr lang="en-US" dirty="0"/>
              <a:t>If we weren’t trying to be stateless, server could push out update.</a:t>
            </a:r>
          </a:p>
          <a:p>
            <a:r>
              <a:rPr lang="en-US" dirty="0"/>
              <a:t>NFS solution: clients recheck if cache is current before using it.</a:t>
            </a:r>
          </a:p>
          <a:p>
            <a:pPr lvl="1"/>
            <a:r>
              <a:rPr lang="en-US" dirty="0"/>
              <a:t>Cache metadata records when data was fetched.</a:t>
            </a:r>
          </a:p>
          <a:p>
            <a:pPr lvl="1"/>
            <a:r>
              <a:rPr lang="en-US" dirty="0"/>
              <a:t>Before it is used, client does a </a:t>
            </a:r>
            <a:r>
              <a:rPr lang="en-US" altLang="zh-CN" dirty="0"/>
              <a:t>GETATTR </a:t>
            </a:r>
            <a:r>
              <a:rPr lang="en-US" dirty="0"/>
              <a:t>request to server: get’s last modified timestamp, compare to cache, and </a:t>
            </a:r>
            <a:r>
              <a:rPr lang="en-US" dirty="0" err="1"/>
              <a:t>refetch</a:t>
            </a:r>
            <a:r>
              <a:rPr lang="en-US" dirty="0"/>
              <a:t> if necessary</a:t>
            </a:r>
          </a:p>
        </p:txBody>
      </p:sp>
    </p:spTree>
    <p:extLst>
      <p:ext uri="{BB962C8B-B14F-4D97-AF65-F5344CB8AC3E}">
        <p14:creationId xmlns:p14="http://schemas.microsoft.com/office/powerpoint/2010/main" val="250925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Abstractions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messages: UDP</a:t>
            </a:r>
          </a:p>
          <a:p>
            <a:r>
              <a:rPr lang="en-US" dirty="0"/>
              <a:t>Reliable messages: TCP</a:t>
            </a:r>
          </a:p>
          <a:p>
            <a:r>
              <a:rPr lang="en-US" dirty="0"/>
              <a:t>PL: RPC call</a:t>
            </a:r>
          </a:p>
          <a:p>
            <a:pPr lvl="1"/>
            <a:r>
              <a:rPr lang="en-US" dirty="0"/>
              <a:t>Make it close to normal local procedural call semantic</a:t>
            </a:r>
          </a:p>
          <a:p>
            <a:r>
              <a:rPr lang="en-US" dirty="0"/>
              <a:t>OS: global FS</a:t>
            </a:r>
          </a:p>
        </p:txBody>
      </p:sp>
    </p:spTree>
    <p:extLst>
      <p:ext uri="{BB962C8B-B14F-4D97-AF65-F5344CB8AC3E}">
        <p14:creationId xmlns:p14="http://schemas.microsoft.com/office/powerpoint/2010/main" val="16224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then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NFS developers found stat accounted for 90% of server requests.</a:t>
            </a:r>
          </a:p>
          <a:p>
            <a:r>
              <a:rPr lang="en-US" dirty="0"/>
              <a:t>Why? Because clients frequently recheck cache.</a:t>
            </a:r>
          </a:p>
          <a:p>
            <a:r>
              <a:rPr lang="en-US" dirty="0"/>
              <a:t>Solution: cache results of GETATTR calls.</a:t>
            </a:r>
          </a:p>
          <a:p>
            <a:r>
              <a:rPr lang="en-US" dirty="0"/>
              <a:t>Why is this a terrible solution?</a:t>
            </a:r>
          </a:p>
          <a:p>
            <a:pPr lvl="1"/>
            <a:r>
              <a:rPr lang="en-US" dirty="0"/>
              <a:t>Also make the attribute cache entries expire after a given time (say 3 seconds).</a:t>
            </a:r>
          </a:p>
        </p:txBody>
      </p:sp>
    </p:spTree>
    <p:extLst>
      <p:ext uri="{BB962C8B-B14F-4D97-AF65-F5344CB8AC3E}">
        <p14:creationId xmlns:p14="http://schemas.microsoft.com/office/powerpoint/2010/main" val="157412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VFS interface is introduced</a:t>
            </a:r>
          </a:p>
          <a:p>
            <a:pPr lvl="1"/>
            <a:r>
              <a:rPr lang="en-US" dirty="0"/>
              <a:t>Defines the operations that can be done on a file within a file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4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APIs are often:</a:t>
            </a:r>
          </a:p>
          <a:p>
            <a:pPr lvl="1"/>
            <a:r>
              <a:rPr lang="en-US" dirty="0"/>
              <a:t>stateless: servers don’t remember clients states</a:t>
            </a:r>
          </a:p>
          <a:p>
            <a:pPr lvl="1"/>
            <a:r>
              <a:rPr lang="en-US" dirty="0"/>
              <a:t>idempotent: doing things twice never hurts</a:t>
            </a:r>
          </a:p>
          <a:p>
            <a:r>
              <a:rPr lang="en-US" dirty="0"/>
              <a:t>Supporting existing specs is a lot harder than building from scratch!</a:t>
            </a:r>
          </a:p>
          <a:p>
            <a:r>
              <a:rPr lang="en-US" dirty="0"/>
              <a:t>Caching and write buffering is harder in distributed systems, especially with crashes.</a:t>
            </a:r>
          </a:p>
        </p:txBody>
      </p:sp>
    </p:spTree>
    <p:extLst>
      <p:ext uri="{BB962C8B-B14F-4D97-AF65-F5344CB8AC3E}">
        <p14:creationId xmlns:p14="http://schemas.microsoft.com/office/powerpoint/2010/main" val="3121504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goal: scalability!</a:t>
            </a:r>
          </a:p>
          <a:p>
            <a:pPr lvl="1"/>
            <a:r>
              <a:rPr lang="en-US" dirty="0"/>
              <a:t>Many clients per server</a:t>
            </a:r>
          </a:p>
          <a:p>
            <a:pPr lvl="1"/>
            <a:r>
              <a:rPr lang="en-US" dirty="0"/>
              <a:t>Large number of clients</a:t>
            </a:r>
          </a:p>
          <a:p>
            <a:pPr lvl="1"/>
            <a:r>
              <a:rPr lang="en-US" dirty="0"/>
              <a:t>Client performance not as important</a:t>
            </a:r>
          </a:p>
          <a:p>
            <a:pPr lvl="1"/>
            <a:r>
              <a:rPr lang="en-US" dirty="0"/>
              <a:t>Central store for shared data, not diskless workstations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Some model you can program against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Need to handle client &amp; server failures</a:t>
            </a:r>
          </a:p>
          <a:p>
            <a:r>
              <a:rPr lang="en-US" dirty="0"/>
              <a:t>Naming</a:t>
            </a:r>
          </a:p>
          <a:p>
            <a:pPr lvl="1"/>
            <a:r>
              <a:rPr lang="en-US" dirty="0"/>
              <a:t>Want global name space, not per-machine name space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09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NFS: export local FS</a:t>
            </a:r>
          </a:p>
          <a:p>
            <a:endParaRPr lang="en-US" dirty="0"/>
          </a:p>
          <a:p>
            <a:r>
              <a:rPr lang="en-US" dirty="0"/>
              <a:t>AFS: present big file tree, store across many machines</a:t>
            </a:r>
          </a:p>
          <a:p>
            <a:pPr lvl="1"/>
            <a:r>
              <a:rPr lang="en-US" dirty="0"/>
              <a:t>There are clear boundary between servers and clients (different from NFS)</a:t>
            </a:r>
          </a:p>
          <a:p>
            <a:pPr lvl="1"/>
            <a:r>
              <a:rPr lang="en-US" dirty="0"/>
              <a:t>Require local disk! No kernel modification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77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AFS paper notes: “the study by </a:t>
            </a:r>
            <a:r>
              <a:rPr lang="en-US" dirty="0" err="1"/>
              <a:t>Ousterhout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dirty="0"/>
              <a:t>has shown that most files in a 4.2BSD environment are read in their entirety.”</a:t>
            </a:r>
          </a:p>
          <a:p>
            <a:endParaRPr lang="en-US" dirty="0"/>
          </a:p>
          <a:p>
            <a:r>
              <a:rPr lang="en-US" dirty="0"/>
              <a:t>What are the implications for prefetching policy?</a:t>
            </a:r>
          </a:p>
          <a:p>
            <a:pPr lvl="1"/>
            <a:r>
              <a:rPr lang="en-US" dirty="0"/>
              <a:t>Aggressively </a:t>
            </a:r>
            <a:r>
              <a:rPr lang="en-US" dirty="0" err="1"/>
              <a:t>prefetch</a:t>
            </a:r>
            <a:r>
              <a:rPr lang="en-US" dirty="0"/>
              <a:t> whole files.</a:t>
            </a:r>
          </a:p>
        </p:txBody>
      </p:sp>
    </p:spTree>
    <p:extLst>
      <p:ext uri="{BB962C8B-B14F-4D97-AF65-F5344CB8AC3E}">
        <p14:creationId xmlns:p14="http://schemas.microsoft.com/office/powerpoint/2010/main" val="1811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Whole-File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open, AFS fetches whole file (even if it’s huge), storing it in local memory or disk.</a:t>
            </a:r>
          </a:p>
          <a:p>
            <a:endParaRPr lang="en-US" dirty="0"/>
          </a:p>
          <a:p>
            <a:r>
              <a:rPr lang="en-US" dirty="0"/>
              <a:t>Upon close, whole file is flushed (if it was written).</a:t>
            </a:r>
          </a:p>
          <a:p>
            <a:endParaRPr lang="en-US" dirty="0"/>
          </a:p>
          <a:p>
            <a:r>
              <a:rPr lang="en-US" dirty="0"/>
              <a:t>Convenient:</a:t>
            </a:r>
          </a:p>
          <a:p>
            <a:pPr lvl="1"/>
            <a:r>
              <a:rPr lang="en-US" dirty="0"/>
              <a:t>AFS </a:t>
            </a:r>
            <a:r>
              <a:rPr lang="en-US" altLang="zh-CN" dirty="0"/>
              <a:t>only</a:t>
            </a:r>
            <a:r>
              <a:rPr lang="en-US" dirty="0"/>
              <a:t> needs to do work for open/close</a:t>
            </a:r>
          </a:p>
          <a:p>
            <a:pPr lvl="1"/>
            <a:r>
              <a:rPr lang="en-US" dirty="0"/>
              <a:t>reads/writes are local</a:t>
            </a:r>
          </a:p>
        </p:txBody>
      </p:sp>
    </p:spTree>
    <p:extLst>
      <p:ext uri="{BB962C8B-B14F-4D97-AF65-F5344CB8AC3E}">
        <p14:creationId xmlns:p14="http://schemas.microsoft.com/office/powerpoint/2010/main" val="2826193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open:</a:t>
            </a:r>
          </a:p>
          <a:p>
            <a:pPr lvl="1"/>
            <a:r>
              <a:rPr lang="en-US" dirty="0"/>
              <a:t>The client-side code intercepts open-system-call; decide it is local </a:t>
            </a:r>
            <a:r>
              <a:rPr lang="en-US"/>
              <a:t>or remote</a:t>
            </a:r>
            <a:endParaRPr lang="en-US" dirty="0"/>
          </a:p>
          <a:p>
            <a:pPr lvl="1"/>
            <a:r>
              <a:rPr lang="en-US" dirty="0"/>
              <a:t>contact a server (through the full path string in AFS-1) in case of remote files</a:t>
            </a:r>
          </a:p>
          <a:p>
            <a:pPr lvl="1"/>
            <a:r>
              <a:rPr lang="en-US" dirty="0"/>
              <a:t>Server side: locate the file; send the </a:t>
            </a:r>
            <a:r>
              <a:rPr lang="en-US" b="1" dirty="0"/>
              <a:t>whole</a:t>
            </a:r>
            <a:r>
              <a:rPr lang="en-US" dirty="0"/>
              <a:t> file to client</a:t>
            </a:r>
          </a:p>
          <a:p>
            <a:pPr lvl="1"/>
            <a:r>
              <a:rPr lang="en-US" dirty="0"/>
              <a:t>Client side: take </a:t>
            </a:r>
            <a:r>
              <a:rPr lang="en-US" b="1" dirty="0"/>
              <a:t>the whole file</a:t>
            </a:r>
            <a:r>
              <a:rPr lang="en-US" dirty="0"/>
              <a:t>, put it in local disk, return a file-descriptor to user-level</a:t>
            </a:r>
          </a:p>
          <a:p>
            <a:r>
              <a:rPr lang="en-US" dirty="0"/>
              <a:t>read/write: on the client side copy if the file has not been modified</a:t>
            </a:r>
          </a:p>
          <a:p>
            <a:r>
              <a:rPr lang="en-US" dirty="0"/>
              <a:t>close: send the entire file and pathname to the server if the file has been modified</a:t>
            </a:r>
          </a:p>
        </p:txBody>
      </p:sp>
    </p:spTree>
    <p:extLst>
      <p:ext uri="{BB962C8B-B14F-4D97-AF65-F5344CB8AC3E}">
        <p14:creationId xmlns:p14="http://schemas.microsoft.com/office/powerpoint/2010/main" val="192380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then re-build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performance: Andrew Benchmark used by many others</a:t>
            </a:r>
          </a:p>
          <a:p>
            <a:pPr lvl="1"/>
            <a:r>
              <a:rPr lang="en-US" dirty="0"/>
              <a:t>Make </a:t>
            </a:r>
            <a:r>
              <a:rPr lang="en-US" dirty="0" err="1"/>
              <a:t>dir</a:t>
            </a:r>
            <a:r>
              <a:rPr lang="en-US" dirty="0"/>
              <a:t> – create directory tree: stresses metadata</a:t>
            </a:r>
          </a:p>
          <a:p>
            <a:pPr lvl="1"/>
            <a:r>
              <a:rPr lang="en-US" dirty="0"/>
              <a:t>Copy – copy in files – stresses file writes / creates</a:t>
            </a:r>
          </a:p>
          <a:p>
            <a:pPr lvl="1"/>
            <a:r>
              <a:rPr lang="en-US" dirty="0"/>
              <a:t>Scan Dir (like ls –R) – stresses metadata reads</a:t>
            </a:r>
          </a:p>
          <a:p>
            <a:pPr lvl="1"/>
            <a:r>
              <a:rPr lang="en-US" dirty="0" err="1"/>
              <a:t>ReadAll</a:t>
            </a:r>
            <a:r>
              <a:rPr lang="en-US" dirty="0"/>
              <a:t> – find . | </a:t>
            </a:r>
            <a:r>
              <a:rPr lang="en-US" dirty="0" err="1"/>
              <a:t>wc</a:t>
            </a:r>
            <a:r>
              <a:rPr lang="en-US" dirty="0"/>
              <a:t> – stresses whole file reads</a:t>
            </a:r>
          </a:p>
          <a:p>
            <a:pPr lvl="1"/>
            <a:r>
              <a:rPr lang="en-US" dirty="0"/>
              <a:t>Make – may be CPU bound, does lots of reads + fewer writes</a:t>
            </a:r>
          </a:p>
        </p:txBody>
      </p:sp>
    </p:spTree>
    <p:extLst>
      <p:ext uri="{BB962C8B-B14F-4D97-AF65-F5344CB8AC3E}">
        <p14:creationId xmlns:p14="http://schemas.microsoft.com/office/powerpoint/2010/main" val="232321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then re-build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Low scalability: performance got a lot worse (on clients) when # of clients goes up</a:t>
            </a:r>
          </a:p>
          <a:p>
            <a:r>
              <a:rPr lang="en-US" dirty="0"/>
              <a:t>QUESTION: what was bottleneck?</a:t>
            </a:r>
          </a:p>
          <a:p>
            <a:pPr lvl="1"/>
            <a:r>
              <a:rPr lang="en-US" dirty="0"/>
              <a:t>Server disk? Seek time? disk BW?</a:t>
            </a:r>
          </a:p>
          <a:p>
            <a:pPr lvl="1"/>
            <a:r>
              <a:rPr lang="en-US" dirty="0"/>
              <a:t>Server CPU?</a:t>
            </a:r>
          </a:p>
          <a:p>
            <a:pPr lvl="1"/>
            <a:r>
              <a:rPr lang="en-US" dirty="0"/>
              <a:t>Network?</a:t>
            </a:r>
          </a:p>
          <a:p>
            <a:pPr lvl="1"/>
            <a:r>
              <a:rPr lang="en-US" dirty="0"/>
              <a:t>Client CPU/Disk?</a:t>
            </a:r>
          </a:p>
          <a:p>
            <a:r>
              <a:rPr lang="en-US" dirty="0"/>
              <a:t>Main problems for AFSv1</a:t>
            </a:r>
          </a:p>
          <a:p>
            <a:pPr lvl="1"/>
            <a:r>
              <a:rPr lang="en-US" dirty="0"/>
              <a:t>The client issues too many </a:t>
            </a:r>
            <a:r>
              <a:rPr lang="en-US" dirty="0" err="1"/>
              <a:t>TestAuth</a:t>
            </a:r>
            <a:r>
              <a:rPr lang="en-US" dirty="0"/>
              <a:t> protocol messages</a:t>
            </a:r>
          </a:p>
          <a:p>
            <a:pPr lvl="1"/>
            <a:r>
              <a:rPr lang="en-US" dirty="0"/>
              <a:t>Path-traversal costs are too high</a:t>
            </a:r>
          </a:p>
          <a:p>
            <a:pPr lvl="1"/>
            <a:r>
              <a:rPr lang="en-US" dirty="0"/>
              <a:t>Too many processes</a:t>
            </a:r>
          </a:p>
          <a:p>
            <a:pPr lvl="1"/>
            <a:r>
              <a:rPr lang="en-US" dirty="0"/>
              <a:t>Load was not balanced</a:t>
            </a:r>
          </a:p>
        </p:txBody>
      </p:sp>
    </p:spTree>
    <p:extLst>
      <p:ext uri="{BB962C8B-B14F-4D97-AF65-F5344CB8AC3E}">
        <p14:creationId xmlns:p14="http://schemas.microsoft.com/office/powerpoint/2010/main" val="261175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843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6818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843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6818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9330" y="2915479"/>
            <a:ext cx="1421296" cy="13881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753139" y="262890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5337313" y="2628900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6512" y="3414516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43939" y="336022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56872" y="4303643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4206395" y="4867835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16017" y="3834165"/>
            <a:ext cx="1427922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07689" y="3743919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16598" y="3719183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0" y="2517554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6598" y="2517555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3233286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5179504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management</a:t>
            </a:r>
          </a:p>
          <a:p>
            <a:r>
              <a:rPr lang="en-US" dirty="0"/>
              <a:t>Name resolution</a:t>
            </a:r>
          </a:p>
          <a:p>
            <a:r>
              <a:rPr lang="en-US" dirty="0"/>
              <a:t>Process structure</a:t>
            </a:r>
          </a:p>
          <a:p>
            <a:r>
              <a:rPr lang="en-US" dirty="0"/>
              <a:t>Volume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73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visibility</a:t>
            </a:r>
          </a:p>
          <a:p>
            <a:endParaRPr lang="en-US" dirty="0"/>
          </a:p>
          <a:p>
            <a:r>
              <a:rPr lang="en-US" dirty="0"/>
              <a:t>Stale cache</a:t>
            </a:r>
          </a:p>
        </p:txBody>
      </p:sp>
    </p:spTree>
    <p:extLst>
      <p:ext uri="{BB962C8B-B14F-4D97-AF65-F5344CB8AC3E}">
        <p14:creationId xmlns:p14="http://schemas.microsoft.com/office/powerpoint/2010/main" val="3092549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“Update Visibility”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doesn’t have latest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301" y="5116195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6301" y="3471559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9482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9482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4746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4746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92944" y="5391746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5884" y="4924754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flush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72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2" grpId="0" animBg="1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Visibility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updates not seen on servers yet.</a:t>
            </a:r>
          </a:p>
          <a:p>
            <a:endParaRPr lang="en-US" dirty="0"/>
          </a:p>
          <a:p>
            <a:r>
              <a:rPr lang="en-US" dirty="0"/>
              <a:t>NFS solution is flush blocks:</a:t>
            </a:r>
          </a:p>
          <a:p>
            <a:pPr lvl="1"/>
            <a:r>
              <a:rPr lang="en-US" dirty="0"/>
              <a:t>on close()</a:t>
            </a:r>
          </a:p>
          <a:p>
            <a:pPr lvl="1"/>
            <a:r>
              <a:rPr lang="en-US" dirty="0"/>
              <a:t>when low on memory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flushes not atomic (one block at a time)</a:t>
            </a:r>
          </a:p>
          <a:p>
            <a:pPr lvl="1"/>
            <a:r>
              <a:rPr lang="en-US" dirty="0"/>
              <a:t>two clients flush at once: mixed data</a:t>
            </a:r>
          </a:p>
        </p:txBody>
      </p:sp>
    </p:spTree>
    <p:extLst>
      <p:ext uri="{BB962C8B-B14F-4D97-AF65-F5344CB8AC3E}">
        <p14:creationId xmlns:p14="http://schemas.microsoft.com/office/powerpoint/2010/main" val="175682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Visibility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updates not seen on servers yet.</a:t>
            </a:r>
          </a:p>
          <a:p>
            <a:endParaRPr lang="en-US" dirty="0"/>
          </a:p>
          <a:p>
            <a:r>
              <a:rPr lang="en-US" altLang="zh-CN" dirty="0"/>
              <a:t>AFS </a:t>
            </a:r>
            <a:r>
              <a:rPr lang="en-US" dirty="0"/>
              <a:t>solution:</a:t>
            </a:r>
          </a:p>
          <a:p>
            <a:pPr lvl="1"/>
            <a:r>
              <a:rPr lang="en-US" dirty="0"/>
              <a:t>flush on close</a:t>
            </a:r>
          </a:p>
          <a:p>
            <a:pPr lvl="1"/>
            <a:r>
              <a:rPr lang="en-US" dirty="0"/>
              <a:t>buffer whole files on local disk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Concurrent writes? Last writer (i.e., closer) wins.</a:t>
            </a:r>
          </a:p>
          <a:p>
            <a:r>
              <a:rPr lang="en-US" dirty="0"/>
              <a:t>Never get mixed data.</a:t>
            </a:r>
          </a:p>
        </p:txBody>
      </p:sp>
    </p:spTree>
    <p:extLst>
      <p:ext uri="{BB962C8B-B14F-4D97-AF65-F5344CB8AC3E}">
        <p14:creationId xmlns:p14="http://schemas.microsoft.com/office/powerpoint/2010/main" val="86153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“Stale Cache”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doesn’t have latest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301" y="5116195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6301" y="3471559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9482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9482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4746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4746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6816" y="5391746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19756" y="4924754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8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Stale Cache </a:t>
            </a:r>
            <a:r>
              <a:rPr lang="en-US" altLang="zh-C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have old version</a:t>
            </a:r>
          </a:p>
          <a:p>
            <a:endParaRPr lang="en-US" dirty="0"/>
          </a:p>
          <a:p>
            <a:r>
              <a:rPr lang="en-US" dirty="0"/>
              <a:t>NFS rechecks cache entries before using them, assuming a check hasn’t been done “recently”.</a:t>
            </a:r>
          </a:p>
          <a:p>
            <a:endParaRPr lang="en-US" dirty="0"/>
          </a:p>
          <a:p>
            <a:r>
              <a:rPr lang="en-US" dirty="0"/>
              <a:t>“Recent” is too long:</a:t>
            </a:r>
          </a:p>
          <a:p>
            <a:pPr lvl="1"/>
            <a:r>
              <a:rPr lang="en-US" dirty="0"/>
              <a:t>you read old data </a:t>
            </a:r>
          </a:p>
          <a:p>
            <a:r>
              <a:rPr lang="en-US" dirty="0"/>
              <a:t>“Recent” is too short:</a:t>
            </a:r>
          </a:p>
          <a:p>
            <a:pPr lvl="1"/>
            <a:r>
              <a:rPr lang="en-US" dirty="0"/>
              <a:t>server overloaded with stats</a:t>
            </a:r>
          </a:p>
        </p:txBody>
      </p:sp>
    </p:spTree>
    <p:extLst>
      <p:ext uri="{BB962C8B-B14F-4D97-AF65-F5344CB8AC3E}">
        <p14:creationId xmlns:p14="http://schemas.microsoft.com/office/powerpoint/2010/main" val="389674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Stale Cache </a:t>
            </a:r>
            <a:r>
              <a:rPr lang="en-US" altLang="zh-C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AFS solution: tell clients when data is overwritten.</a:t>
            </a:r>
          </a:p>
          <a:p>
            <a:r>
              <a:rPr lang="en-US" dirty="0"/>
              <a:t>When clients cache data, ask for “callback” from server.</a:t>
            </a:r>
          </a:p>
          <a:p>
            <a:r>
              <a:rPr lang="en-US" dirty="0"/>
              <a:t>No longer stateless!</a:t>
            </a:r>
          </a:p>
          <a:p>
            <a:r>
              <a:rPr lang="en-US" dirty="0"/>
              <a:t>Relaxed but well-defined consistency semantics</a:t>
            </a:r>
          </a:p>
          <a:p>
            <a:pPr lvl="1"/>
            <a:r>
              <a:rPr lang="en-US" dirty="0"/>
              <a:t>Get latest value on open</a:t>
            </a:r>
          </a:p>
          <a:p>
            <a:pPr lvl="1"/>
            <a:r>
              <a:rPr lang="en-US" dirty="0"/>
              <a:t>Changes visible on close</a:t>
            </a:r>
          </a:p>
          <a:p>
            <a:pPr lvl="1"/>
            <a:r>
              <a:rPr lang="en-US" dirty="0"/>
              <a:t>Read/write purely local – get local </a:t>
            </a:r>
            <a:r>
              <a:rPr lang="en-US" dirty="0" err="1"/>
              <a:t>unix</a:t>
            </a:r>
            <a:r>
              <a:rPr lang="en-US" dirty="0"/>
              <a:t> semantics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38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Inefficient?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Requests to server: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fd1 = open(“/a/b/c/d/e/1.txt”)</a:t>
            </a:r>
            <a:br>
              <a:rPr lang="en-US" dirty="0"/>
            </a:br>
            <a:r>
              <a:rPr lang="en-US" dirty="0"/>
              <a:t>fd2 = open(“/a/b/c/d/e/2.txt”)</a:t>
            </a:r>
            <a:br>
              <a:rPr lang="en-US" dirty="0"/>
            </a:br>
            <a:r>
              <a:rPr lang="en-US" dirty="0"/>
              <a:t>fd3 = open(“/a/b/c/d/e/3.txt”)</a:t>
            </a:r>
          </a:p>
          <a:p>
            <a:endParaRPr lang="en-US" dirty="0"/>
          </a:p>
          <a:p>
            <a:r>
              <a:rPr lang="en-US" dirty="0"/>
              <a:t>Same </a:t>
            </a:r>
            <a:r>
              <a:rPr lang="en-US" dirty="0" err="1"/>
              <a:t>inodes</a:t>
            </a:r>
            <a:r>
              <a:rPr lang="en-US" dirty="0"/>
              <a:t> and </a:t>
            </a:r>
            <a:r>
              <a:rPr lang="en-US" dirty="0" err="1"/>
              <a:t>dir</a:t>
            </a:r>
            <a:r>
              <a:rPr lang="en-US" dirty="0"/>
              <a:t> entries repeatedly read.</a:t>
            </a:r>
          </a:p>
          <a:p>
            <a:pPr lvl="1"/>
            <a:r>
              <a:rPr lang="en-US" dirty="0"/>
              <a:t>Too much CPU, though.</a:t>
            </a:r>
          </a:p>
        </p:txBody>
      </p:sp>
    </p:spTree>
    <p:extLst>
      <p:ext uri="{BB962C8B-B14F-4D97-AF65-F5344CB8AC3E}">
        <p14:creationId xmlns:p14="http://schemas.microsoft.com/office/powerpoint/2010/main" val="3183201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returns </a:t>
            </a:r>
            <a:r>
              <a:rPr lang="en-US" dirty="0" err="1"/>
              <a:t>dir</a:t>
            </a:r>
            <a:r>
              <a:rPr lang="en-US" dirty="0"/>
              <a:t> entries to client.</a:t>
            </a:r>
          </a:p>
          <a:p>
            <a:endParaRPr lang="en-US" dirty="0"/>
          </a:p>
          <a:p>
            <a:r>
              <a:rPr lang="en-US" dirty="0"/>
              <a:t>Client caches entries, </a:t>
            </a:r>
            <a:r>
              <a:rPr lang="en-US" dirty="0" err="1"/>
              <a:t>inodes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Pro: partial traversal is the common case.</a:t>
            </a:r>
          </a:p>
          <a:p>
            <a:endParaRPr lang="en-US" dirty="0"/>
          </a:p>
          <a:p>
            <a:r>
              <a:rPr lang="en-US" dirty="0"/>
              <a:t>Con: first lookup requires many round trips.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lient </a:t>
            </a:r>
            <a:r>
              <a:rPr lang="en-US" altLang="zh-CN" dirty="0"/>
              <a:t>L</a:t>
            </a:r>
            <a:r>
              <a:rPr lang="en-US" dirty="0"/>
              <a:t>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normal UNIX API on client side on top of the RPC-based API we have described.</a:t>
            </a:r>
          </a:p>
          <a:p>
            <a:r>
              <a:rPr lang="en-US" dirty="0"/>
              <a:t>Client open() creates a local </a:t>
            </a:r>
            <a:r>
              <a:rPr lang="en-US" dirty="0" err="1"/>
              <a:t>fd</a:t>
            </a:r>
            <a:r>
              <a:rPr lang="en-US" dirty="0"/>
              <a:t> object. It contains:</a:t>
            </a:r>
          </a:p>
          <a:p>
            <a:pPr lvl="1"/>
            <a:r>
              <a:rPr lang="en-US" dirty="0"/>
              <a:t>file handle</a:t>
            </a:r>
          </a:p>
          <a:p>
            <a:pPr lvl="1"/>
            <a:r>
              <a:rPr lang="en-US" dirty="0"/>
              <a:t>offset </a:t>
            </a:r>
          </a:p>
          <a:p>
            <a:r>
              <a:rPr lang="en-US" dirty="0"/>
              <a:t>Client tracks the state for file access</a:t>
            </a:r>
          </a:p>
          <a:p>
            <a:pPr lvl="1"/>
            <a:r>
              <a:rPr lang="en-US" dirty="0"/>
              <a:t>Mapping from </a:t>
            </a:r>
            <a:r>
              <a:rPr lang="en-US" dirty="0" err="1"/>
              <a:t>fd</a:t>
            </a:r>
            <a:r>
              <a:rPr lang="en-US" dirty="0"/>
              <a:t> to </a:t>
            </a:r>
            <a:r>
              <a:rPr lang="en-US" dirty="0" err="1"/>
              <a:t>fh</a:t>
            </a:r>
            <a:endParaRPr lang="en-US" dirty="0"/>
          </a:p>
          <a:p>
            <a:pPr lvl="1"/>
            <a:r>
              <a:rPr lang="en-US" dirty="0"/>
              <a:t>Current file offset</a:t>
            </a:r>
          </a:p>
        </p:txBody>
      </p:sp>
    </p:spTree>
    <p:extLst>
      <p:ext uri="{BB962C8B-B14F-4D97-AF65-F5344CB8AC3E}">
        <p14:creationId xmlns:p14="http://schemas.microsoft.com/office/powerpoint/2010/main" val="3483112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AFSv2 Reading a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292225"/>
            <a:ext cx="766762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741486"/>
            <a:ext cx="76581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80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AFSv2 Reading a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292225"/>
            <a:ext cx="7667625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690689"/>
            <a:ext cx="7667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11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347662"/>
            <a:ext cx="47148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9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client crashes?</a:t>
            </a:r>
          </a:p>
          <a:p>
            <a:endParaRPr lang="en-US" dirty="0"/>
          </a:p>
          <a:p>
            <a:r>
              <a:rPr lang="en-US" dirty="0"/>
              <a:t>What if server runs out of memory?</a:t>
            </a:r>
          </a:p>
          <a:p>
            <a:endParaRPr lang="en-US" dirty="0"/>
          </a:p>
          <a:p>
            <a:r>
              <a:rPr lang="en-US" dirty="0"/>
              <a:t>What if server crashes?</a:t>
            </a:r>
          </a:p>
        </p:txBody>
      </p:sp>
    </p:spTree>
    <p:extLst>
      <p:ext uri="{BB962C8B-B14F-4D97-AF65-F5344CB8AC3E}">
        <p14:creationId xmlns:p14="http://schemas.microsoft.com/office/powerpoint/2010/main" val="499449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client do after reboot?</a:t>
            </a:r>
          </a:p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evict everything from cache</a:t>
            </a:r>
          </a:p>
          <a:p>
            <a:endParaRPr lang="en-US" dirty="0"/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recheck before using</a:t>
            </a:r>
          </a:p>
        </p:txBody>
      </p:sp>
    </p:spTree>
    <p:extLst>
      <p:ext uri="{BB962C8B-B14F-4D97-AF65-F5344CB8AC3E}">
        <p14:creationId xmlns:p14="http://schemas.microsoft.com/office/powerpoint/2010/main" val="41017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Server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tell clients you are dropping their callback.</a:t>
            </a:r>
          </a:p>
          <a:p>
            <a:endParaRPr lang="en-US" dirty="0"/>
          </a:p>
          <a:p>
            <a:r>
              <a:rPr lang="en-US" dirty="0"/>
              <a:t>What should client do?</a:t>
            </a:r>
          </a:p>
          <a:p>
            <a:pPr lvl="1"/>
            <a:r>
              <a:rPr lang="en-US" dirty="0"/>
              <a:t>Mark entry for recheck.</a:t>
            </a:r>
          </a:p>
          <a:p>
            <a:endParaRPr lang="en-US" dirty="0"/>
          </a:p>
          <a:p>
            <a:r>
              <a:rPr lang="en-US" dirty="0"/>
              <a:t>How does server choose which entry to bump?</a:t>
            </a:r>
          </a:p>
          <a:p>
            <a:pPr lvl="1"/>
            <a:r>
              <a:rPr lang="en-US" dirty="0"/>
              <a:t>Sadly, it doesn’t know which is most useful.</a:t>
            </a:r>
          </a:p>
        </p:txBody>
      </p:sp>
    </p:spTree>
    <p:extLst>
      <p:ext uri="{BB962C8B-B14F-4D97-AF65-F5344CB8AC3E}">
        <p14:creationId xmlns:p14="http://schemas.microsoft.com/office/powerpoint/2010/main" val="2531171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server crashes?</a:t>
            </a:r>
          </a:p>
          <a:p>
            <a:endParaRPr lang="en-US" dirty="0"/>
          </a:p>
          <a:p>
            <a:r>
              <a:rPr lang="en-US" dirty="0"/>
              <a:t>Option: tell everybody to recheck everything before next read.</a:t>
            </a:r>
          </a:p>
          <a:p>
            <a:pPr lvl="1"/>
            <a:r>
              <a:rPr lang="en-US" altLang="zh-CN" dirty="0"/>
              <a:t>Clients need to be aware of server crash</a:t>
            </a:r>
          </a:p>
          <a:p>
            <a:pPr lvl="1"/>
            <a:endParaRPr lang="en-US" dirty="0"/>
          </a:p>
          <a:p>
            <a:r>
              <a:rPr lang="en-US" dirty="0"/>
              <a:t>Option: persist callbacks.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management</a:t>
            </a:r>
          </a:p>
          <a:p>
            <a:r>
              <a:rPr lang="en-US" dirty="0"/>
              <a:t>Name resolution</a:t>
            </a:r>
          </a:p>
          <a:p>
            <a:r>
              <a:rPr lang="en-US" dirty="0"/>
              <a:t>Process structure</a:t>
            </a:r>
          </a:p>
          <a:p>
            <a:r>
              <a:rPr lang="en-US" dirty="0"/>
              <a:t>Volume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client, a different process ran on the server.</a:t>
            </a:r>
          </a:p>
          <a:p>
            <a:endParaRPr lang="en-US" dirty="0"/>
          </a:p>
          <a:p>
            <a:r>
              <a:rPr lang="en-US" dirty="0"/>
              <a:t>Context switching costs were high.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</a:t>
            </a:r>
          </a:p>
          <a:p>
            <a:pPr lvl="1"/>
            <a:r>
              <a:rPr lang="en-US" dirty="0"/>
              <a:t>use threads.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73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AFS: presents big file tree, store across many machines</a:t>
            </a:r>
          </a:p>
          <a:p>
            <a:pPr lvl="1"/>
            <a:r>
              <a:rPr lang="en-US" dirty="0"/>
              <a:t>Break tree into “volumes.” </a:t>
            </a:r>
            <a:r>
              <a:rPr lang="en-US" altLang="zh-CN" dirty="0"/>
              <a:t>i</a:t>
            </a:r>
            <a:r>
              <a:rPr lang="en-US" dirty="0"/>
              <a:t>.e., partial sub trees.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3243262"/>
            <a:ext cx="8734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read(5,1024)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pread</a:t>
            </a:r>
            <a:r>
              <a:rPr lang="en-US" dirty="0"/>
              <a:t>(</a:t>
            </a:r>
            <a:r>
              <a:rPr lang="en-US" dirty="0" err="1"/>
              <a:t>fh</a:t>
            </a:r>
            <a:r>
              <a:rPr lang="en-US" dirty="0"/>
              <a:t>, 123, 1024)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7975" y="2392648"/>
            <a:ext cx="1644573" cy="1395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fd</a:t>
            </a:r>
            <a:r>
              <a:rPr lang="en-US" altLang="zh-CN" sz="2800" dirty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fh</a:t>
            </a:r>
            <a:r>
              <a:rPr lang="en-US" altLang="zh-CN" sz="2800" dirty="0">
                <a:solidFill>
                  <a:schemeClr val="tx1"/>
                </a:solidFill>
              </a:rPr>
              <a:t>=&lt;…&gt;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Off=123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3910" y="3090438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6850" y="2623446"/>
            <a:ext cx="85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local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>
            <a:off x="4160261" y="3788229"/>
            <a:ext cx="1" cy="1063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60261" y="4093642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RPC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32106" y="5112408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5046" y="4645416"/>
            <a:ext cx="85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90290" y="4355252"/>
            <a:ext cx="1644573" cy="1395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local FS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14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006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collection of servers store different volumes that together make up file tree. </a:t>
            </a:r>
          </a:p>
          <a:p>
            <a:r>
              <a:rPr lang="en-US" dirty="0"/>
              <a:t>Volumes may be moved by an administrator.</a:t>
            </a:r>
          </a:p>
          <a:p>
            <a:r>
              <a:rPr lang="en-US" altLang="zh-CN" dirty="0"/>
              <a:t>C</a:t>
            </a:r>
            <a:r>
              <a:rPr lang="en-US" dirty="0"/>
              <a:t>lient library gives seamless view of file tree by automatically finding write volumes. </a:t>
            </a:r>
          </a:p>
          <a:p>
            <a:r>
              <a:rPr lang="en-US" dirty="0"/>
              <a:t>Communication via RPC. Servers store data in local file systems.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1778" y="2628900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V1, V2</a:t>
            </a:r>
          </a:p>
        </p:txBody>
      </p:sp>
      <p:sp>
        <p:nvSpPr>
          <p:cNvPr id="6" name="Rectangle 5"/>
          <p:cNvSpPr/>
          <p:nvPr/>
        </p:nvSpPr>
        <p:spPr>
          <a:xfrm>
            <a:off x="5611778" y="4001294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V3, V4</a:t>
            </a:r>
          </a:p>
        </p:txBody>
      </p:sp>
      <p:sp>
        <p:nvSpPr>
          <p:cNvPr id="7" name="Rectangle 6"/>
          <p:cNvSpPr/>
          <p:nvPr/>
        </p:nvSpPr>
        <p:spPr>
          <a:xfrm>
            <a:off x="7972426" y="3342245"/>
            <a:ext cx="1058672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7033074" y="3061252"/>
            <a:ext cx="939352" cy="56777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26447" y="4001294"/>
            <a:ext cx="945979" cy="4866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15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Glue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should be glued together into a seamless file tree.</a:t>
            </a:r>
          </a:p>
          <a:p>
            <a:r>
              <a:rPr lang="en-US" dirty="0"/>
              <a:t>Volume is a partial subtree.</a:t>
            </a:r>
          </a:p>
          <a:p>
            <a:r>
              <a:rPr lang="en-US" dirty="0"/>
              <a:t>Volume leaves may point to other volumes.</a:t>
            </a:r>
          </a:p>
        </p:txBody>
      </p:sp>
    </p:spTree>
    <p:extLst>
      <p:ext uri="{BB962C8B-B14F-4D97-AF65-F5344CB8AC3E}">
        <p14:creationId xmlns:p14="http://schemas.microsoft.com/office/powerpoint/2010/main" val="2021145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volume name, how do we know what machine stores it?</a:t>
            </a:r>
          </a:p>
          <a:p>
            <a:r>
              <a:rPr lang="en-US" dirty="0"/>
              <a:t>Maintain volume database mapping volume name to locations.</a:t>
            </a:r>
          </a:p>
          <a:p>
            <a:r>
              <a:rPr lang="en-US" dirty="0"/>
              <a:t>Replicate to every server.</a:t>
            </a:r>
          </a:p>
          <a:p>
            <a:pPr lvl="1"/>
            <a:r>
              <a:rPr lang="en-US" dirty="0"/>
              <a:t>clients can ask any server they please</a:t>
            </a:r>
          </a:p>
        </p:txBody>
      </p:sp>
    </p:spTree>
    <p:extLst>
      <p:ext uri="{BB962C8B-B14F-4D97-AF65-F5344CB8AC3E}">
        <p14:creationId xmlns:p14="http://schemas.microsoft.com/office/powerpoint/2010/main" val="1776100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Movement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migrate a volume to another machine?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copy data over</a:t>
            </a:r>
          </a:p>
          <a:p>
            <a:pPr lvl="1"/>
            <a:r>
              <a:rPr lang="en-US" dirty="0"/>
              <a:t>update volume database</a:t>
            </a:r>
          </a:p>
          <a:p>
            <a:r>
              <a:rPr lang="en-US" altLang="zh-CN" dirty="0"/>
              <a:t>AFS handles </a:t>
            </a:r>
            <a:r>
              <a:rPr lang="en-US" dirty="0"/>
              <a:t>updates during movement</a:t>
            </a:r>
          </a:p>
        </p:txBody>
      </p:sp>
    </p:spTree>
    <p:extLst>
      <p:ext uri="{BB962C8B-B14F-4D97-AF65-F5344CB8AC3E}">
        <p14:creationId xmlns:p14="http://schemas.microsoft.com/office/powerpoint/2010/main" val="439229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true global namespace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Flexible user-managed access control</a:t>
            </a:r>
          </a:p>
          <a:p>
            <a:r>
              <a:rPr lang="en-US" dirty="0"/>
              <a:t>System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1157568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And Performance Of AFSv2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AFSv2 was measured and found to be much more scalable that the original version</a:t>
            </a:r>
          </a:p>
          <a:p>
            <a:r>
              <a:rPr lang="en-US" dirty="0"/>
              <a:t>Client-side performance often came quite close to local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36432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AFS vs. NFS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075" y="1825625"/>
            <a:ext cx="95821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86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 drives design: whole-file caching.</a:t>
            </a:r>
          </a:p>
          <a:p>
            <a:endParaRPr lang="en-US" dirty="0"/>
          </a:p>
          <a:p>
            <a:r>
              <a:rPr lang="en-US" dirty="0"/>
              <a:t>State is useful for scalability, but makes consistency hard.</a:t>
            </a:r>
          </a:p>
          <a:p>
            <a:endParaRPr lang="en-US" dirty="0"/>
          </a:p>
          <a:p>
            <a:r>
              <a:rPr lang="en-US" dirty="0"/>
              <a:t>Multi-step copy and forwarding make volume migration fast and consistent.</a:t>
            </a:r>
          </a:p>
        </p:txBody>
      </p:sp>
    </p:spTree>
    <p:extLst>
      <p:ext uri="{BB962C8B-B14F-4D97-AF65-F5344CB8AC3E}">
        <p14:creationId xmlns:p14="http://schemas.microsoft.com/office/powerpoint/2010/main" val="228012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 Protocol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NFSPROC_GETATTR expects: file handle; returns: attributes</a:t>
            </a:r>
          </a:p>
          <a:p>
            <a:r>
              <a:rPr lang="en-US" dirty="0"/>
              <a:t>NFSPROC_SETATTR expects: file handle, attributes; returns: nothing</a:t>
            </a:r>
          </a:p>
          <a:p>
            <a:r>
              <a:rPr lang="en-US" dirty="0"/>
              <a:t>NFSPROC_LOOKUP expects: directory file handle, name of file/directory to look up; returns: file handle </a:t>
            </a:r>
          </a:p>
          <a:p>
            <a:r>
              <a:rPr lang="en-US" dirty="0"/>
              <a:t>NFSPROC_READ expects: file handle, offset, count; returns: data, attributes</a:t>
            </a:r>
          </a:p>
          <a:p>
            <a:r>
              <a:rPr lang="en-US" dirty="0"/>
              <a:t>NFSPROC_WRITE expects: file handle, offset, count, data; returns: attributes</a:t>
            </a:r>
          </a:p>
        </p:txBody>
      </p:sp>
    </p:spTree>
    <p:extLst>
      <p:ext uri="{BB962C8B-B14F-4D97-AF65-F5344CB8AC3E}">
        <p14:creationId xmlns:p14="http://schemas.microsoft.com/office/powerpoint/2010/main" val="391123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 Protocol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NFSPROC_CREATE expects: directory file handle, name of file, attributes; returns: nothing </a:t>
            </a:r>
          </a:p>
          <a:p>
            <a:r>
              <a:rPr lang="en-US" dirty="0"/>
              <a:t>NFSPROC_REMOVE expects: directory file handle, name of file to be removed; returns: nothing </a:t>
            </a:r>
          </a:p>
          <a:p>
            <a:r>
              <a:rPr lang="en-US" dirty="0"/>
              <a:t>NFSPROC_MKDIR expects: directory file handle, name of directory, attributes; returns: file handle </a:t>
            </a:r>
          </a:p>
          <a:p>
            <a:r>
              <a:rPr lang="en-US" dirty="0"/>
              <a:t>NFSPROC_RMDIR expects: directory file handle, name of directory to be removed; returns: nothing </a:t>
            </a:r>
          </a:p>
          <a:p>
            <a:r>
              <a:rPr lang="en-US" dirty="0"/>
              <a:t>NFSPROC_READDIR expects: directory handle, count of bytes to read, cookie; returns: directory entries, cookie (to get more entries) </a:t>
            </a:r>
          </a:p>
        </p:txBody>
      </p:sp>
    </p:spTree>
    <p:extLst>
      <p:ext uri="{BB962C8B-B14F-4D97-AF65-F5344CB8AC3E}">
        <p14:creationId xmlns:p14="http://schemas.microsoft.com/office/powerpoint/2010/main" val="256483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015456"/>
            <a:ext cx="7715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7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2608261"/>
            <a:ext cx="7724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7806</TotalTime>
  <Words>1940</Words>
  <Application>Microsoft Office PowerPoint</Application>
  <PresentationFormat>On-screen Show (4:3)</PresentationFormat>
  <Paragraphs>437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Lecture 25 NFS &amp; AFS</vt:lpstr>
      <vt:lpstr>Communication Abstractions </vt:lpstr>
      <vt:lpstr>NFS Architecture</vt:lpstr>
      <vt:lpstr>Client Logic </vt:lpstr>
      <vt:lpstr>File Descriptors </vt:lpstr>
      <vt:lpstr>NFS Protocol Examples</vt:lpstr>
      <vt:lpstr>NFS Protocol Examples</vt:lpstr>
      <vt:lpstr>Reading A File: Client-side And File Server Actions</vt:lpstr>
      <vt:lpstr>Reading A File: Client-side And File Server Actions</vt:lpstr>
      <vt:lpstr>Reading A File: Client-side And File Server Actions</vt:lpstr>
      <vt:lpstr>NFS Server Failure Handling</vt:lpstr>
      <vt:lpstr>Write Buffers </vt:lpstr>
      <vt:lpstr>What if server crashes?</vt:lpstr>
      <vt:lpstr>Write Buffers on the Server Side</vt:lpstr>
      <vt:lpstr>Cache </vt:lpstr>
      <vt:lpstr>“Update Visibility” problem</vt:lpstr>
      <vt:lpstr>Update Visibility Solution</vt:lpstr>
      <vt:lpstr>“Stale Cache” problem</vt:lpstr>
      <vt:lpstr>Stale Cache Solution</vt:lpstr>
      <vt:lpstr>Measure then Build</vt:lpstr>
      <vt:lpstr>Misc</vt:lpstr>
      <vt:lpstr>Summary</vt:lpstr>
      <vt:lpstr>Andrew File System</vt:lpstr>
      <vt:lpstr>AFS Design </vt:lpstr>
      <vt:lpstr>Prefetching</vt:lpstr>
      <vt:lpstr>Whole-File Caching</vt:lpstr>
      <vt:lpstr>AFS V1</vt:lpstr>
      <vt:lpstr>Measure then re-build</vt:lpstr>
      <vt:lpstr>Measure then re-build</vt:lpstr>
      <vt:lpstr>Outline</vt:lpstr>
      <vt:lpstr>Cache Consistency</vt:lpstr>
      <vt:lpstr>“Update Visibility” problem</vt:lpstr>
      <vt:lpstr>Update Visibility Solution</vt:lpstr>
      <vt:lpstr>Update Visibility Solution</vt:lpstr>
      <vt:lpstr>“Stale Cache” problem</vt:lpstr>
      <vt:lpstr>Stale Cache Solution</vt:lpstr>
      <vt:lpstr>Stale Cache Solution</vt:lpstr>
      <vt:lpstr>Why is this Inefficient?</vt:lpstr>
      <vt:lpstr>Solution</vt:lpstr>
      <vt:lpstr>AFSv2 Reading a File</vt:lpstr>
      <vt:lpstr>AFSv2 Reading a File</vt:lpstr>
      <vt:lpstr>PowerPoint Presentation</vt:lpstr>
      <vt:lpstr>Callbacks</vt:lpstr>
      <vt:lpstr>Client Crash</vt:lpstr>
      <vt:lpstr>Low Server Memory</vt:lpstr>
      <vt:lpstr>Server Crashes</vt:lpstr>
      <vt:lpstr>Outline</vt:lpstr>
      <vt:lpstr>Process Structure</vt:lpstr>
      <vt:lpstr>Volumes </vt:lpstr>
      <vt:lpstr>Arch </vt:lpstr>
      <vt:lpstr>Volume Glue </vt:lpstr>
      <vt:lpstr>Volume Database </vt:lpstr>
      <vt:lpstr>Volume Movement </vt:lpstr>
      <vt:lpstr>Other improvement</vt:lpstr>
      <vt:lpstr>Scale And Performance Of AFSv2</vt:lpstr>
      <vt:lpstr>Comparison: AFS vs. NFS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 Distributed Systems</dc:title>
  <dc:creator>aliang</dc:creator>
  <cp:lastModifiedBy>aliang king</cp:lastModifiedBy>
  <cp:revision>216</cp:revision>
  <dcterms:created xsi:type="dcterms:W3CDTF">2015-04-08T07:39:20Z</dcterms:created>
  <dcterms:modified xsi:type="dcterms:W3CDTF">2018-12-04T05:15:25Z</dcterms:modified>
</cp:coreProperties>
</file>