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79" r:id="rId1"/>
  </p:sldMasterIdLst>
  <p:notesMasterIdLst>
    <p:notesMasterId r:id="rId27"/>
  </p:notesMasterIdLst>
  <p:sldIdLst>
    <p:sldId id="311" r:id="rId2"/>
    <p:sldId id="315" r:id="rId3"/>
    <p:sldId id="294" r:id="rId4"/>
    <p:sldId id="316" r:id="rId5"/>
    <p:sldId id="300" r:id="rId6"/>
    <p:sldId id="303" r:id="rId7"/>
    <p:sldId id="321" r:id="rId8"/>
    <p:sldId id="336" r:id="rId9"/>
    <p:sldId id="337" r:id="rId10"/>
    <p:sldId id="354" r:id="rId11"/>
    <p:sldId id="364" r:id="rId12"/>
    <p:sldId id="365" r:id="rId13"/>
    <p:sldId id="368" r:id="rId14"/>
    <p:sldId id="349" r:id="rId15"/>
    <p:sldId id="346" r:id="rId16"/>
    <p:sldId id="348" r:id="rId17"/>
    <p:sldId id="312" r:id="rId18"/>
    <p:sldId id="313" r:id="rId19"/>
    <p:sldId id="369" r:id="rId20"/>
    <p:sldId id="308" r:id="rId21"/>
    <p:sldId id="366" r:id="rId22"/>
    <p:sldId id="317" r:id="rId23"/>
    <p:sldId id="295" r:id="rId24"/>
    <p:sldId id="30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F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C207A-71DB-450E-B447-55904EFE313E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5501D-43CE-43A6-8F91-D6F0A4B0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7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6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53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2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8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80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2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7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2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  <p:sldLayoutId id="2147484481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  <p:sldLayoutId id="2147484491" r:id="rId12"/>
    <p:sldLayoutId id="2147484492" r:id="rId13"/>
    <p:sldLayoutId id="2147484493" r:id="rId14"/>
    <p:sldLayoutId id="2147484494" r:id="rId15"/>
    <p:sldLayoutId id="2147484495" r:id="rId16"/>
    <p:sldLayoutId id="214748449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P18EdAKuC1U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youtube.com/watch?v=uHbMt6WDhQ8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YX4SWPrZzo" TargetMode="External"/><Relationship Id="rId2" Type="http://schemas.openxmlformats.org/officeDocument/2006/relationships/hyperlink" Target="https://www.youtube.com/watch?v=HkEOJnn_zlg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hyundaicard.com/cpu/cs/CPUCS0201_01.h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on.edu/docs/eweb/imagining/surveys/2016_survey/Future%20of%20Jobs%20Skills%20Education%205_3_17%20Elon%20Pew.pdf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times.com/business/la-fi-pwc-robotics-jobs-20170324-story.html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illrobotstakemyjob.com/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AI-Now/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9F3C-1A4A-4439-B1E6-AA667E9A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890" y="685799"/>
            <a:ext cx="8954133" cy="510540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200" dirty="0"/>
              <a:t>“AI could deliver </a:t>
            </a:r>
            <a:r>
              <a:rPr lang="en-US" sz="3200" b="1" dirty="0"/>
              <a:t>$13Trillion </a:t>
            </a:r>
            <a:r>
              <a:rPr lang="en-US" sz="3200" dirty="0"/>
              <a:t>in additional global economic activity by 2030, putting it…on par with… the introduction of other transformative technologies such as the </a:t>
            </a:r>
            <a:r>
              <a:rPr lang="en-US" sz="3200" dirty="0">
                <a:solidFill>
                  <a:srgbClr val="FF0000"/>
                </a:solidFill>
              </a:rPr>
              <a:t>steam engine</a:t>
            </a:r>
            <a:r>
              <a:rPr lang="en-US" sz="3200" dirty="0"/>
              <a:t>.”</a:t>
            </a:r>
            <a:br>
              <a:rPr lang="en-US" sz="3200" dirty="0"/>
            </a:br>
            <a:r>
              <a:rPr lang="en-US" sz="3200" dirty="0"/>
              <a:t>McKinsey Global Institute</a:t>
            </a:r>
          </a:p>
        </p:txBody>
      </p:sp>
    </p:spTree>
    <p:extLst>
      <p:ext uri="{BB962C8B-B14F-4D97-AF65-F5344CB8AC3E}">
        <p14:creationId xmlns:p14="http://schemas.microsoft.com/office/powerpoint/2010/main" val="41107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578" y="669236"/>
            <a:ext cx="7983456" cy="6188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2011 – Watson wins Jeopardy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IBM’s Watson computer played and won against Jeopardy champions Ken Jennings and Brad Rutter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Proved that IBM had made major progress in intelligent machines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These machines could understand and respond to humans using natural language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hlinkClick r:id="rId2"/>
              </a:rPr>
              <a:t>https://www.youtube.com/watch?v=P18EdAKuC1U</a:t>
            </a:r>
            <a:r>
              <a:rPr lang="en-US" sz="2600" dirty="0">
                <a:solidFill>
                  <a:schemeClr val="tx1"/>
                </a:solidFill>
              </a:rPr>
              <a:t>  (start at 2:22)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“I, for one, welcome our new computer overlords”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6961D2-4106-438B-A3A8-885B815F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282" y="0"/>
            <a:ext cx="5110849" cy="27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639" y="185531"/>
            <a:ext cx="10581860" cy="6486938"/>
          </a:xfrm>
        </p:spPr>
        <p:txBody>
          <a:bodyPr>
            <a:normAutofit/>
          </a:bodyPr>
          <a:lstStyle/>
          <a:p>
            <a:r>
              <a:rPr lang="en-US" sz="2800" b="1" u="sng" dirty="0">
                <a:highlight>
                  <a:srgbClr val="C0C0C0"/>
                </a:highlight>
              </a:rPr>
              <a:t>AI - Present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Confluence of 4 trends through drastic improvements in</a:t>
            </a:r>
          </a:p>
          <a:p>
            <a:pPr lvl="2"/>
            <a:r>
              <a:rPr lang="en-US" sz="2400" dirty="0"/>
              <a:t>Computing Power (Moore’s law)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Machine Learning Techniques</a:t>
            </a:r>
            <a:endParaRPr lang="en-US" sz="2400" dirty="0"/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Industrial design of robots (new materials and methods)</a:t>
            </a:r>
          </a:p>
          <a:p>
            <a:pPr lvl="2"/>
            <a:r>
              <a:rPr lang="en-US" sz="2400" dirty="0"/>
              <a:t>Machine perception (interpret visual images much higher accuracy)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448" y="276824"/>
            <a:ext cx="10581860" cy="64869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u="sng" dirty="0">
              <a:highlight>
                <a:srgbClr val="C0C0C0"/>
              </a:highlight>
            </a:endParaRPr>
          </a:p>
          <a:p>
            <a:r>
              <a:rPr lang="en-US" sz="2800" dirty="0"/>
              <a:t>Disruption of industries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600" dirty="0"/>
              <a:t>Taxis into Uber</a:t>
            </a:r>
          </a:p>
          <a:p>
            <a:pPr lvl="1"/>
            <a:r>
              <a:rPr lang="en-US" sz="2600" dirty="0"/>
              <a:t>Hotels into AirBnB</a:t>
            </a:r>
          </a:p>
          <a:p>
            <a:pPr lvl="1"/>
            <a:r>
              <a:rPr lang="en-US" sz="2800" dirty="0"/>
              <a:t>Grocery stores into Amazon Go stores</a:t>
            </a:r>
          </a:p>
          <a:p>
            <a:r>
              <a:rPr lang="en-US" sz="2800" dirty="0"/>
              <a:t>Current AI/ML systems</a:t>
            </a:r>
            <a:endParaRPr lang="en-US" sz="2600" dirty="0"/>
          </a:p>
          <a:p>
            <a:pPr lvl="1"/>
            <a:r>
              <a:rPr lang="en-US" sz="2600" dirty="0"/>
              <a:t>There is no limitation to how expert ML systems can become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Internet provides access to unlimited data sets to learn from</a:t>
            </a:r>
          </a:p>
          <a:p>
            <a:pPr lvl="2"/>
            <a:r>
              <a:rPr lang="en-US" sz="2400" dirty="0"/>
              <a:t>Freed from human dependence to collect and feed data</a:t>
            </a:r>
          </a:p>
          <a:p>
            <a:pPr lvl="1"/>
            <a:r>
              <a:rPr lang="en-US" sz="2600" b="1" dirty="0">
                <a:solidFill>
                  <a:schemeClr val="tx1"/>
                </a:solidFill>
              </a:rPr>
              <a:t>Rapidly exceed the capabilities of their creators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11C3F-5ED2-428E-A4AD-80E748D0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681" y="551744"/>
            <a:ext cx="1436595" cy="146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0E7E9-2963-43DB-BF63-C39A43F8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801" y="2220631"/>
            <a:ext cx="2782853" cy="1027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7CD35-8511-4B69-A1EE-DFFE50FC7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364" y="276824"/>
            <a:ext cx="1600188" cy="15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140" y="867918"/>
            <a:ext cx="10581860" cy="6486938"/>
          </a:xfrm>
        </p:spPr>
        <p:txBody>
          <a:bodyPr>
            <a:normAutofit/>
          </a:bodyPr>
          <a:lstStyle/>
          <a:p>
            <a:r>
              <a:rPr lang="en-US" sz="2800" dirty="0"/>
              <a:t>Self-driving cars</a:t>
            </a:r>
          </a:p>
          <a:p>
            <a:pPr lvl="1"/>
            <a:r>
              <a:rPr lang="en-US" sz="2600" dirty="0"/>
              <a:t>Concept has existed for decades</a:t>
            </a:r>
          </a:p>
          <a:p>
            <a:pPr lvl="2"/>
            <a:r>
              <a:rPr lang="en-US" sz="2400" dirty="0"/>
              <a:t>Serious development and testing in last</a:t>
            </a:r>
            <a:r>
              <a:rPr lang="en-US" sz="2600" dirty="0"/>
              <a:t> 5 </a:t>
            </a:r>
            <a:r>
              <a:rPr lang="en-US" sz="2600" dirty="0" err="1"/>
              <a:t>yrs</a:t>
            </a:r>
            <a:endParaRPr lang="en-US" sz="2600" dirty="0"/>
          </a:p>
          <a:p>
            <a:pPr lvl="1"/>
            <a:r>
              <a:rPr lang="en-US" sz="2600" dirty="0"/>
              <a:t>Leading companies – Waymo, Tesla, Uber, GM </a:t>
            </a:r>
          </a:p>
          <a:p>
            <a:pPr lvl="2"/>
            <a:r>
              <a:rPr lang="en-US" sz="2400" dirty="0"/>
              <a:t>To date, self-driving fleets have driven millions of miles on public roads and in simulations</a:t>
            </a:r>
          </a:p>
          <a:p>
            <a:pPr lvl="1"/>
            <a:r>
              <a:rPr lang="en-US" sz="2600" dirty="0"/>
              <a:t>US Govt. Regulation supporting commercialization</a:t>
            </a:r>
          </a:p>
          <a:p>
            <a:pPr lvl="2"/>
            <a:r>
              <a:rPr lang="en-US" sz="2400" dirty="0" err="1"/>
              <a:t>USDoT</a:t>
            </a:r>
            <a:r>
              <a:rPr lang="en-US" sz="2400" dirty="0"/>
              <a:t> creating V-to-V (vehicle-to-vehicle) comm. protocol standards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Developed </a:t>
            </a:r>
            <a:r>
              <a:rPr lang="en-US" sz="2400" dirty="0"/>
              <a:t>specifically for automotive applications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Car will </a:t>
            </a:r>
            <a:r>
              <a:rPr lang="en-US" sz="2600" dirty="0"/>
              <a:t>become part of a network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Integrated flexible public transportation system </a:t>
            </a:r>
            <a:r>
              <a:rPr lang="en-US" sz="2400" dirty="0">
                <a:solidFill>
                  <a:schemeClr val="tx1"/>
                </a:solidFill>
              </a:rPr>
              <a:t>(same as cell phones)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Demo of Waymo </a:t>
            </a:r>
            <a:r>
              <a:rPr lang="en-US" sz="2000" dirty="0">
                <a:hlinkClick r:id="rId2"/>
              </a:rPr>
              <a:t>https://www.youtube.com/watch?v=uHbMt6WDhQ8</a:t>
            </a:r>
            <a:endParaRPr lang="en-US" sz="20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download">
            <a:extLst>
              <a:ext uri="{FF2B5EF4-FFF2-40B4-BE49-F238E27FC236}">
                <a16:creationId xmlns:a16="http://schemas.microsoft.com/office/drawing/2014/main" id="{5CC45261-F7F4-44BA-80A0-391AE75524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211" y="0"/>
            <a:ext cx="3448790" cy="22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757" y="519111"/>
            <a:ext cx="9788543" cy="618876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Other AI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Game changer for cancer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hlinkClick r:id="rId2"/>
              </a:rPr>
              <a:t>https://www.youtube.com/watch?v=HkEOJnn_zlg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Salesforce Einstein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hlinkClick r:id="rId3"/>
              </a:rPr>
              <a:t>https://www.youtube.com/watch?v=dYX4SWPrZzo</a:t>
            </a:r>
            <a:endParaRPr lang="en-US" sz="24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   (Start at 2:00)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New client - Hyundai Credit Card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Using Watson to support an intelligent agent application for credit card users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hlinkClick r:id="rId4"/>
              </a:rPr>
              <a:t>https://www.hyundaicard.com/cpu/cs/CPUCS0201_01.hc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1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648" y="1333500"/>
            <a:ext cx="10492960" cy="6486938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Not everything goes well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Hal from “2001 – A Space Odyssey”</a:t>
            </a:r>
            <a:endParaRPr lang="en-US" sz="2800" dirty="0"/>
          </a:p>
          <a:p>
            <a:pPr lvl="1"/>
            <a:r>
              <a:rPr lang="en-US" sz="2800" dirty="0"/>
              <a:t>2010 Flash Crash</a:t>
            </a:r>
          </a:p>
          <a:p>
            <a:pPr lvl="2"/>
            <a:r>
              <a:rPr lang="en-US" sz="2400" dirty="0"/>
              <a:t>Major US stock exchanges dropped 9% (over$1 Trillion in value) in 36 min</a:t>
            </a:r>
          </a:p>
          <a:p>
            <a:pPr lvl="2"/>
            <a:r>
              <a:rPr lang="en-US" sz="2400" dirty="0"/>
              <a:t>Caused by high-frequency trading between competing computer systems</a:t>
            </a:r>
          </a:p>
          <a:p>
            <a:pPr lvl="1"/>
            <a:r>
              <a:rPr lang="en-US" sz="2800" dirty="0"/>
              <a:t>2018 Uber Self-driving car</a:t>
            </a:r>
          </a:p>
          <a:p>
            <a:pPr lvl="2"/>
            <a:r>
              <a:rPr lang="en-US" sz="2400" dirty="0"/>
              <a:t>Hits and kills pedestrian in Arizona</a:t>
            </a:r>
            <a:endParaRPr lang="en-US" sz="2800" dirty="0"/>
          </a:p>
          <a:p>
            <a:pPr lvl="1"/>
            <a:endParaRPr lang="en-US" sz="2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2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Picture 2" descr="... , in a chilling echo of the computer Hal from the iconic film, scientists have developed robots that are able to deceive humans and even hide from their enemies. Description from docmercury.com. I searched for this on bing.com/images">
            <a:extLst>
              <a:ext uri="{FF2B5EF4-FFF2-40B4-BE49-F238E27FC236}">
                <a16:creationId xmlns:a16="http://schemas.microsoft.com/office/drawing/2014/main" id="{4F458520-832C-4B6E-9F4D-33876239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283" y="-26058"/>
            <a:ext cx="3939717" cy="29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639" y="185531"/>
            <a:ext cx="10581860" cy="648693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highlight>
                  <a:srgbClr val="C0C0C0"/>
                </a:highlight>
              </a:rPr>
              <a:t>AI - Future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The AI Age – Results on humans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May 2017 Pew Research Center : “In 1881, electricity transformed society; </a:t>
            </a:r>
            <a:r>
              <a:rPr lang="en-US" sz="2200" dirty="0"/>
              <a:t>By </a:t>
            </a:r>
            <a:r>
              <a:rPr lang="en-US" sz="2200" dirty="0">
                <a:solidFill>
                  <a:schemeClr val="tx1"/>
                </a:solidFill>
              </a:rPr>
              <a:t>2020, AI will be as transformative (m</a:t>
            </a:r>
            <a:r>
              <a:rPr lang="en-US" sz="2000" dirty="0">
                <a:solidFill>
                  <a:schemeClr val="tx1"/>
                </a:solidFill>
              </a:rPr>
              <a:t>ystifying, shocking, and scary)”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hlinkClick r:id="rId2"/>
              </a:rPr>
              <a:t>http://www.elon.edu/docs/eweb/imagining/surveys/2016_survey/Future%20of%20Jobs%20Skills%20Education%205_3_17%20Elon%20Pew.pdf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10x as many professional jobs will be automated as manufacturing jobs today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AI will beat humans in job skills with speed and volume in :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Learning</a:t>
            </a:r>
          </a:p>
          <a:p>
            <a:pPr lvl="3"/>
            <a:r>
              <a:rPr lang="en-US" sz="2000" dirty="0"/>
              <a:t>P</a:t>
            </a:r>
            <a:r>
              <a:rPr lang="en-US" sz="2000" dirty="0">
                <a:solidFill>
                  <a:schemeClr val="tx1"/>
                </a:solidFill>
              </a:rPr>
              <a:t>rocessing information</a:t>
            </a:r>
          </a:p>
          <a:p>
            <a:pPr lvl="3"/>
            <a:r>
              <a:rPr lang="en-US" sz="2000" dirty="0"/>
              <a:t>M</a:t>
            </a:r>
            <a:r>
              <a:rPr lang="en-US" sz="2000" dirty="0">
                <a:solidFill>
                  <a:schemeClr val="tx1"/>
                </a:solidFill>
              </a:rPr>
              <a:t>atching patterns, and  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Produce wide arrays of alternatives to problems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16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67" y="480392"/>
            <a:ext cx="10058400" cy="6321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The impact on human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As AI and robots improve, they will support more applications within </a:t>
            </a:r>
            <a:r>
              <a:rPr lang="en-US" sz="2600" dirty="0"/>
              <a:t>all</a:t>
            </a:r>
            <a:r>
              <a:rPr lang="en-US" sz="2600" dirty="0">
                <a:solidFill>
                  <a:schemeClr val="tx1"/>
                </a:solidFill>
              </a:rPr>
              <a:t> industries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Robots were </a:t>
            </a:r>
            <a:r>
              <a:rPr lang="en-US" sz="2400" dirty="0"/>
              <a:t>originally </a:t>
            </a:r>
            <a:r>
              <a:rPr lang="en-US" sz="2400" dirty="0">
                <a:solidFill>
                  <a:schemeClr val="tx1"/>
                </a:solidFill>
              </a:rPr>
              <a:t>created to perform jobs dangerous to humans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Now they are being created for economic efficiency to replace expensive human workers across all sectors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By </a:t>
            </a:r>
            <a:r>
              <a:rPr lang="en-US" sz="2600" b="1" u="sng" dirty="0">
                <a:solidFill>
                  <a:schemeClr val="tx1"/>
                </a:solidFill>
              </a:rPr>
              <a:t>2021</a:t>
            </a:r>
            <a:r>
              <a:rPr lang="en-US" sz="2600" dirty="0">
                <a:solidFill>
                  <a:schemeClr val="tx1"/>
                </a:solidFill>
              </a:rPr>
              <a:t> (within 3 years), robots will eliminate </a:t>
            </a:r>
            <a:r>
              <a:rPr lang="en-US" sz="2600" dirty="0">
                <a:solidFill>
                  <a:srgbClr val="FF0000"/>
                </a:solidFill>
              </a:rPr>
              <a:t>6%</a:t>
            </a:r>
            <a:r>
              <a:rPr lang="en-US" sz="2600" dirty="0">
                <a:solidFill>
                  <a:schemeClr val="tx1"/>
                </a:solidFill>
              </a:rPr>
              <a:t> of all jobs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By </a:t>
            </a:r>
            <a:r>
              <a:rPr lang="en-US" sz="2600" b="1" u="sng" dirty="0">
                <a:solidFill>
                  <a:schemeClr val="tx1"/>
                </a:solidFill>
              </a:rPr>
              <a:t>2030</a:t>
            </a:r>
            <a:r>
              <a:rPr lang="en-US" sz="2600" dirty="0">
                <a:solidFill>
                  <a:schemeClr val="tx1"/>
                </a:solidFill>
              </a:rPr>
              <a:t>, robots will eliminate </a:t>
            </a:r>
            <a:r>
              <a:rPr lang="en-US" sz="2600" dirty="0">
                <a:solidFill>
                  <a:srgbClr val="FF0000"/>
                </a:solidFill>
              </a:rPr>
              <a:t>38%</a:t>
            </a:r>
            <a:r>
              <a:rPr lang="en-US" sz="2600" dirty="0">
                <a:solidFill>
                  <a:schemeClr val="tx1"/>
                </a:solidFill>
              </a:rPr>
              <a:t> of all jobs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At the World Economic Forum </a:t>
            </a:r>
            <a:r>
              <a:rPr lang="en-US" sz="2400" dirty="0"/>
              <a:t>2017</a:t>
            </a:r>
            <a:r>
              <a:rPr lang="en-US" sz="2400" dirty="0">
                <a:solidFill>
                  <a:schemeClr val="tx1"/>
                </a:solidFill>
              </a:rPr>
              <a:t>, as much as </a:t>
            </a:r>
            <a:r>
              <a:rPr lang="en-US" sz="2400" dirty="0">
                <a:solidFill>
                  <a:srgbClr val="FF0000"/>
                </a:solidFill>
              </a:rPr>
              <a:t>47%</a:t>
            </a:r>
            <a:r>
              <a:rPr lang="en-US" sz="2400" dirty="0">
                <a:solidFill>
                  <a:schemeClr val="tx1"/>
                </a:solidFill>
              </a:rPr>
              <a:t> of all jobs were predicted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2"/>
              </a:rPr>
              <a:t>http://www.latimes.com/business/la-fi-pwc-robotics-jobs-20170324-story.html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565" y="1119730"/>
            <a:ext cx="10058400" cy="618876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hlinkClick r:id="rId2"/>
              </a:rPr>
              <a:t>https://willrobotstakemyjob.com/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Source : US Bureau of Labor and Statistics and their O*Net Resource data center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 given profession, % of humans replaced by robots - 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Highest risk</a:t>
            </a:r>
          </a:p>
          <a:p>
            <a:pPr lvl="3"/>
            <a:r>
              <a:rPr lang="en-US" sz="2200" dirty="0">
                <a:solidFill>
                  <a:schemeClr val="tx1"/>
                </a:solidFill>
              </a:rPr>
              <a:t>Taxi drivers – 89%</a:t>
            </a:r>
          </a:p>
          <a:p>
            <a:pPr lvl="3"/>
            <a:r>
              <a:rPr lang="en-US" sz="2200" dirty="0">
                <a:solidFill>
                  <a:schemeClr val="tx1"/>
                </a:solidFill>
              </a:rPr>
              <a:t>Retail clerks - 97%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Medium risk</a:t>
            </a:r>
          </a:p>
          <a:p>
            <a:pPr lvl="3"/>
            <a:r>
              <a:rPr lang="en-US" sz="2200" dirty="0">
                <a:solidFill>
                  <a:schemeClr val="tx1"/>
                </a:solidFill>
              </a:rPr>
              <a:t>Construction workers – 71%</a:t>
            </a:r>
          </a:p>
          <a:p>
            <a:pPr lvl="3"/>
            <a:r>
              <a:rPr lang="en-US" sz="2200" dirty="0">
                <a:solidFill>
                  <a:schemeClr val="tx1"/>
                </a:solidFill>
              </a:rPr>
              <a:t>Truck Drivers – 70%</a:t>
            </a:r>
          </a:p>
          <a:p>
            <a:pPr lvl="2"/>
            <a:r>
              <a:rPr lang="en-US" sz="2400" dirty="0"/>
              <a:t>Lowest risk</a:t>
            </a:r>
          </a:p>
          <a:p>
            <a:pPr lvl="3"/>
            <a:r>
              <a:rPr lang="en-US" sz="2200" dirty="0"/>
              <a:t>Teachers – 1%</a:t>
            </a:r>
          </a:p>
          <a:p>
            <a:pPr lvl="3"/>
            <a:r>
              <a:rPr lang="en-US" sz="2200" dirty="0"/>
              <a:t>Dentists – 1%</a:t>
            </a:r>
          </a:p>
          <a:p>
            <a:pPr lvl="3"/>
            <a:r>
              <a:rPr lang="en-US" sz="2200" dirty="0"/>
              <a:t>Computer Research Scientists – 1%</a:t>
            </a:r>
            <a:endParaRPr lang="en-US" sz="2400" dirty="0">
              <a:solidFill>
                <a:schemeClr val="tx1"/>
              </a:solidFill>
            </a:endParaRPr>
          </a:p>
          <a:p>
            <a:pPr lvl="3"/>
            <a:endParaRPr lang="en-US" sz="2200" dirty="0">
              <a:solidFill>
                <a:schemeClr val="tx1"/>
              </a:solidFill>
            </a:endParaRP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pPr lvl="2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5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639" y="185531"/>
            <a:ext cx="10581860" cy="6486938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Every physical task </a:t>
            </a:r>
            <a:r>
              <a:rPr lang="en-US" sz="2800" dirty="0">
                <a:solidFill>
                  <a:schemeClr val="tx1"/>
                </a:solidFill>
              </a:rPr>
              <a:t>will be performed by a robot</a:t>
            </a:r>
            <a:endParaRPr lang="en-US" sz="2600" dirty="0"/>
          </a:p>
          <a:p>
            <a:pPr lvl="1"/>
            <a:r>
              <a:rPr lang="en-US" sz="2600" dirty="0"/>
              <a:t>Personal services examples</a:t>
            </a:r>
          </a:p>
          <a:p>
            <a:pPr lvl="2"/>
            <a:r>
              <a:rPr lang="en-US" sz="2400" dirty="0"/>
              <a:t>Painting houses</a:t>
            </a:r>
          </a:p>
          <a:p>
            <a:pPr lvl="2"/>
            <a:r>
              <a:rPr lang="en-US" sz="2400" dirty="0"/>
              <a:t>Cooking meals</a:t>
            </a:r>
          </a:p>
          <a:p>
            <a:pPr lvl="2"/>
            <a:r>
              <a:rPr lang="en-US" sz="2400" dirty="0"/>
              <a:t>Walking dogs</a:t>
            </a:r>
          </a:p>
          <a:p>
            <a:pPr lvl="2"/>
            <a:r>
              <a:rPr lang="en-US" sz="2400" dirty="0"/>
              <a:t>Shopping</a:t>
            </a:r>
          </a:p>
          <a:p>
            <a:pPr lvl="1"/>
            <a:r>
              <a:rPr lang="en-US" sz="2600" dirty="0"/>
              <a:t>Industrial services examples</a:t>
            </a:r>
          </a:p>
          <a:p>
            <a:pPr lvl="2"/>
            <a:r>
              <a:rPr lang="en-US" sz="2400" dirty="0"/>
              <a:t>Stocking shelves</a:t>
            </a:r>
          </a:p>
          <a:p>
            <a:pPr lvl="2"/>
            <a:r>
              <a:rPr lang="en-US" sz="2400" dirty="0"/>
              <a:t>Laying pipe</a:t>
            </a:r>
          </a:p>
          <a:p>
            <a:pPr lvl="2"/>
            <a:r>
              <a:rPr lang="en-US" sz="2400" dirty="0"/>
              <a:t>Fighting fires</a:t>
            </a:r>
          </a:p>
          <a:p>
            <a:pPr lvl="1"/>
            <a:r>
              <a:rPr lang="en-US" sz="2600" dirty="0"/>
              <a:t>Military applications examples</a:t>
            </a:r>
          </a:p>
          <a:p>
            <a:pPr lvl="2"/>
            <a:r>
              <a:rPr lang="en-US" sz="2400" dirty="0"/>
              <a:t>AI systems making decisions on which enemy combatant to destroy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Swarm of human-seeking robotic insects for targeted assassinations</a:t>
            </a:r>
          </a:p>
        </p:txBody>
      </p:sp>
    </p:spTree>
    <p:extLst>
      <p:ext uri="{BB962C8B-B14F-4D97-AF65-F5344CB8AC3E}">
        <p14:creationId xmlns:p14="http://schemas.microsoft.com/office/powerpoint/2010/main" val="262346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030" y="1380068"/>
            <a:ext cx="10119993" cy="2616199"/>
          </a:xfrm>
        </p:spPr>
        <p:txBody>
          <a:bodyPr>
            <a:normAutofit/>
          </a:bodyPr>
          <a:lstStyle/>
          <a:p>
            <a:r>
              <a:rPr lang="en-US" sz="6800" b="1" dirty="0"/>
              <a:t>AI  - Past, Present, Future</a:t>
            </a:r>
            <a:br>
              <a:rPr lang="en-US" sz="6800" b="1" dirty="0"/>
            </a:br>
            <a:endParaRPr lang="en-US" sz="6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527636"/>
            <a:ext cx="6987645" cy="1650153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Karen McCann, </a:t>
            </a:r>
          </a:p>
          <a:p>
            <a:r>
              <a:rPr lang="en-US" sz="4000" dirty="0"/>
              <a:t>AI Strategist, AI Now-RTP</a:t>
            </a:r>
          </a:p>
          <a:p>
            <a:r>
              <a:rPr lang="en-US" sz="4000" dirty="0"/>
              <a:t>11/10/2018</a:t>
            </a:r>
          </a:p>
          <a:p>
            <a:endParaRPr lang="en-US" sz="4000" dirty="0"/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079" y="-154949"/>
            <a:ext cx="6426143" cy="34381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AI/robotic workforce started many decades ago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A</a:t>
            </a:r>
            <a:r>
              <a:rPr lang="en-US" sz="3000" dirty="0">
                <a:solidFill>
                  <a:schemeClr val="tx1"/>
                </a:solidFill>
              </a:rPr>
              <a:t>dvances now being made quickly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</a:t>
            </a:r>
            <a:r>
              <a:rPr lang="en-US" sz="3200" dirty="0">
                <a:solidFill>
                  <a:schemeClr val="tx1"/>
                </a:solidFill>
              </a:rPr>
              <a:t>ill continue to displace </a:t>
            </a:r>
            <a:r>
              <a:rPr lang="en-US" sz="3200" dirty="0"/>
              <a:t>more and more</a:t>
            </a:r>
            <a:r>
              <a:rPr lang="en-US" sz="3200" dirty="0">
                <a:solidFill>
                  <a:schemeClr val="tx1"/>
                </a:solidFill>
              </a:rPr>
              <a:t> human workers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681360" y="844825"/>
            <a:ext cx="3657600" cy="209126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Image result for future robots">
            <a:extLst>
              <a:ext uri="{FF2B5EF4-FFF2-40B4-BE49-F238E27FC236}">
                <a16:creationId xmlns:a16="http://schemas.microsoft.com/office/drawing/2014/main" id="{DFB3019B-E1E2-4256-B22C-41A3B858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357" y="0"/>
            <a:ext cx="4231643" cy="22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7280CB-1497-4DAC-935D-D5935409DA7D}"/>
              </a:ext>
            </a:extLst>
          </p:cNvPr>
          <p:cNvSpPr/>
          <p:nvPr/>
        </p:nvSpPr>
        <p:spPr>
          <a:xfrm>
            <a:off x="1920402" y="3235099"/>
            <a:ext cx="9950756" cy="340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Humans who remain must</a:t>
            </a:r>
            <a:r>
              <a:rPr lang="en-US" sz="2800" b="1" dirty="0">
                <a:solidFill>
                  <a:prstClr val="black"/>
                </a:solidFill>
              </a:rPr>
              <a:t> learn to work alongside </a:t>
            </a:r>
            <a:r>
              <a:rPr lang="en-US" sz="2800" dirty="0">
                <a:solidFill>
                  <a:prstClr val="black"/>
                </a:solidFill>
              </a:rPr>
              <a:t>the mechanical workforce </a:t>
            </a:r>
          </a:p>
          <a:p>
            <a:pPr marL="1257300" lvl="2" indent="-342900">
              <a:spcBef>
                <a:spcPct val="2000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Able to work 24/7</a:t>
            </a:r>
          </a:p>
          <a:p>
            <a:pPr marL="1257300" lvl="2" indent="-342900">
              <a:spcBef>
                <a:spcPct val="2000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Don’t complain</a:t>
            </a:r>
          </a:p>
          <a:p>
            <a:pPr marL="1257300" lvl="2" indent="-342900">
              <a:spcBef>
                <a:spcPct val="2000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Don’t take vacation or sick leave</a:t>
            </a:r>
            <a:endParaRPr lang="en-US" sz="3200" dirty="0">
              <a:solidFill>
                <a:prstClr val="black"/>
              </a:solidFill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Incumbent upon society to manage these changes</a:t>
            </a:r>
          </a:p>
        </p:txBody>
      </p:sp>
    </p:spTree>
    <p:extLst>
      <p:ext uri="{BB962C8B-B14F-4D97-AF65-F5344CB8AC3E}">
        <p14:creationId xmlns:p14="http://schemas.microsoft.com/office/powerpoint/2010/main" val="31390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140" y="371062"/>
            <a:ext cx="10581860" cy="6486938"/>
          </a:xfrm>
        </p:spPr>
        <p:txBody>
          <a:bodyPr>
            <a:normAutofit/>
          </a:bodyPr>
          <a:lstStyle/>
          <a:p>
            <a:r>
              <a:rPr lang="en-US" sz="3200" dirty="0"/>
              <a:t>Recent AI advances will make a </a:t>
            </a:r>
            <a:r>
              <a:rPr lang="en-US" sz="3200" b="1" dirty="0"/>
              <a:t>huge impact on society</a:t>
            </a:r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/>
              <a:t>Potential of this is staggering</a:t>
            </a:r>
          </a:p>
          <a:p>
            <a:pPr lvl="1"/>
            <a:r>
              <a:rPr lang="en-US" sz="2800" dirty="0"/>
              <a:t>Achieves results more quickly, accurately, and cheaply than any human</a:t>
            </a:r>
          </a:p>
          <a:p>
            <a:pPr lvl="1"/>
            <a:r>
              <a:rPr lang="en-US" sz="2800" b="1" dirty="0"/>
              <a:t>Will rival our abilities, then exceed them</a:t>
            </a:r>
          </a:p>
          <a:p>
            <a:pPr lvl="1"/>
            <a:r>
              <a:rPr lang="en-US" sz="2800" b="1" dirty="0"/>
              <a:t>Will transform lives and livelihoods</a:t>
            </a:r>
            <a:endParaRPr lang="en-US" sz="2800" dirty="0"/>
          </a:p>
          <a:p>
            <a:r>
              <a:rPr lang="en-US" sz="3200" dirty="0"/>
              <a:t>Should expect an extended period of social turmoil</a:t>
            </a:r>
          </a:p>
          <a:p>
            <a:pPr lvl="1"/>
            <a:r>
              <a:rPr lang="en-US" sz="2800" dirty="0"/>
              <a:t>Increasing wage inequality</a:t>
            </a:r>
          </a:p>
          <a:p>
            <a:pPr lvl="1"/>
            <a:r>
              <a:rPr lang="en-US" sz="2800" b="1" dirty="0">
                <a:solidFill>
                  <a:schemeClr val="tx1"/>
                </a:solidFill>
              </a:rPr>
              <a:t>Lavish prosperity amid widespread poverty</a:t>
            </a:r>
          </a:p>
        </p:txBody>
      </p:sp>
    </p:spTree>
    <p:extLst>
      <p:ext uri="{BB962C8B-B14F-4D97-AF65-F5344CB8AC3E}">
        <p14:creationId xmlns:p14="http://schemas.microsoft.com/office/powerpoint/2010/main" val="25058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9F3C-1A4A-4439-B1E6-AA667E9A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890" y="685799"/>
            <a:ext cx="8954133" cy="510540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5400" b="1" dirty="0"/>
              <a:t>Connect to the future :</a:t>
            </a:r>
          </a:p>
          <a:p>
            <a:pPr marL="0" indent="0" algn="r">
              <a:buNone/>
            </a:pPr>
            <a:r>
              <a:rPr lang="en-US" sz="5400" b="1" dirty="0"/>
              <a:t>AI Now – RTP</a:t>
            </a:r>
          </a:p>
          <a:p>
            <a:pPr marL="0" indent="0" algn="r">
              <a:buNone/>
            </a:pPr>
            <a:r>
              <a:rPr lang="en-US" sz="3200" dirty="0">
                <a:hlinkClick r:id="rId2"/>
              </a:rPr>
              <a:t>https://www.meetup.com/AI-Now/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22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9030" y="5006008"/>
            <a:ext cx="3657600" cy="13716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b="0" dirty="0">
                <a:effectLst/>
              </a:rPr>
              <a:t>AI Now - RTP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67188" y="714109"/>
            <a:ext cx="7987885" cy="59036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b="1" dirty="0"/>
              <a:t>AI Now - RTP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Professional Technology Networking group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Promote intellectual dialogue to bring value to the AI community within RTP</a:t>
            </a:r>
            <a:endParaRPr lang="en-US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Promote education on the topics of Artificial Intelligence, Machine Learning, Natural Language Processing, and other related technologies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Promote networking (after this event, we will provide an attendee list for additional networking)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In 2018, 7 events so far 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Presenters from corporations connected with AI and ML technologies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Corporations - IBM, ABB, NDIVIA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Innovators – 3FDS, Imaginovation, Aricent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689" y="6377608"/>
            <a:ext cx="3657600" cy="480392"/>
          </a:xfrm>
        </p:spPr>
        <p:txBody>
          <a:bodyPr/>
          <a:lstStyle/>
          <a:p>
            <a:r>
              <a:rPr lang="en-US" dirty="0"/>
              <a:t>11/10</a:t>
            </a:r>
            <a:r>
              <a:rPr lang="en-US" dirty="0">
                <a:solidFill>
                  <a:schemeClr val="tx1"/>
                </a:solidFill>
              </a:rPr>
              <a:t>/2018</a:t>
            </a:r>
          </a:p>
        </p:txBody>
      </p:sp>
    </p:spTree>
    <p:extLst>
      <p:ext uri="{BB962C8B-B14F-4D97-AF65-F5344CB8AC3E}">
        <p14:creationId xmlns:p14="http://schemas.microsoft.com/office/powerpoint/2010/main" val="7234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302" y="769466"/>
            <a:ext cx="9378145" cy="60885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chemeClr val="tx1"/>
                </a:solidFill>
              </a:rPr>
              <a:t>Next AI Now-RTP Events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b="1" dirty="0"/>
              <a:t>November 14</a:t>
            </a:r>
            <a:r>
              <a:rPr lang="en-US" sz="3400" b="1" baseline="30000" dirty="0"/>
              <a:t>th</a:t>
            </a:r>
            <a:r>
              <a:rPr lang="en-US" sz="3400" b="1" dirty="0"/>
              <a:t> – Microsoft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Speaker : Rob Moreira, AI Cloud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b="1" dirty="0"/>
              <a:t>December 19</a:t>
            </a:r>
            <a:r>
              <a:rPr lang="en-US" sz="3400" b="1" baseline="30000" dirty="0"/>
              <a:t>th</a:t>
            </a:r>
            <a:r>
              <a:rPr lang="en-US" sz="3400" b="1" dirty="0"/>
              <a:t> – SAS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Speaker : Tao Wang, Senior Manager, AI &amp; 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b="1" dirty="0"/>
              <a:t>January 9</a:t>
            </a:r>
            <a:r>
              <a:rPr lang="en-US" sz="3400" b="1" baseline="30000" dirty="0"/>
              <a:t>th</a:t>
            </a:r>
            <a:r>
              <a:rPr lang="en-US" sz="3400" b="1" dirty="0"/>
              <a:t> – IBM Eldercare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Speaker : Scott Gerard, Software Architect on Watson Development team</a:t>
            </a:r>
          </a:p>
          <a:p>
            <a:pPr marL="914400" lvl="2" indent="0">
              <a:buNone/>
            </a:pPr>
            <a:endParaRPr lang="en-US" sz="32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363200" y="6377608"/>
            <a:ext cx="3657600" cy="480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11/10/2018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01EFED-DC3A-420F-8CA7-94811809CD64}"/>
              </a:ext>
            </a:extLst>
          </p:cNvPr>
          <p:cNvSpPr txBox="1">
            <a:spLocks/>
          </p:cNvSpPr>
          <p:nvPr/>
        </p:nvSpPr>
        <p:spPr>
          <a:xfrm>
            <a:off x="9015503" y="5006008"/>
            <a:ext cx="3657600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AI Now - RTP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9580D-63DE-4A1D-BDE1-80BC9D516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873877" cy="52537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01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2369" y="5006008"/>
            <a:ext cx="3657600" cy="1371600"/>
          </a:xfrm>
        </p:spPr>
        <p:txBody>
          <a:bodyPr/>
          <a:lstStyle/>
          <a:p>
            <a:r>
              <a:rPr lang="en-US" b="0" dirty="0">
                <a:effectLst/>
              </a:rPr>
              <a:t>  AI Now - RTP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13317" y="836996"/>
            <a:ext cx="6909052" cy="6173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b="1" dirty="0"/>
              <a:t>Agenda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Why listen to me?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Group Introductions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AI – Past, Present, Future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AI Now-RTP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Questions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0739" y="6377608"/>
            <a:ext cx="3657600" cy="480392"/>
          </a:xfrm>
        </p:spPr>
        <p:txBody>
          <a:bodyPr/>
          <a:lstStyle/>
          <a:p>
            <a:r>
              <a:rPr lang="en-US" dirty="0"/>
              <a:t>11/10</a:t>
            </a:r>
            <a:r>
              <a:rPr lang="en-US" dirty="0">
                <a:solidFill>
                  <a:schemeClr val="tx1"/>
                </a:solidFill>
              </a:rPr>
              <a:t>/2018</a:t>
            </a:r>
          </a:p>
        </p:txBody>
      </p:sp>
    </p:spTree>
    <p:extLst>
      <p:ext uri="{BB962C8B-B14F-4D97-AF65-F5344CB8AC3E}">
        <p14:creationId xmlns:p14="http://schemas.microsoft.com/office/powerpoint/2010/main" val="140866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2369" y="5006008"/>
            <a:ext cx="3657600" cy="1371600"/>
          </a:xfrm>
        </p:spPr>
        <p:txBody>
          <a:bodyPr/>
          <a:lstStyle/>
          <a:p>
            <a:r>
              <a:rPr lang="en-US" b="0" dirty="0">
                <a:effectLst/>
              </a:rPr>
              <a:t>  AI Now - RTP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13317" y="836996"/>
            <a:ext cx="7410894" cy="6173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b="1" dirty="0"/>
              <a:t>Karen McCann, PMP, PMI-ACP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AI Strategist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ML software development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Speaker, AI and ML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Founder, AI Now-RTP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15+ year career in leading edge technology development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0739" y="6377608"/>
            <a:ext cx="3657600" cy="480392"/>
          </a:xfrm>
        </p:spPr>
        <p:txBody>
          <a:bodyPr/>
          <a:lstStyle/>
          <a:p>
            <a:r>
              <a:rPr lang="en-US" dirty="0"/>
              <a:t>11/10</a:t>
            </a:r>
            <a:r>
              <a:rPr lang="en-US" dirty="0">
                <a:solidFill>
                  <a:schemeClr val="tx1"/>
                </a:solidFill>
              </a:rPr>
              <a:t>/2018</a:t>
            </a:r>
          </a:p>
        </p:txBody>
      </p:sp>
    </p:spTree>
    <p:extLst>
      <p:ext uri="{BB962C8B-B14F-4D97-AF65-F5344CB8AC3E}">
        <p14:creationId xmlns:p14="http://schemas.microsoft.com/office/powerpoint/2010/main" val="28497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238" y="5006008"/>
            <a:ext cx="3657600" cy="13716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b="0" dirty="0">
                <a:effectLst/>
              </a:rPr>
              <a:t>AI Now - RTP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3218" y="608495"/>
            <a:ext cx="7783356" cy="530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b="1" dirty="0"/>
              <a:t>Group</a:t>
            </a:r>
            <a:r>
              <a:rPr lang="en-US" sz="4000" b="1" dirty="0">
                <a:solidFill>
                  <a:schemeClr val="tx1"/>
                </a:solidFill>
              </a:rPr>
              <a:t> Introductions </a:t>
            </a:r>
            <a:endParaRPr lang="en-US" sz="38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Who are you?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Why are you here?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0226" y="6377608"/>
            <a:ext cx="3657600" cy="480392"/>
          </a:xfrm>
        </p:spPr>
        <p:txBody>
          <a:bodyPr/>
          <a:lstStyle/>
          <a:p>
            <a:r>
              <a:rPr lang="en-US" dirty="0"/>
              <a:t>11/10</a:t>
            </a:r>
            <a:r>
              <a:rPr lang="en-US" dirty="0">
                <a:solidFill>
                  <a:schemeClr val="tx1"/>
                </a:solidFill>
              </a:rPr>
              <a:t>/2018</a:t>
            </a:r>
          </a:p>
        </p:txBody>
      </p:sp>
    </p:spTree>
    <p:extLst>
      <p:ext uri="{BB962C8B-B14F-4D97-AF65-F5344CB8AC3E}">
        <p14:creationId xmlns:p14="http://schemas.microsoft.com/office/powerpoint/2010/main" val="42005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238" y="5006008"/>
            <a:ext cx="3657600" cy="13716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b="0" dirty="0">
                <a:effectLst/>
              </a:rPr>
              <a:t>AI Now - RTP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3217" y="608495"/>
            <a:ext cx="9629959" cy="53086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4400" b="1" dirty="0"/>
              <a:t>Why Artificial Intelligence?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200" dirty="0"/>
              <a:t>Changing the world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200" dirty="0"/>
              <a:t>Faster than we can manage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200" dirty="0"/>
              <a:t>How do we respond?</a:t>
            </a:r>
            <a:endParaRPr lang="en-US" sz="3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6268" y="6377608"/>
            <a:ext cx="3657600" cy="480392"/>
          </a:xfrm>
        </p:spPr>
        <p:txBody>
          <a:bodyPr/>
          <a:lstStyle/>
          <a:p>
            <a:r>
              <a:rPr lang="en-US" dirty="0"/>
              <a:t>11</a:t>
            </a:r>
            <a:r>
              <a:rPr lang="en-US" dirty="0">
                <a:solidFill>
                  <a:schemeClr val="tx1"/>
                </a:solidFill>
              </a:rPr>
              <a:t>/10/2018</a:t>
            </a:r>
          </a:p>
        </p:txBody>
      </p:sp>
    </p:spTree>
    <p:extLst>
      <p:ext uri="{BB962C8B-B14F-4D97-AF65-F5344CB8AC3E}">
        <p14:creationId xmlns:p14="http://schemas.microsoft.com/office/powerpoint/2010/main" val="9881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988" y="24063"/>
            <a:ext cx="9410001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u="sng" dirty="0">
                <a:solidFill>
                  <a:schemeClr val="tx1"/>
                </a:solidFill>
                <a:highlight>
                  <a:srgbClr val="C0C0C0"/>
                </a:highlight>
              </a:rPr>
              <a:t>AI - Past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History of AI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1956 - Dartmouth sponsored a workshop “Dartmouth Summer Research Project on Artificial Intelligence”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11 brilliant mathematicians and scientists </a:t>
            </a:r>
            <a:r>
              <a:rPr lang="en-US" sz="2400" dirty="0" err="1">
                <a:solidFill>
                  <a:schemeClr val="tx1"/>
                </a:solidFill>
              </a:rPr>
              <a:t>inc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Dr. Marvin Minsky (MIT), legend in computing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Dr. John McCarthy (Stanford, Dartmouth) –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/>
              <a:t>C</a:t>
            </a:r>
            <a:r>
              <a:rPr lang="en-US" sz="2200" dirty="0">
                <a:solidFill>
                  <a:schemeClr val="tx1"/>
                </a:solidFill>
              </a:rPr>
              <a:t>oined term “artificial intelligence”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Received the Turing Award for his contributions to AI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Dr. Ray Solomonoff (Univ. of Chicago - the father of </a:t>
            </a:r>
          </a:p>
          <a:p>
            <a:pPr marL="1257300" lvl="3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  algorithmic probability)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Wrote a paper that became basis of AI -  “An Inductive </a:t>
            </a:r>
          </a:p>
          <a:p>
            <a:pPr marL="1828800" lvl="4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chemeClr val="tx1"/>
                </a:solidFill>
              </a:rPr>
              <a:t>Inference Machine”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/>
              <a:t>P</a:t>
            </a:r>
            <a:r>
              <a:rPr lang="en-US" sz="2200" dirty="0">
                <a:solidFill>
                  <a:schemeClr val="tx1"/>
                </a:solidFill>
              </a:rPr>
              <a:t>ursued how to make machines generally more intelligent </a:t>
            </a:r>
          </a:p>
          <a:p>
            <a:pPr marL="1828800" lvl="4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(using probability)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1FC2549-1EC4-40E5-9054-E03C4B7A0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18" t="10903" r="51820" b="44989"/>
          <a:stretch/>
        </p:blipFill>
        <p:spPr>
          <a:xfrm>
            <a:off x="10224132" y="293427"/>
            <a:ext cx="1967868" cy="266131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FC8372-884B-44AA-95EB-DF00653F9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7" r="76488" b="44613"/>
          <a:stretch/>
        </p:blipFill>
        <p:spPr>
          <a:xfrm>
            <a:off x="367587" y="2132462"/>
            <a:ext cx="1886394" cy="286603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DD0CB8A-F0C1-4C36-B5F4-5AE2583CD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97" t="7303" b="45067"/>
          <a:stretch/>
        </p:blipFill>
        <p:spPr>
          <a:xfrm>
            <a:off x="10092970" y="3903259"/>
            <a:ext cx="1957859" cy="28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219" y="256237"/>
            <a:ext cx="7255720" cy="6758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1981 – “Fifth Generation computer project” (Japan)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From </a:t>
            </a:r>
            <a:r>
              <a:rPr lang="en-US" sz="2200" dirty="0">
                <a:solidFill>
                  <a:schemeClr val="tx1"/>
                </a:solidFill>
              </a:rPr>
              <a:t>performing </a:t>
            </a:r>
            <a:r>
              <a:rPr lang="en-US" sz="2200" dirty="0"/>
              <a:t>simple </a:t>
            </a:r>
            <a:r>
              <a:rPr lang="en-US" sz="2200" dirty="0">
                <a:solidFill>
                  <a:schemeClr val="tx1"/>
                </a:solidFill>
              </a:rPr>
              <a:t>calculations to developing a computer that would reason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From 1981 – 1991, computing technology drastically changed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</a:t>
            </a:r>
            <a:r>
              <a:rPr lang="en-US" sz="2200" dirty="0">
                <a:solidFill>
                  <a:schemeClr val="tx1"/>
                </a:solidFill>
              </a:rPr>
              <a:t>fter 10 years and $400M (i.e. billions today), project was declared a failure in 1992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Benefits –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D</a:t>
            </a:r>
            <a:r>
              <a:rPr lang="en-US" sz="2000" dirty="0">
                <a:solidFill>
                  <a:schemeClr val="tx1"/>
                </a:solidFill>
              </a:rPr>
              <a:t>eveloped prototypes that performed reasoning functions at high speeds, due to massive amounts of parallel processing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Also, trained thousands of engineers in advanced computer science</a:t>
            </a:r>
            <a:endParaRPr lang="en-US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T</a:t>
            </a:r>
            <a:r>
              <a:rPr lang="en-US" sz="2000" dirty="0">
                <a:solidFill>
                  <a:schemeClr val="tx1"/>
                </a:solidFill>
              </a:rPr>
              <a:t>echnical basis for many Japanese industries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2343EB-60F1-4E6C-B07C-9CDEBC46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71" y="33958"/>
            <a:ext cx="3631430" cy="50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2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896" y="255801"/>
            <a:ext cx="7517518" cy="6758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1997 – IBM’s Deep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Chess playing computer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Won against Garry Kasparov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R</a:t>
            </a:r>
            <a:r>
              <a:rPr lang="en-US" sz="2400" dirty="0">
                <a:solidFill>
                  <a:schemeClr val="tx1"/>
                </a:solidFill>
              </a:rPr>
              <a:t>eigning chess world champion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Development began in 1985 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tx1"/>
                </a:solidFill>
              </a:rPr>
              <a:t>Carnegie Mellon)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Basis was brute force computing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M</a:t>
            </a:r>
            <a:r>
              <a:rPr lang="en-US" sz="2400" dirty="0">
                <a:solidFill>
                  <a:schemeClr val="tx1"/>
                </a:solidFill>
              </a:rPr>
              <a:t>assively parallel system with 30 nodes, each with 480 special purpose VLSI chess chips per node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Capable of evaluating 200M chess positions per second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Optimal values of moves were determined by instant comparison against a library of 700,000 grandmaster games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8EA7C3-C472-4B45-B75A-782E69CE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414" y="1"/>
            <a:ext cx="3165586" cy="45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3896</TotalTime>
  <Words>1429</Words>
  <Application>Microsoft Office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Wingdings</vt:lpstr>
      <vt:lpstr>Wingdings 3</vt:lpstr>
      <vt:lpstr>Parallax</vt:lpstr>
      <vt:lpstr>PowerPoint Presentation</vt:lpstr>
      <vt:lpstr>AI  - Past, Present, Future </vt:lpstr>
      <vt:lpstr>  AI Now - RTP</vt:lpstr>
      <vt:lpstr>  AI Now - RTP</vt:lpstr>
      <vt:lpstr>  AI Now - RTP</vt:lpstr>
      <vt:lpstr>  AI Now - RTP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AI Now - RTP</vt:lpstr>
      <vt:lpstr> </vt:lpstr>
      <vt:lpstr>Thanks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Hi-tech women</dc:title>
  <dc:creator>Karen</dc:creator>
  <cp:lastModifiedBy>karen.mccann@fastlaneus.com</cp:lastModifiedBy>
  <cp:revision>368</cp:revision>
  <dcterms:created xsi:type="dcterms:W3CDTF">2014-08-28T17:19:05Z</dcterms:created>
  <dcterms:modified xsi:type="dcterms:W3CDTF">2018-11-09T01:14:11Z</dcterms:modified>
</cp:coreProperties>
</file>