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7" r:id="rId2"/>
    <p:sldId id="258" r:id="rId3"/>
    <p:sldId id="259" r:id="rId4"/>
    <p:sldId id="260" r:id="rId5"/>
    <p:sldId id="261" r:id="rId6"/>
    <p:sldId id="262" r:id="rId7"/>
    <p:sldId id="263" r:id="rId8"/>
    <p:sldId id="267" r:id="rId9"/>
    <p:sldId id="266" r:id="rId10"/>
    <p:sldId id="264" r:id="rId11"/>
    <p:sldId id="265" r:id="rId12"/>
    <p:sldId id="268" r:id="rId13"/>
    <p:sldId id="269" r:id="rId14"/>
    <p:sldId id="270" r:id="rId15"/>
    <p:sldId id="271" r:id="rId16"/>
    <p:sldId id="272" r:id="rId17"/>
    <p:sldId id="27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4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95628"/>
            <a:ext cx="5017500" cy="1578900"/>
          </a:xfrm>
        </p:spPr>
        <p:txBody>
          <a:bodyPr/>
          <a:lstStyle/>
          <a:p>
            <a:pPr lvl="0"/>
            <a:r>
              <a:rPr lang="en-US" dirty="0"/>
              <a:t>Final</a:t>
            </a:r>
          </a:p>
          <a:p>
            <a:pPr lvl="0"/>
            <a:r>
              <a:rPr lang="en-US" dirty="0"/>
              <a:t>Oral</a:t>
            </a:r>
          </a:p>
          <a:p>
            <a:pPr lvl="0"/>
            <a:r>
              <a:rPr lang="en-US" dirty="0"/>
              <a:t>Defense</a:t>
            </a:r>
          </a:p>
        </p:txBody>
      </p:sp>
      <p:sp>
        <p:nvSpPr>
          <p:cNvPr id="135" name="Google Shape;135;p13"/>
          <p:cNvSpPr txBox="1">
            <a:spLocks noGrp="1"/>
          </p:cNvSpPr>
          <p:nvPr>
            <p:ph type="subTitle" idx="1"/>
          </p:nvPr>
        </p:nvSpPr>
        <p:spPr/>
        <p:txBody>
          <a:bodyPr/>
          <a:lstStyle/>
          <a:p>
            <a:pPr lvl="0">
              <a:lnSpc>
                <a:spcPct val="150000"/>
              </a:lnSpc>
            </a:pPr>
            <a:r>
              <a:rPr lang="en-US" dirty="0"/>
              <a:t>Group 10</a:t>
            </a:r>
          </a:p>
          <a:p>
            <a:pPr lvl="0">
              <a:lnSpc>
                <a:spcPct val="150000"/>
              </a:lnSpc>
            </a:pPr>
            <a:r>
              <a:rPr lang="en-US" dirty="0"/>
              <a:t>March 6, 2020</a:t>
            </a:r>
          </a:p>
        </p:txBody>
      </p:sp>
    </p:spTree>
    <p:extLst>
      <p:ext uri="{BB962C8B-B14F-4D97-AF65-F5344CB8AC3E}">
        <p14:creationId xmlns:p14="http://schemas.microsoft.com/office/powerpoint/2010/main" val="94898486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System Flowchart</a:t>
            </a:r>
          </a:p>
        </p:txBody>
      </p:sp>
      <p:pic>
        <p:nvPicPr>
          <p:cNvPr id="9" name="Picture 8">
            <a:extLst>
              <a:ext uri="{FF2B5EF4-FFF2-40B4-BE49-F238E27FC236}">
                <a16:creationId xmlns:a16="http://schemas.microsoft.com/office/drawing/2014/main" id="{400C5CF0-FFD2-4E2C-B601-BD7F80C8FF27}"/>
              </a:ext>
            </a:extLst>
          </p:cNvPr>
          <p:cNvPicPr>
            <a:picLocks noChangeAspect="1"/>
          </p:cNvPicPr>
          <p:nvPr/>
        </p:nvPicPr>
        <p:blipFill>
          <a:blip r:embed="rId2"/>
          <a:stretch>
            <a:fillRect/>
          </a:stretch>
        </p:blipFill>
        <p:spPr>
          <a:xfrm>
            <a:off x="2243306" y="707971"/>
            <a:ext cx="4657388" cy="4310596"/>
          </a:xfrm>
          <a:prstGeom prst="rect">
            <a:avLst/>
          </a:prstGeom>
        </p:spPr>
      </p:pic>
    </p:spTree>
    <p:extLst>
      <p:ext uri="{BB962C8B-B14F-4D97-AF65-F5344CB8AC3E}">
        <p14:creationId xmlns:p14="http://schemas.microsoft.com/office/powerpoint/2010/main" val="29376525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Program Flowchart</a:t>
            </a:r>
          </a:p>
        </p:txBody>
      </p:sp>
      <p:sp>
        <p:nvSpPr>
          <p:cNvPr id="4" name="TextBox 3">
            <a:extLst>
              <a:ext uri="{FF2B5EF4-FFF2-40B4-BE49-F238E27FC236}">
                <a16:creationId xmlns:a16="http://schemas.microsoft.com/office/drawing/2014/main" id="{49F67FF8-6737-44F8-8E56-1FC184EAA52D}"/>
              </a:ext>
            </a:extLst>
          </p:cNvPr>
          <p:cNvSpPr txBox="1"/>
          <p:nvPr/>
        </p:nvSpPr>
        <p:spPr>
          <a:xfrm>
            <a:off x="1466963" y="1261364"/>
            <a:ext cx="1488887" cy="307777"/>
          </a:xfrm>
          <a:prstGeom prst="rect">
            <a:avLst/>
          </a:prstGeom>
          <a:noFill/>
        </p:spPr>
        <p:txBody>
          <a:bodyPr wrap="square" rtlCol="0">
            <a:spAutoFit/>
          </a:bodyPr>
          <a:lstStyle/>
          <a:p>
            <a:r>
              <a:rPr lang="en-US" dirty="0">
                <a:solidFill>
                  <a:schemeClr val="bg1"/>
                </a:solidFill>
                <a:latin typeface="Lato" panose="020F0502020204030203" pitchFamily="34" charset="0"/>
              </a:rPr>
              <a:t>Object Detector</a:t>
            </a:r>
          </a:p>
        </p:txBody>
      </p:sp>
      <p:pic>
        <p:nvPicPr>
          <p:cNvPr id="6" name="Picture 5">
            <a:extLst>
              <a:ext uri="{FF2B5EF4-FFF2-40B4-BE49-F238E27FC236}">
                <a16:creationId xmlns:a16="http://schemas.microsoft.com/office/drawing/2014/main" id="{D0BE8E91-CC70-4751-A0FA-392BC886DF71}"/>
              </a:ext>
            </a:extLst>
          </p:cNvPr>
          <p:cNvPicPr>
            <a:picLocks noChangeAspect="1"/>
          </p:cNvPicPr>
          <p:nvPr/>
        </p:nvPicPr>
        <p:blipFill>
          <a:blip r:embed="rId2"/>
          <a:stretch>
            <a:fillRect/>
          </a:stretch>
        </p:blipFill>
        <p:spPr>
          <a:xfrm>
            <a:off x="4937382" y="1717932"/>
            <a:ext cx="3983333" cy="3151780"/>
          </a:xfrm>
          <a:prstGeom prst="rect">
            <a:avLst/>
          </a:prstGeom>
        </p:spPr>
      </p:pic>
      <p:sp>
        <p:nvSpPr>
          <p:cNvPr id="7" name="TextBox 6">
            <a:extLst>
              <a:ext uri="{FF2B5EF4-FFF2-40B4-BE49-F238E27FC236}">
                <a16:creationId xmlns:a16="http://schemas.microsoft.com/office/drawing/2014/main" id="{D3A121D3-D402-4EAE-80C0-972F4D11118F}"/>
              </a:ext>
            </a:extLst>
          </p:cNvPr>
          <p:cNvSpPr txBox="1"/>
          <p:nvPr/>
        </p:nvSpPr>
        <p:spPr>
          <a:xfrm>
            <a:off x="6264513" y="1299984"/>
            <a:ext cx="1329070" cy="307777"/>
          </a:xfrm>
          <a:prstGeom prst="rect">
            <a:avLst/>
          </a:prstGeom>
          <a:noFill/>
        </p:spPr>
        <p:txBody>
          <a:bodyPr wrap="square" rtlCol="0">
            <a:spAutoFit/>
          </a:bodyPr>
          <a:lstStyle/>
          <a:p>
            <a:r>
              <a:rPr lang="en-US" dirty="0">
                <a:solidFill>
                  <a:schemeClr val="bg1"/>
                </a:solidFill>
                <a:latin typeface="Lato" panose="020F0502020204030203" pitchFamily="34" charset="0"/>
              </a:rPr>
              <a:t>Customer app</a:t>
            </a:r>
          </a:p>
        </p:txBody>
      </p:sp>
      <p:pic>
        <p:nvPicPr>
          <p:cNvPr id="9" name="Picture 8">
            <a:extLst>
              <a:ext uri="{FF2B5EF4-FFF2-40B4-BE49-F238E27FC236}">
                <a16:creationId xmlns:a16="http://schemas.microsoft.com/office/drawing/2014/main" id="{E13C1B1B-5E49-435E-9766-836F21181CC1}"/>
              </a:ext>
            </a:extLst>
          </p:cNvPr>
          <p:cNvPicPr>
            <a:picLocks noChangeAspect="1"/>
          </p:cNvPicPr>
          <p:nvPr/>
        </p:nvPicPr>
        <p:blipFill>
          <a:blip r:embed="rId3"/>
          <a:stretch>
            <a:fillRect/>
          </a:stretch>
        </p:blipFill>
        <p:spPr>
          <a:xfrm>
            <a:off x="287965" y="1717933"/>
            <a:ext cx="3846882" cy="3151780"/>
          </a:xfrm>
          <a:prstGeom prst="rect">
            <a:avLst/>
          </a:prstGeom>
        </p:spPr>
      </p:pic>
    </p:spTree>
    <p:extLst>
      <p:ext uri="{BB962C8B-B14F-4D97-AF65-F5344CB8AC3E}">
        <p14:creationId xmlns:p14="http://schemas.microsoft.com/office/powerpoint/2010/main" val="41649087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Program Flowchart (cont.)</a:t>
            </a:r>
          </a:p>
        </p:txBody>
      </p:sp>
      <p:sp>
        <p:nvSpPr>
          <p:cNvPr id="4" name="TextBox 3">
            <a:extLst>
              <a:ext uri="{FF2B5EF4-FFF2-40B4-BE49-F238E27FC236}">
                <a16:creationId xmlns:a16="http://schemas.microsoft.com/office/drawing/2014/main" id="{49F67FF8-6737-44F8-8E56-1FC184EAA52D}"/>
              </a:ext>
            </a:extLst>
          </p:cNvPr>
          <p:cNvSpPr txBox="1"/>
          <p:nvPr/>
        </p:nvSpPr>
        <p:spPr>
          <a:xfrm>
            <a:off x="1910872" y="1207469"/>
            <a:ext cx="1488887" cy="307777"/>
          </a:xfrm>
          <a:prstGeom prst="rect">
            <a:avLst/>
          </a:prstGeom>
          <a:noFill/>
        </p:spPr>
        <p:txBody>
          <a:bodyPr wrap="square" rtlCol="0">
            <a:spAutoFit/>
          </a:bodyPr>
          <a:lstStyle/>
          <a:p>
            <a:r>
              <a:rPr lang="en-US" dirty="0">
                <a:solidFill>
                  <a:schemeClr val="bg1"/>
                </a:solidFill>
                <a:latin typeface="Lato" panose="020F0502020204030203" pitchFamily="34" charset="0"/>
              </a:rPr>
              <a:t>Cashier App</a:t>
            </a:r>
          </a:p>
        </p:txBody>
      </p:sp>
      <p:sp>
        <p:nvSpPr>
          <p:cNvPr id="7" name="TextBox 6">
            <a:extLst>
              <a:ext uri="{FF2B5EF4-FFF2-40B4-BE49-F238E27FC236}">
                <a16:creationId xmlns:a16="http://schemas.microsoft.com/office/drawing/2014/main" id="{D3A121D3-D402-4EAE-80C0-972F4D11118F}"/>
              </a:ext>
            </a:extLst>
          </p:cNvPr>
          <p:cNvSpPr txBox="1"/>
          <p:nvPr/>
        </p:nvSpPr>
        <p:spPr>
          <a:xfrm>
            <a:off x="6264513" y="1299984"/>
            <a:ext cx="1329070" cy="307777"/>
          </a:xfrm>
          <a:prstGeom prst="rect">
            <a:avLst/>
          </a:prstGeom>
          <a:noFill/>
        </p:spPr>
        <p:txBody>
          <a:bodyPr wrap="square" rtlCol="0">
            <a:spAutoFit/>
          </a:bodyPr>
          <a:lstStyle/>
          <a:p>
            <a:r>
              <a:rPr lang="en-US" dirty="0">
                <a:solidFill>
                  <a:schemeClr val="bg1"/>
                </a:solidFill>
                <a:latin typeface="Lato" panose="020F0502020204030203" pitchFamily="34" charset="0"/>
              </a:rPr>
              <a:t>Inventory App</a:t>
            </a:r>
          </a:p>
        </p:txBody>
      </p:sp>
      <p:pic>
        <p:nvPicPr>
          <p:cNvPr id="5" name="Picture 4">
            <a:extLst>
              <a:ext uri="{FF2B5EF4-FFF2-40B4-BE49-F238E27FC236}">
                <a16:creationId xmlns:a16="http://schemas.microsoft.com/office/drawing/2014/main" id="{6141155E-E549-40AD-8ECE-721F135DDE99}"/>
              </a:ext>
            </a:extLst>
          </p:cNvPr>
          <p:cNvPicPr>
            <a:picLocks noChangeAspect="1"/>
          </p:cNvPicPr>
          <p:nvPr/>
        </p:nvPicPr>
        <p:blipFill>
          <a:blip r:embed="rId2"/>
          <a:stretch>
            <a:fillRect/>
          </a:stretch>
        </p:blipFill>
        <p:spPr>
          <a:xfrm>
            <a:off x="738633" y="1717932"/>
            <a:ext cx="3833367" cy="3151780"/>
          </a:xfrm>
          <a:prstGeom prst="rect">
            <a:avLst/>
          </a:prstGeom>
        </p:spPr>
      </p:pic>
      <p:pic>
        <p:nvPicPr>
          <p:cNvPr id="10" name="Picture 9">
            <a:extLst>
              <a:ext uri="{FF2B5EF4-FFF2-40B4-BE49-F238E27FC236}">
                <a16:creationId xmlns:a16="http://schemas.microsoft.com/office/drawing/2014/main" id="{288C8613-ADF1-4A3B-A9EE-36C9EF7308B1}"/>
              </a:ext>
            </a:extLst>
          </p:cNvPr>
          <p:cNvPicPr>
            <a:picLocks noChangeAspect="1"/>
          </p:cNvPicPr>
          <p:nvPr/>
        </p:nvPicPr>
        <p:blipFill>
          <a:blip r:embed="rId3"/>
          <a:stretch>
            <a:fillRect/>
          </a:stretch>
        </p:blipFill>
        <p:spPr>
          <a:xfrm>
            <a:off x="5849870" y="1717932"/>
            <a:ext cx="2158356" cy="3151780"/>
          </a:xfrm>
          <a:prstGeom prst="rect">
            <a:avLst/>
          </a:prstGeom>
        </p:spPr>
      </p:pic>
    </p:spTree>
    <p:extLst>
      <p:ext uri="{BB962C8B-B14F-4D97-AF65-F5344CB8AC3E}">
        <p14:creationId xmlns:p14="http://schemas.microsoft.com/office/powerpoint/2010/main" val="283268798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Block Diagram</a:t>
            </a:r>
          </a:p>
        </p:txBody>
      </p:sp>
      <p:pic>
        <p:nvPicPr>
          <p:cNvPr id="4" name="Picture 3">
            <a:extLst>
              <a:ext uri="{FF2B5EF4-FFF2-40B4-BE49-F238E27FC236}">
                <a16:creationId xmlns:a16="http://schemas.microsoft.com/office/drawing/2014/main" id="{8A3039DC-C85F-4A50-8156-E468CE8563C4}"/>
              </a:ext>
            </a:extLst>
          </p:cNvPr>
          <p:cNvPicPr>
            <a:picLocks noChangeAspect="1"/>
          </p:cNvPicPr>
          <p:nvPr/>
        </p:nvPicPr>
        <p:blipFill>
          <a:blip r:embed="rId2"/>
          <a:stretch>
            <a:fillRect/>
          </a:stretch>
        </p:blipFill>
        <p:spPr>
          <a:xfrm>
            <a:off x="2605087" y="914100"/>
            <a:ext cx="3933825" cy="3743325"/>
          </a:xfrm>
          <a:prstGeom prst="rect">
            <a:avLst/>
          </a:prstGeom>
        </p:spPr>
      </p:pic>
    </p:spTree>
    <p:extLst>
      <p:ext uri="{BB962C8B-B14F-4D97-AF65-F5344CB8AC3E}">
        <p14:creationId xmlns:p14="http://schemas.microsoft.com/office/powerpoint/2010/main" val="41729788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Schematic Diagram</a:t>
            </a:r>
          </a:p>
        </p:txBody>
      </p:sp>
      <p:pic>
        <p:nvPicPr>
          <p:cNvPr id="5" name="Picture 4">
            <a:extLst>
              <a:ext uri="{FF2B5EF4-FFF2-40B4-BE49-F238E27FC236}">
                <a16:creationId xmlns:a16="http://schemas.microsoft.com/office/drawing/2014/main" id="{E032FC4A-FB2F-4E70-9E26-BC534F7C7C8F}"/>
              </a:ext>
            </a:extLst>
          </p:cNvPr>
          <p:cNvPicPr>
            <a:picLocks noChangeAspect="1"/>
          </p:cNvPicPr>
          <p:nvPr/>
        </p:nvPicPr>
        <p:blipFill>
          <a:blip r:embed="rId2"/>
          <a:stretch>
            <a:fillRect/>
          </a:stretch>
        </p:blipFill>
        <p:spPr>
          <a:xfrm>
            <a:off x="1052550" y="1212444"/>
            <a:ext cx="7319187" cy="3634528"/>
          </a:xfrm>
          <a:prstGeom prst="rect">
            <a:avLst/>
          </a:prstGeom>
        </p:spPr>
      </p:pic>
    </p:spTree>
    <p:extLst>
      <p:ext uri="{BB962C8B-B14F-4D97-AF65-F5344CB8AC3E}">
        <p14:creationId xmlns:p14="http://schemas.microsoft.com/office/powerpoint/2010/main" val="119117674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Conclusions</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200000"/>
              </a:lnSpc>
            </a:pPr>
            <a:r>
              <a:rPr lang="en-PH" sz="1400" dirty="0"/>
              <a:t>Based on the findings from the data gathered, shopping experience needs to cope up with the technology today. Making innovative technology about shopping will help the customers less hassle and not a time consuming shopping.</a:t>
            </a:r>
            <a:endParaRPr lang="en-US" sz="1400" dirty="0"/>
          </a:p>
        </p:txBody>
      </p:sp>
    </p:spTree>
    <p:extLst>
      <p:ext uri="{BB962C8B-B14F-4D97-AF65-F5344CB8AC3E}">
        <p14:creationId xmlns:p14="http://schemas.microsoft.com/office/powerpoint/2010/main" val="37171887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Recommendations</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200000"/>
              </a:lnSpc>
            </a:pPr>
            <a:r>
              <a:rPr lang="en-PH" sz="1400" dirty="0"/>
              <a:t>Based on the findings of the study, the researchers highly recommended the following:</a:t>
            </a:r>
          </a:p>
          <a:p>
            <a:pPr>
              <a:lnSpc>
                <a:spcPct val="200000"/>
              </a:lnSpc>
            </a:pPr>
            <a:endParaRPr lang="en-PH" sz="1400" dirty="0"/>
          </a:p>
          <a:p>
            <a:pPr>
              <a:lnSpc>
                <a:spcPct val="200000"/>
              </a:lnSpc>
            </a:pPr>
            <a:r>
              <a:rPr lang="en-PH" sz="1400" dirty="0"/>
              <a:t>Import more objects to the model for object detection</a:t>
            </a:r>
          </a:p>
          <a:p>
            <a:pPr>
              <a:lnSpc>
                <a:spcPct val="200000"/>
              </a:lnSpc>
            </a:pPr>
            <a:r>
              <a:rPr lang="en-PH" sz="1400" dirty="0"/>
              <a:t>Develop a more user friendly application for customers and cashier.</a:t>
            </a:r>
            <a:endParaRPr lang="en-US" sz="1400" dirty="0"/>
          </a:p>
        </p:txBody>
      </p:sp>
    </p:spTree>
    <p:extLst>
      <p:ext uri="{BB962C8B-B14F-4D97-AF65-F5344CB8AC3E}">
        <p14:creationId xmlns:p14="http://schemas.microsoft.com/office/powerpoint/2010/main" val="2091040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8A924C-DFA3-45E5-AE6F-169D8943DD9F}"/>
              </a:ext>
            </a:extLst>
          </p:cNvPr>
          <p:cNvSpPr>
            <a:spLocks noGrp="1"/>
          </p:cNvSpPr>
          <p:nvPr>
            <p:ph type="title"/>
          </p:nvPr>
        </p:nvSpPr>
        <p:spPr>
          <a:xfrm>
            <a:off x="1940405" y="1786615"/>
            <a:ext cx="5263189" cy="914100"/>
          </a:xfrm>
        </p:spPr>
        <p:txBody>
          <a:bodyPr/>
          <a:lstStyle/>
          <a:p>
            <a:r>
              <a:rPr lang="en-US" dirty="0"/>
              <a:t>THANK YOU!! HAVE A NICE DAY!</a:t>
            </a:r>
          </a:p>
        </p:txBody>
      </p:sp>
    </p:spTree>
    <p:extLst>
      <p:ext uri="{BB962C8B-B14F-4D97-AF65-F5344CB8AC3E}">
        <p14:creationId xmlns:p14="http://schemas.microsoft.com/office/powerpoint/2010/main" val="23190256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B293-1197-4D4F-AD72-0EB49EC57D19}"/>
              </a:ext>
            </a:extLst>
          </p:cNvPr>
          <p:cNvSpPr>
            <a:spLocks noGrp="1"/>
          </p:cNvSpPr>
          <p:nvPr>
            <p:ph type="title"/>
          </p:nvPr>
        </p:nvSpPr>
        <p:spPr/>
        <p:txBody>
          <a:bodyPr/>
          <a:lstStyle/>
          <a:p>
            <a:r>
              <a:rPr lang="en-US" sz="2400" b="1" dirty="0"/>
              <a:t>IMAGE PROCESSING</a:t>
            </a:r>
            <a:br>
              <a:rPr lang="en-US" sz="2400" b="1" dirty="0"/>
            </a:br>
            <a:r>
              <a:rPr lang="en-US" sz="2400" b="1" dirty="0"/>
              <a:t>SHOPPING CART TAGGER</a:t>
            </a:r>
          </a:p>
        </p:txBody>
      </p:sp>
    </p:spTree>
    <p:extLst>
      <p:ext uri="{BB962C8B-B14F-4D97-AF65-F5344CB8AC3E}">
        <p14:creationId xmlns:p14="http://schemas.microsoft.com/office/powerpoint/2010/main" val="7647322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Rationale</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297500" y="1116150"/>
            <a:ext cx="7038900" cy="2911200"/>
          </a:xfrm>
        </p:spPr>
        <p:txBody>
          <a:bodyPr/>
          <a:lstStyle/>
          <a:p>
            <a:pPr>
              <a:lnSpc>
                <a:spcPct val="150000"/>
              </a:lnSpc>
            </a:pPr>
            <a:r>
              <a:rPr lang="en-US" sz="1400" dirty="0"/>
              <a:t>People tend to buy products that they will consume every day. They want to check the price and weight of a product that they need in order to comply some certain requirements for example are their budget and load that they can carry for health purposes. So, what if people use the image processing that will be applied to their mall or department stores experience?</a:t>
            </a:r>
          </a:p>
          <a:p>
            <a:pPr>
              <a:lnSpc>
                <a:spcPct val="150000"/>
              </a:lnSpc>
            </a:pPr>
            <a:endParaRPr lang="en-US" sz="1400" dirty="0"/>
          </a:p>
          <a:p>
            <a:pPr>
              <a:lnSpc>
                <a:spcPct val="150000"/>
              </a:lnSpc>
            </a:pPr>
            <a:r>
              <a:rPr lang="en-US" sz="1400" dirty="0"/>
              <a:t>Image processing is the use of computer algorithms to perform image processing on digital images. It is among rapidly growing technologies today, with its applications in various aspects of a business.</a:t>
            </a:r>
          </a:p>
          <a:p>
            <a:pPr>
              <a:lnSpc>
                <a:spcPct val="150000"/>
              </a:lnSpc>
            </a:pPr>
            <a:endParaRPr lang="en-US" sz="1400" dirty="0"/>
          </a:p>
        </p:txBody>
      </p:sp>
    </p:spTree>
    <p:extLst>
      <p:ext uri="{BB962C8B-B14F-4D97-AF65-F5344CB8AC3E}">
        <p14:creationId xmlns:p14="http://schemas.microsoft.com/office/powerpoint/2010/main" val="1065093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Rationale (cont.)</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600" dirty="0"/>
              <a:t>Image processing is more accurately defined as a means of translation between human visual system and digital imaging devices. The human visual system does not perceive the world in the same manner as digital detectors, with displaying devices imposing additional noise and bandwidth restrictions. The researchers chose this topic because this can help ease the life of people that can use the price &amp; weight checker right on the shopping cart.</a:t>
            </a:r>
          </a:p>
        </p:txBody>
      </p:sp>
    </p:spTree>
    <p:extLst>
      <p:ext uri="{BB962C8B-B14F-4D97-AF65-F5344CB8AC3E}">
        <p14:creationId xmlns:p14="http://schemas.microsoft.com/office/powerpoint/2010/main" val="5928312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Statement of the Problem</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PH" sz="1400" dirty="0"/>
              <a:t>The main objective of this research is to create a product which improves the customer experience when shopping in departments stores, malls and markets.</a:t>
            </a:r>
          </a:p>
          <a:p>
            <a:pPr>
              <a:lnSpc>
                <a:spcPct val="150000"/>
              </a:lnSpc>
            </a:pPr>
            <a:endParaRPr lang="en-PH" sz="1400" dirty="0"/>
          </a:p>
          <a:p>
            <a:pPr>
              <a:lnSpc>
                <a:spcPct val="150000"/>
              </a:lnSpc>
            </a:pPr>
            <a:r>
              <a:rPr lang="en-PH" sz="1400" dirty="0"/>
              <a:t>What the most common problems when it comes to customer experience when shopping in supermarkets?</a:t>
            </a:r>
          </a:p>
          <a:p>
            <a:pPr>
              <a:lnSpc>
                <a:spcPct val="150000"/>
              </a:lnSpc>
            </a:pPr>
            <a:endParaRPr lang="en-PH" sz="1400" dirty="0"/>
          </a:p>
          <a:p>
            <a:pPr>
              <a:lnSpc>
                <a:spcPct val="150000"/>
              </a:lnSpc>
            </a:pPr>
            <a:r>
              <a:rPr lang="en-PH" sz="1400" dirty="0"/>
              <a:t>How to identify the necessary processes on how to detect objects with its price and weight efficiently?</a:t>
            </a:r>
            <a:endParaRPr lang="en-US" sz="1400" dirty="0"/>
          </a:p>
          <a:p>
            <a:pPr marL="488950" indent="-342900">
              <a:lnSpc>
                <a:spcPct val="150000"/>
              </a:lnSpc>
              <a:buFont typeface="+mj-lt"/>
              <a:buAutoNum type="arabicPeriod"/>
            </a:pPr>
            <a:endParaRPr lang="en-US" sz="1400" dirty="0"/>
          </a:p>
          <a:p>
            <a:pPr>
              <a:lnSpc>
                <a:spcPct val="150000"/>
              </a:lnSpc>
            </a:pPr>
            <a:endParaRPr lang="en-US" sz="1400" dirty="0"/>
          </a:p>
        </p:txBody>
      </p:sp>
    </p:spTree>
    <p:extLst>
      <p:ext uri="{BB962C8B-B14F-4D97-AF65-F5344CB8AC3E}">
        <p14:creationId xmlns:p14="http://schemas.microsoft.com/office/powerpoint/2010/main" val="18428240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Statement of the Problem (cont.)</a:t>
            </a:r>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PH" sz="1400" dirty="0"/>
              <a:t>How can we utilize image processing model to eliminate hassle when checking a product’s price </a:t>
            </a:r>
            <a:r>
              <a:rPr lang="en-PH" sz="1400"/>
              <a:t>and weight?</a:t>
            </a:r>
            <a:endParaRPr lang="en-PH" sz="1400" dirty="0"/>
          </a:p>
          <a:p>
            <a:pPr>
              <a:lnSpc>
                <a:spcPct val="150000"/>
              </a:lnSpc>
            </a:pPr>
            <a:endParaRPr lang="en-PH" sz="1400" dirty="0"/>
          </a:p>
          <a:p>
            <a:pPr>
              <a:lnSpc>
                <a:spcPct val="150000"/>
              </a:lnSpc>
            </a:pPr>
            <a:r>
              <a:rPr lang="en-PH" sz="1400" dirty="0"/>
              <a:t>How can we create a different and technological way of customer’s shopping experience?</a:t>
            </a:r>
            <a:endParaRPr lang="en-US" sz="1400" dirty="0"/>
          </a:p>
          <a:p>
            <a:pPr>
              <a:lnSpc>
                <a:spcPct val="150000"/>
              </a:lnSpc>
            </a:pPr>
            <a:endParaRPr lang="en-US" sz="1400" dirty="0"/>
          </a:p>
        </p:txBody>
      </p:sp>
    </p:spTree>
    <p:extLst>
      <p:ext uri="{BB962C8B-B14F-4D97-AF65-F5344CB8AC3E}">
        <p14:creationId xmlns:p14="http://schemas.microsoft.com/office/powerpoint/2010/main" val="168946713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Research Methodology</a:t>
            </a:r>
            <a:br>
              <a:rPr lang="en-US" dirty="0"/>
            </a:br>
            <a:r>
              <a:rPr lang="en-US" sz="1800" dirty="0"/>
              <a:t>(Research Design)</a:t>
            </a:r>
            <a:br>
              <a:rPr lang="en-US" dirty="0"/>
            </a:br>
            <a:endParaRPr lang="en-US" dirty="0"/>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400" dirty="0"/>
              <a:t>The gathering of data was obtained through the use of questionnaires about this research which is a smaller group of elements drawn through a definite procedure from an accessible population. The researchers have also conducted interviews on various supermarkets and grocery stores to further understand their opinions regarding the subject matter.</a:t>
            </a:r>
          </a:p>
          <a:p>
            <a:pPr>
              <a:lnSpc>
                <a:spcPct val="150000"/>
              </a:lnSpc>
            </a:pPr>
            <a:endParaRPr lang="en-US" sz="1400" dirty="0"/>
          </a:p>
        </p:txBody>
      </p:sp>
    </p:spTree>
    <p:extLst>
      <p:ext uri="{BB962C8B-B14F-4D97-AF65-F5344CB8AC3E}">
        <p14:creationId xmlns:p14="http://schemas.microsoft.com/office/powerpoint/2010/main" val="33520776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50" y="0"/>
            <a:ext cx="7038900" cy="914100"/>
          </a:xfrm>
        </p:spPr>
        <p:txBody>
          <a:bodyPr/>
          <a:lstStyle/>
          <a:p>
            <a:r>
              <a:rPr lang="en-US" dirty="0"/>
              <a:t>Research Methodology</a:t>
            </a:r>
            <a:br>
              <a:rPr lang="en-US" dirty="0"/>
            </a:br>
            <a:r>
              <a:rPr lang="en-US" sz="1800" dirty="0"/>
              <a:t>(Research Setting)</a:t>
            </a:r>
            <a:br>
              <a:rPr lang="en-US" dirty="0"/>
            </a:br>
            <a:endParaRPr lang="en-US" dirty="0"/>
          </a:p>
        </p:txBody>
      </p:sp>
      <p:sp>
        <p:nvSpPr>
          <p:cNvPr id="3" name="Text Placeholder 2">
            <a:extLst>
              <a:ext uri="{FF2B5EF4-FFF2-40B4-BE49-F238E27FC236}">
                <a16:creationId xmlns:a16="http://schemas.microsoft.com/office/drawing/2014/main" id="{A916E0AC-EBB1-4057-9212-1B616C8267A7}"/>
              </a:ext>
            </a:extLst>
          </p:cNvPr>
          <p:cNvSpPr>
            <a:spLocks noGrp="1"/>
          </p:cNvSpPr>
          <p:nvPr>
            <p:ph type="body" idx="1"/>
          </p:nvPr>
        </p:nvSpPr>
        <p:spPr>
          <a:xfrm>
            <a:off x="1052550" y="1116150"/>
            <a:ext cx="7038900" cy="2911200"/>
          </a:xfrm>
        </p:spPr>
        <p:txBody>
          <a:bodyPr/>
          <a:lstStyle/>
          <a:p>
            <a:pPr>
              <a:lnSpc>
                <a:spcPct val="150000"/>
              </a:lnSpc>
            </a:pPr>
            <a:r>
              <a:rPr lang="en-US" sz="1400" dirty="0"/>
              <a:t>The gathering of data was conducted at Colon St., Cebu City where Metro Colon Supermarket resides. According to the 2015 census, it has a population of </a:t>
            </a:r>
            <a:r>
              <a:rPr lang="en-US" sz="1400" b="1" dirty="0"/>
              <a:t>922,611</a:t>
            </a:r>
            <a:r>
              <a:rPr lang="en-US" sz="1400" dirty="0"/>
              <a:t> people, making it the fifth-most populated city in the nation and the most populous in the Visayas.</a:t>
            </a:r>
          </a:p>
        </p:txBody>
      </p:sp>
    </p:spTree>
    <p:extLst>
      <p:ext uri="{BB962C8B-B14F-4D97-AF65-F5344CB8AC3E}">
        <p14:creationId xmlns:p14="http://schemas.microsoft.com/office/powerpoint/2010/main" val="42205799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579-5977-42A4-B900-3EA2E5BFE7C9}"/>
              </a:ext>
            </a:extLst>
          </p:cNvPr>
          <p:cNvSpPr>
            <a:spLocks noGrp="1"/>
          </p:cNvSpPr>
          <p:nvPr>
            <p:ph type="title"/>
          </p:nvPr>
        </p:nvSpPr>
        <p:spPr>
          <a:xfrm>
            <a:off x="1052549" y="36878"/>
            <a:ext cx="7038900" cy="914100"/>
          </a:xfrm>
        </p:spPr>
        <p:txBody>
          <a:bodyPr/>
          <a:lstStyle/>
          <a:p>
            <a:r>
              <a:rPr lang="en-US" dirty="0"/>
              <a:t>Research Methodology</a:t>
            </a:r>
            <a:br>
              <a:rPr lang="en-US" dirty="0"/>
            </a:br>
            <a:r>
              <a:rPr lang="en-US" sz="1800" dirty="0"/>
              <a:t>(Research Environment Map)</a:t>
            </a:r>
            <a:br>
              <a:rPr lang="en-US" dirty="0"/>
            </a:br>
            <a:endParaRPr lang="en-US" dirty="0"/>
          </a:p>
        </p:txBody>
      </p:sp>
      <p:pic>
        <p:nvPicPr>
          <p:cNvPr id="6" name="Picture 5">
            <a:extLst>
              <a:ext uri="{FF2B5EF4-FFF2-40B4-BE49-F238E27FC236}">
                <a16:creationId xmlns:a16="http://schemas.microsoft.com/office/drawing/2014/main" id="{419C4BEF-0A39-4E54-A054-7D83D6B476BE}"/>
              </a:ext>
            </a:extLst>
          </p:cNvPr>
          <p:cNvPicPr>
            <a:picLocks noChangeAspect="1"/>
          </p:cNvPicPr>
          <p:nvPr/>
        </p:nvPicPr>
        <p:blipFill>
          <a:blip r:embed="rId2"/>
          <a:stretch>
            <a:fillRect/>
          </a:stretch>
        </p:blipFill>
        <p:spPr>
          <a:xfrm>
            <a:off x="1874118" y="950978"/>
            <a:ext cx="5395763" cy="4155646"/>
          </a:xfrm>
          <a:prstGeom prst="rect">
            <a:avLst/>
          </a:prstGeom>
        </p:spPr>
      </p:pic>
    </p:spTree>
    <p:extLst>
      <p:ext uri="{BB962C8B-B14F-4D97-AF65-F5344CB8AC3E}">
        <p14:creationId xmlns:p14="http://schemas.microsoft.com/office/powerpoint/2010/main" val="1123749139"/>
      </p:ext>
    </p:extLst>
  </p:cSld>
  <p:clrMapOvr>
    <a:masterClrMapping/>
  </p:clrMapOvr>
  <p:transition spd="slow">
    <p:wipe/>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489</Words>
  <Application>Microsoft Office PowerPoint</Application>
  <PresentationFormat>On-screen Show (16:9)</PresentationFormat>
  <Paragraphs>44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Lato</vt:lpstr>
      <vt:lpstr>Montserrat</vt:lpstr>
      <vt:lpstr>Focus</vt:lpstr>
      <vt:lpstr>Final Oral Defense</vt:lpstr>
      <vt:lpstr>IMAGE PROCESSING SHOPPING CART TAGGER</vt:lpstr>
      <vt:lpstr>Rationale</vt:lpstr>
      <vt:lpstr>Rationale (cont.)</vt:lpstr>
      <vt:lpstr>Statement of the Problem</vt:lpstr>
      <vt:lpstr>Statement of the Problem (cont.)</vt:lpstr>
      <vt:lpstr>Research Methodology (Research Design) </vt:lpstr>
      <vt:lpstr>Research Methodology (Research Setting) </vt:lpstr>
      <vt:lpstr>Research Methodology (Research Environment Map) </vt:lpstr>
      <vt:lpstr>System Flowchart</vt:lpstr>
      <vt:lpstr>Program Flowchart</vt:lpstr>
      <vt:lpstr>Program Flowchart (cont.)</vt:lpstr>
      <vt:lpstr>Block Diagram</vt:lpstr>
      <vt:lpstr>Schematic Diagram</vt:lpstr>
      <vt:lpstr>Conclusions</vt:lpstr>
      <vt:lpstr>Recommendations</vt:lpstr>
      <vt:lpstr>THANK YOU!! HAVE A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Oral Defense</dc:title>
  <dc:creator>Jubel</dc:creator>
  <cp:lastModifiedBy>Jubel</cp:lastModifiedBy>
  <cp:revision>26</cp:revision>
  <dcterms:modified xsi:type="dcterms:W3CDTF">2020-03-05T12:10:57Z</dcterms:modified>
</cp:coreProperties>
</file>