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3"/>
  </p:notesMasterIdLst>
  <p:handoutMasterIdLst>
    <p:handoutMasterId r:id="rId44"/>
  </p:handoutMasterIdLst>
  <p:sldIdLst>
    <p:sldId id="284" r:id="rId2"/>
    <p:sldId id="338" r:id="rId3"/>
    <p:sldId id="316" r:id="rId4"/>
    <p:sldId id="434" r:id="rId5"/>
    <p:sldId id="343" r:id="rId6"/>
    <p:sldId id="344" r:id="rId7"/>
    <p:sldId id="346" r:id="rId8"/>
    <p:sldId id="339" r:id="rId9"/>
    <p:sldId id="380" r:id="rId10"/>
    <p:sldId id="285" r:id="rId11"/>
    <p:sldId id="437" r:id="rId12"/>
    <p:sldId id="377" r:id="rId13"/>
    <p:sldId id="438" r:id="rId14"/>
    <p:sldId id="439" r:id="rId15"/>
    <p:sldId id="442" r:id="rId16"/>
    <p:sldId id="324" r:id="rId17"/>
    <p:sldId id="440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64" r:id="rId34"/>
    <p:sldId id="465" r:id="rId35"/>
    <p:sldId id="458" r:id="rId36"/>
    <p:sldId id="459" r:id="rId37"/>
    <p:sldId id="460" r:id="rId38"/>
    <p:sldId id="461" r:id="rId39"/>
    <p:sldId id="462" r:id="rId40"/>
    <p:sldId id="467" r:id="rId41"/>
    <p:sldId id="463" r:id="rId42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5C8A"/>
    <a:srgbClr val="006699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>
      <p:cViewPr>
        <p:scale>
          <a:sx n="84" d="100"/>
          <a:sy n="84" d="100"/>
        </p:scale>
        <p:origin x="402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-3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Documents%20and%20Settings\Joel%20D%20Bumgardner\My%20Documents\biom2720\bellcurve_normalplot.xls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\\vboxsrv\Erno's\Classes\Biostat\2014\Biostat-2014-2\Normal%20dis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Erno's\Classes\Biostat\2014\Biostat-2014-2\Normal%20distributi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itnas\uomhome$\elindner\2016-Biostatistics\Class-3\bpm_gp_survival_random_sampling_inclass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233312914329566"/>
          <c:y val="6.3037249283667621E-2"/>
          <c:w val="0.79834889464884051"/>
          <c:h val="0.704883543324950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372">
              <a:noFill/>
            </a:ln>
          </c:spPr>
          <c:invertIfNegative val="0"/>
          <c:cat>
            <c:numRef>
              <c:f>Sheet1!$L$3:$L$9</c:f>
              <c:numCache>
                <c:formatCode>General</c:formatCode>
                <c:ptCount val="7"/>
                <c:pt idx="0">
                  <c:v>9.7000000000000011</c:v>
                </c:pt>
                <c:pt idx="1">
                  <c:v>9.8000000000000007</c:v>
                </c:pt>
                <c:pt idx="2">
                  <c:v>9.9</c:v>
                </c:pt>
                <c:pt idx="3">
                  <c:v>10</c:v>
                </c:pt>
                <c:pt idx="4">
                  <c:v>10.1</c:v>
                </c:pt>
                <c:pt idx="5">
                  <c:v>10.200000000000001</c:v>
                </c:pt>
                <c:pt idx="6">
                  <c:v>10.3</c:v>
                </c:pt>
              </c:numCache>
            </c:numRef>
          </c:cat>
          <c:val>
            <c:numRef>
              <c:f>Sheet1!$M$3:$M$9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16</c:v>
                </c:pt>
                <c:pt idx="3">
                  <c:v>32</c:v>
                </c:pt>
                <c:pt idx="4">
                  <c:v>31</c:v>
                </c:pt>
                <c:pt idx="5">
                  <c:v>15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5452600"/>
        <c:axId val="305453384"/>
      </c:barChart>
      <c:catAx>
        <c:axId val="305452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800"/>
                  <a:t>ml reagent</a:t>
                </a:r>
              </a:p>
            </c:rich>
          </c:tx>
          <c:layout>
            <c:manualLayout>
              <c:xMode val="edge"/>
              <c:yMode val="edge"/>
              <c:x val="0.45454545454545453"/>
              <c:y val="0.90257879656160467"/>
            </c:manualLayout>
          </c:layout>
          <c:overlay val="0"/>
          <c:spPr>
            <a:noFill/>
            <a:ln w="1237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4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54533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5453384"/>
        <c:scaling>
          <c:orientation val="minMax"/>
        </c:scaling>
        <c:delete val="0"/>
        <c:axPos val="l"/>
        <c:majorGridlines>
          <c:spPr>
            <a:ln w="154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154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5452600"/>
        <c:crosses val="autoZero"/>
        <c:crossBetween val="between"/>
      </c:valAx>
      <c:spPr>
        <a:solidFill>
          <a:srgbClr val="C0C0C0"/>
        </a:solidFill>
        <a:ln w="6186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1546">
      <a:solidFill>
        <a:srgbClr val="000000"/>
      </a:solidFill>
      <a:prstDash val="solid"/>
    </a:ln>
  </c:spPr>
  <c:txPr>
    <a:bodyPr/>
    <a:lstStyle/>
    <a:p>
      <a:pPr>
        <a:defRPr sz="46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32074544669982"/>
          <c:y val="4.8061011174732819E-2"/>
          <c:w val="0.72448795399489874"/>
          <c:h val="0.72068913483108465"/>
        </c:manualLayout>
      </c:layout>
      <c:barChart>
        <c:barDir val="col"/>
        <c:grouping val="clustered"/>
        <c:varyColors val="0"/>
        <c:ser>
          <c:idx val="0"/>
          <c:order val="0"/>
          <c:tx>
            <c:v>50 roll with 6 dice</c:v>
          </c:tx>
          <c:spPr>
            <a:solidFill>
              <a:srgbClr val="9999FF"/>
            </a:solidFill>
            <a:ln w="6518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'2 or 6 dies'!$D$24:$D$54</c:f>
              <c:numCache>
                <c:formatCode>General</c:formatCode>
                <c:ptCount val="3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</c:numCache>
            </c:numRef>
          </c:cat>
          <c:val>
            <c:numRef>
              <c:f>'2 or 6 dies'!$E$24:$E$54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10</c:v>
                </c:pt>
                <c:pt idx="8">
                  <c:v>7</c:v>
                </c:pt>
                <c:pt idx="9">
                  <c:v>20</c:v>
                </c:pt>
                <c:pt idx="10">
                  <c:v>25</c:v>
                </c:pt>
                <c:pt idx="11">
                  <c:v>27</c:v>
                </c:pt>
                <c:pt idx="12">
                  <c:v>39</c:v>
                </c:pt>
                <c:pt idx="13">
                  <c:v>45</c:v>
                </c:pt>
                <c:pt idx="14">
                  <c:v>46</c:v>
                </c:pt>
                <c:pt idx="15">
                  <c:v>45</c:v>
                </c:pt>
                <c:pt idx="16">
                  <c:v>50</c:v>
                </c:pt>
                <c:pt idx="17">
                  <c:v>41</c:v>
                </c:pt>
                <c:pt idx="18">
                  <c:v>33</c:v>
                </c:pt>
                <c:pt idx="19">
                  <c:v>35</c:v>
                </c:pt>
                <c:pt idx="20">
                  <c:v>25</c:v>
                </c:pt>
                <c:pt idx="21">
                  <c:v>13</c:v>
                </c:pt>
                <c:pt idx="22">
                  <c:v>10</c:v>
                </c:pt>
                <c:pt idx="23">
                  <c:v>7</c:v>
                </c:pt>
                <c:pt idx="24">
                  <c:v>10</c:v>
                </c:pt>
                <c:pt idx="25">
                  <c:v>4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4387080"/>
        <c:axId val="190921008"/>
      </c:barChart>
      <c:catAx>
        <c:axId val="294387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62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0921008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190921008"/>
        <c:scaling>
          <c:orientation val="minMax"/>
        </c:scaling>
        <c:delete val="0"/>
        <c:axPos val="l"/>
        <c:majorGridlines>
          <c:spPr>
            <a:ln w="1629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162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94387080"/>
        <c:crosses val="autoZero"/>
        <c:crossBetween val="between"/>
      </c:valAx>
      <c:spPr>
        <a:solidFill>
          <a:srgbClr val="C0C0C0"/>
        </a:solidFill>
        <a:ln w="6518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1629">
      <a:solidFill>
        <a:srgbClr val="000000"/>
      </a:solidFill>
      <a:prstDash val="solid"/>
    </a:ln>
  </c:spPr>
  <c:txPr>
    <a:bodyPr/>
    <a:lstStyle/>
    <a:p>
      <a:pPr>
        <a:defRPr sz="41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85564304461941"/>
          <c:y val="6.4814814814814825E-2"/>
          <c:w val="0.82152230971128581"/>
          <c:h val="0.69346969985910367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rgbClr val="993366"/>
            </a:solidFill>
            <a:ln w="6444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'2 or 6 dies'!$D$11:$D$21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'2 or 6 dies'!$E$11:$E$21</c:f>
              <c:numCache>
                <c:formatCode>General</c:formatCode>
                <c:ptCount val="11"/>
                <c:pt idx="0">
                  <c:v>17</c:v>
                </c:pt>
                <c:pt idx="1">
                  <c:v>27</c:v>
                </c:pt>
                <c:pt idx="2">
                  <c:v>45</c:v>
                </c:pt>
                <c:pt idx="3">
                  <c:v>64</c:v>
                </c:pt>
                <c:pt idx="4">
                  <c:v>80</c:v>
                </c:pt>
                <c:pt idx="5">
                  <c:v>74</c:v>
                </c:pt>
                <c:pt idx="6">
                  <c:v>56</c:v>
                </c:pt>
                <c:pt idx="7">
                  <c:v>52</c:v>
                </c:pt>
                <c:pt idx="8">
                  <c:v>44</c:v>
                </c:pt>
                <c:pt idx="9">
                  <c:v>28</c:v>
                </c:pt>
                <c:pt idx="10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7587688"/>
        <c:axId val="307588080"/>
      </c:barChart>
      <c:catAx>
        <c:axId val="307587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800"/>
                  <a:t>Sum of two</a:t>
                </a:r>
              </a:p>
            </c:rich>
          </c:tx>
          <c:layout>
            <c:manualLayout>
              <c:xMode val="edge"/>
              <c:yMode val="edge"/>
              <c:x val="0.37925543766084652"/>
              <c:y val="0.89339699902304381"/>
            </c:manualLayout>
          </c:layout>
          <c:overlay val="0"/>
          <c:spPr>
            <a:noFill/>
            <a:ln w="1288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61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5880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7588080"/>
        <c:scaling>
          <c:orientation val="minMax"/>
        </c:scaling>
        <c:delete val="0"/>
        <c:axPos val="l"/>
        <c:majorGridlines>
          <c:spPr>
            <a:ln w="1611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800"/>
                  <a:t>#  of a given value</a:t>
                </a:r>
              </a:p>
            </c:rich>
          </c:tx>
          <c:layout>
            <c:manualLayout>
              <c:xMode val="edge"/>
              <c:yMode val="edge"/>
              <c:x val="0"/>
              <c:y val="0.14914224739390958"/>
            </c:manualLayout>
          </c:layout>
          <c:overlay val="0"/>
          <c:spPr>
            <a:noFill/>
            <a:ln w="1288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61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40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587688"/>
        <c:crosses val="autoZero"/>
        <c:crossBetween val="between"/>
      </c:valAx>
      <c:spPr>
        <a:solidFill>
          <a:srgbClr val="C0C0C0"/>
        </a:solidFill>
        <a:ln w="6444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1611">
      <a:solidFill>
        <a:srgbClr val="000000"/>
      </a:solidFill>
      <a:prstDash val="solid"/>
    </a:ln>
  </c:spPr>
  <c:txPr>
    <a:bodyPr/>
    <a:lstStyle/>
    <a:p>
      <a:pPr>
        <a:defRPr sz="40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Normal Distribution</a:t>
            </a:r>
          </a:p>
        </c:rich>
      </c:tx>
      <c:layout>
        <c:manualLayout>
          <c:xMode val="edge"/>
          <c:yMode val="edge"/>
          <c:x val="0.35145631067961225"/>
          <c:y val="3.87323943661971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699029126213624"/>
          <c:y val="0.23239436619718337"/>
          <c:w val="0.7883495145631082"/>
          <c:h val="0.52464788732394363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Sheet1!$A$1:$A$13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10</c:v>
                </c:pt>
                <c:pt idx="2">
                  <c:v>50</c:v>
                </c:pt>
                <c:pt idx="3">
                  <c:v>200</c:v>
                </c:pt>
                <c:pt idx="4">
                  <c:v>5000</c:v>
                </c:pt>
                <c:pt idx="5" formatCode="#,##0">
                  <c:v>20000</c:v>
                </c:pt>
                <c:pt idx="6">
                  <c:v>65536</c:v>
                </c:pt>
                <c:pt idx="7" formatCode="#,##0">
                  <c:v>20000</c:v>
                </c:pt>
                <c:pt idx="8">
                  <c:v>5000</c:v>
                </c:pt>
                <c:pt idx="9">
                  <c:v>200</c:v>
                </c:pt>
                <c:pt idx="10">
                  <c:v>50</c:v>
                </c:pt>
                <c:pt idx="11">
                  <c:v>10</c:v>
                </c:pt>
                <c:pt idx="1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590824"/>
        <c:axId val="307591216"/>
      </c:scatterChart>
      <c:valAx>
        <c:axId val="307590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variable X</a:t>
                </a:r>
              </a:p>
            </c:rich>
          </c:tx>
          <c:layout>
            <c:manualLayout>
              <c:xMode val="edge"/>
              <c:yMode val="edge"/>
              <c:x val="0.4355987055016185"/>
              <c:y val="0.9131455399061032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591216"/>
        <c:crosses val="autoZero"/>
        <c:crossBetween val="midCat"/>
      </c:valAx>
      <c:valAx>
        <c:axId val="307591216"/>
        <c:scaling>
          <c:orientation val="minMax"/>
          <c:max val="7000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probability distribution</a:t>
                </a:r>
              </a:p>
            </c:rich>
          </c:tx>
          <c:layout>
            <c:manualLayout>
              <c:xMode val="edge"/>
              <c:yMode val="edge"/>
              <c:x val="3.1067961165048553E-2"/>
              <c:y val="0.2359154929577468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590824"/>
        <c:crosses val="autoZero"/>
        <c:crossBetween val="midCat"/>
        <c:majorUnit val="20000"/>
        <c:minorUnit val="140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 CURVE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Sheet1!$H$1:$H$81</c:f>
              <c:numCache>
                <c:formatCode>General</c:formatCode>
                <c:ptCount val="81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2.4147350785597155E-15</c:v>
                </c:pt>
                <c:pt idx="41">
                  <c:v>0.10000000000000242</c:v>
                </c:pt>
                <c:pt idx="42">
                  <c:v>0.20000000000000243</c:v>
                </c:pt>
                <c:pt idx="43">
                  <c:v>0.30000000000000243</c:v>
                </c:pt>
                <c:pt idx="44">
                  <c:v>0.40000000000000246</c:v>
                </c:pt>
                <c:pt idx="45">
                  <c:v>0.50000000000000244</c:v>
                </c:pt>
                <c:pt idx="46">
                  <c:v>0.60000000000000242</c:v>
                </c:pt>
                <c:pt idx="47">
                  <c:v>0.7000000000000024</c:v>
                </c:pt>
                <c:pt idx="48">
                  <c:v>0.80000000000000238</c:v>
                </c:pt>
                <c:pt idx="49">
                  <c:v>0.90000000000000235</c:v>
                </c:pt>
                <c:pt idx="50">
                  <c:v>1.0000000000000024</c:v>
                </c:pt>
                <c:pt idx="51">
                  <c:v>1.1000000000000025</c:v>
                </c:pt>
                <c:pt idx="52">
                  <c:v>1.2000000000000026</c:v>
                </c:pt>
                <c:pt idx="53">
                  <c:v>1.3000000000000027</c:v>
                </c:pt>
                <c:pt idx="54">
                  <c:v>1.4000000000000028</c:v>
                </c:pt>
                <c:pt idx="55">
                  <c:v>1.5000000000000029</c:v>
                </c:pt>
                <c:pt idx="56">
                  <c:v>1.600000000000003</c:v>
                </c:pt>
                <c:pt idx="57">
                  <c:v>1.7000000000000031</c:v>
                </c:pt>
                <c:pt idx="58">
                  <c:v>1.8000000000000032</c:v>
                </c:pt>
                <c:pt idx="59">
                  <c:v>1.9000000000000032</c:v>
                </c:pt>
                <c:pt idx="60">
                  <c:v>2.0000000000000031</c:v>
                </c:pt>
                <c:pt idx="61">
                  <c:v>2.1000000000000032</c:v>
                </c:pt>
                <c:pt idx="62">
                  <c:v>2.2000000000000033</c:v>
                </c:pt>
                <c:pt idx="63">
                  <c:v>2.3000000000000034</c:v>
                </c:pt>
                <c:pt idx="64">
                  <c:v>2.4000000000000035</c:v>
                </c:pt>
                <c:pt idx="65">
                  <c:v>2.5000000000000036</c:v>
                </c:pt>
                <c:pt idx="66">
                  <c:v>2.6000000000000036</c:v>
                </c:pt>
                <c:pt idx="67">
                  <c:v>2.7000000000000037</c:v>
                </c:pt>
                <c:pt idx="68">
                  <c:v>2.8000000000000038</c:v>
                </c:pt>
                <c:pt idx="69">
                  <c:v>2.9000000000000039</c:v>
                </c:pt>
                <c:pt idx="70">
                  <c:v>3.000000000000004</c:v>
                </c:pt>
                <c:pt idx="71">
                  <c:v>3.1000000000000041</c:v>
                </c:pt>
                <c:pt idx="72">
                  <c:v>3.2000000000000042</c:v>
                </c:pt>
                <c:pt idx="73">
                  <c:v>3.3000000000000043</c:v>
                </c:pt>
                <c:pt idx="74">
                  <c:v>3.4000000000000044</c:v>
                </c:pt>
                <c:pt idx="75">
                  <c:v>3.5000000000000044</c:v>
                </c:pt>
                <c:pt idx="76">
                  <c:v>3.6000000000000045</c:v>
                </c:pt>
                <c:pt idx="77">
                  <c:v>3.7000000000000046</c:v>
                </c:pt>
                <c:pt idx="78">
                  <c:v>3.8000000000000047</c:v>
                </c:pt>
                <c:pt idx="79">
                  <c:v>3.9000000000000048</c:v>
                </c:pt>
                <c:pt idx="80">
                  <c:v>4.0000000000000044</c:v>
                </c:pt>
              </c:numCache>
            </c:numRef>
          </c:xVal>
          <c:yVal>
            <c:numRef>
              <c:f>Sheet1!$J$1:$J$81</c:f>
              <c:numCache>
                <c:formatCode>General</c:formatCode>
                <c:ptCount val="81"/>
                <c:pt idx="0">
                  <c:v>1.3383022576488537E-4</c:v>
                </c:pt>
                <c:pt idx="1">
                  <c:v>1.9865547139277272E-4</c:v>
                </c:pt>
                <c:pt idx="2">
                  <c:v>2.9194692579146027E-4</c:v>
                </c:pt>
                <c:pt idx="3">
                  <c:v>4.2478027055075219E-4</c:v>
                </c:pt>
                <c:pt idx="4">
                  <c:v>6.1190193011377298E-4</c:v>
                </c:pt>
                <c:pt idx="5">
                  <c:v>8.7268269504576167E-4</c:v>
                </c:pt>
                <c:pt idx="6">
                  <c:v>1.232219168473021E-3</c:v>
                </c:pt>
                <c:pt idx="7">
                  <c:v>1.7225689390536843E-3</c:v>
                </c:pt>
                <c:pt idx="8">
                  <c:v>2.3840882014648486E-3</c:v>
                </c:pt>
                <c:pt idx="9">
                  <c:v>3.2668190561999273E-3</c:v>
                </c:pt>
                <c:pt idx="10">
                  <c:v>4.4318484119380188E-3</c:v>
                </c:pt>
                <c:pt idx="11">
                  <c:v>5.9525324197758694E-3</c:v>
                </c:pt>
                <c:pt idx="12">
                  <c:v>7.9154515829799894E-3</c:v>
                </c:pt>
                <c:pt idx="13">
                  <c:v>1.0420934814422628E-2</c:v>
                </c:pt>
                <c:pt idx="14">
                  <c:v>1.3582969233685661E-2</c:v>
                </c:pt>
                <c:pt idx="15">
                  <c:v>1.7528300493568599E-2</c:v>
                </c:pt>
                <c:pt idx="16">
                  <c:v>2.2394530294842969E-2</c:v>
                </c:pt>
                <c:pt idx="17">
                  <c:v>2.8327037741601276E-2</c:v>
                </c:pt>
                <c:pt idx="18">
                  <c:v>3.547459284623157E-2</c:v>
                </c:pt>
                <c:pt idx="19">
                  <c:v>4.3983595980427351E-2</c:v>
                </c:pt>
                <c:pt idx="20">
                  <c:v>5.399096651318825E-2</c:v>
                </c:pt>
                <c:pt idx="21">
                  <c:v>6.5615814774676831E-2</c:v>
                </c:pt>
                <c:pt idx="22">
                  <c:v>7.8950158300894427E-2</c:v>
                </c:pt>
                <c:pt idx="23">
                  <c:v>9.4049077376887252E-2</c:v>
                </c:pt>
                <c:pt idx="24">
                  <c:v>0.11092083467945592</c:v>
                </c:pt>
                <c:pt idx="25">
                  <c:v>0.12951759566589216</c:v>
                </c:pt>
                <c:pt idx="26">
                  <c:v>0.14972746563574535</c:v>
                </c:pt>
                <c:pt idx="27">
                  <c:v>0.17136859204780791</c:v>
                </c:pt>
                <c:pt idx="28">
                  <c:v>0.19418605498321354</c:v>
                </c:pt>
                <c:pt idx="29">
                  <c:v>0.21785217703255116</c:v>
                </c:pt>
                <c:pt idx="30">
                  <c:v>0.24197072451914398</c:v>
                </c:pt>
                <c:pt idx="31">
                  <c:v>0.26608524989875543</c:v>
                </c:pt>
                <c:pt idx="32">
                  <c:v>0.28969155276148334</c:v>
                </c:pt>
                <c:pt idx="33">
                  <c:v>0.31225393336676183</c:v>
                </c:pt>
                <c:pt idx="34">
                  <c:v>0.33322460289180011</c:v>
                </c:pt>
                <c:pt idx="35">
                  <c:v>0.35206532676429991</c:v>
                </c:pt>
                <c:pt idx="36">
                  <c:v>0.36827014030332367</c:v>
                </c:pt>
                <c:pt idx="37">
                  <c:v>0.38138781546052442</c:v>
                </c:pt>
                <c:pt idx="38">
                  <c:v>0.3910426939754561</c:v>
                </c:pt>
                <c:pt idx="39">
                  <c:v>0.39695254747701186</c:v>
                </c:pt>
                <c:pt idx="40">
                  <c:v>0.3989422804014327</c:v>
                </c:pt>
                <c:pt idx="41">
                  <c:v>0.3969525474770117</c:v>
                </c:pt>
                <c:pt idx="42">
                  <c:v>0.39104269397545571</c:v>
                </c:pt>
                <c:pt idx="43">
                  <c:v>0.3813878154605238</c:v>
                </c:pt>
                <c:pt idx="44">
                  <c:v>0.36827014030332295</c:v>
                </c:pt>
                <c:pt idx="45">
                  <c:v>0.35206532676429908</c:v>
                </c:pt>
                <c:pt idx="46">
                  <c:v>0.33322460289179917</c:v>
                </c:pt>
                <c:pt idx="47">
                  <c:v>0.31225393336676072</c:v>
                </c:pt>
                <c:pt idx="48">
                  <c:v>0.28969155276148217</c:v>
                </c:pt>
                <c:pt idx="49">
                  <c:v>0.26608524989875426</c:v>
                </c:pt>
                <c:pt idx="50">
                  <c:v>0.24197072451914278</c:v>
                </c:pt>
                <c:pt idx="51">
                  <c:v>0.21785217703254997</c:v>
                </c:pt>
                <c:pt idx="52">
                  <c:v>0.19418605498321231</c:v>
                </c:pt>
                <c:pt idx="53">
                  <c:v>0.17136859204780677</c:v>
                </c:pt>
                <c:pt idx="54">
                  <c:v>0.14972746563574427</c:v>
                </c:pt>
                <c:pt idx="55">
                  <c:v>0.12951759566589116</c:v>
                </c:pt>
                <c:pt idx="56">
                  <c:v>0.11092083467945503</c:v>
                </c:pt>
                <c:pt idx="57">
                  <c:v>9.4049077376886434E-2</c:v>
                </c:pt>
                <c:pt idx="58">
                  <c:v>7.8950158300893719E-2</c:v>
                </c:pt>
                <c:pt idx="59">
                  <c:v>6.5615814774676193E-2</c:v>
                </c:pt>
                <c:pt idx="60">
                  <c:v>5.3990966513187716E-2</c:v>
                </c:pt>
                <c:pt idx="61">
                  <c:v>4.39835959804269E-2</c:v>
                </c:pt>
                <c:pt idx="62">
                  <c:v>3.5474592846231189E-2</c:v>
                </c:pt>
                <c:pt idx="63">
                  <c:v>2.8327037741600961E-2</c:v>
                </c:pt>
                <c:pt idx="64">
                  <c:v>2.2394530294842712E-2</c:v>
                </c:pt>
                <c:pt idx="65">
                  <c:v>1.7528300493568381E-2</c:v>
                </c:pt>
                <c:pt idx="66">
                  <c:v>1.3582969233685486E-2</c:v>
                </c:pt>
                <c:pt idx="67">
                  <c:v>1.0420934814422488E-2</c:v>
                </c:pt>
                <c:pt idx="68">
                  <c:v>7.9154515829798801E-3</c:v>
                </c:pt>
                <c:pt idx="69">
                  <c:v>5.9525324197757853E-3</c:v>
                </c:pt>
                <c:pt idx="70">
                  <c:v>4.4318484119379529E-3</c:v>
                </c:pt>
                <c:pt idx="71">
                  <c:v>3.2668190561998783E-3</c:v>
                </c:pt>
                <c:pt idx="72">
                  <c:v>2.3840882014648105E-3</c:v>
                </c:pt>
                <c:pt idx="73">
                  <c:v>1.7225689390536552E-3</c:v>
                </c:pt>
                <c:pt idx="74">
                  <c:v>1.2322191684730013E-3</c:v>
                </c:pt>
                <c:pt idx="75">
                  <c:v>8.7268269504574606E-4</c:v>
                </c:pt>
                <c:pt idx="76">
                  <c:v>6.1190193011376214E-4</c:v>
                </c:pt>
                <c:pt idx="77">
                  <c:v>4.2478027055074428E-4</c:v>
                </c:pt>
                <c:pt idx="78">
                  <c:v>2.9194692579145507E-4</c:v>
                </c:pt>
                <c:pt idx="79">
                  <c:v>1.9865547139276881E-4</c:v>
                </c:pt>
                <c:pt idx="80">
                  <c:v>1.3383022576488298E-4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592784"/>
        <c:axId val="307593176"/>
      </c:scatterChart>
      <c:valAx>
        <c:axId val="30759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93176"/>
        <c:crosses val="autoZero"/>
        <c:crossBetween val="midCat"/>
      </c:valAx>
      <c:valAx>
        <c:axId val="307593176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92784"/>
        <c:crosses val="autoZero"/>
        <c:crossBetween val="midCat"/>
        <c:majorUnit val="0.1"/>
        <c:minorUnit val="2.5000000000000005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 CURVE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Sheet1!$H$1:$H$81</c:f>
              <c:numCache>
                <c:formatCode>General</c:formatCode>
                <c:ptCount val="81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2.4147350785597155E-15</c:v>
                </c:pt>
                <c:pt idx="41">
                  <c:v>0.10000000000000242</c:v>
                </c:pt>
                <c:pt idx="42">
                  <c:v>0.20000000000000243</c:v>
                </c:pt>
                <c:pt idx="43">
                  <c:v>0.30000000000000243</c:v>
                </c:pt>
                <c:pt idx="44">
                  <c:v>0.40000000000000246</c:v>
                </c:pt>
                <c:pt idx="45">
                  <c:v>0.50000000000000244</c:v>
                </c:pt>
                <c:pt idx="46">
                  <c:v>0.60000000000000242</c:v>
                </c:pt>
                <c:pt idx="47">
                  <c:v>0.7000000000000024</c:v>
                </c:pt>
                <c:pt idx="48">
                  <c:v>0.80000000000000238</c:v>
                </c:pt>
                <c:pt idx="49">
                  <c:v>0.90000000000000235</c:v>
                </c:pt>
                <c:pt idx="50">
                  <c:v>1.0000000000000024</c:v>
                </c:pt>
                <c:pt idx="51">
                  <c:v>1.1000000000000025</c:v>
                </c:pt>
                <c:pt idx="52">
                  <c:v>1.2000000000000026</c:v>
                </c:pt>
                <c:pt idx="53">
                  <c:v>1.3000000000000027</c:v>
                </c:pt>
                <c:pt idx="54">
                  <c:v>1.4000000000000028</c:v>
                </c:pt>
                <c:pt idx="55">
                  <c:v>1.5000000000000029</c:v>
                </c:pt>
                <c:pt idx="56">
                  <c:v>1.600000000000003</c:v>
                </c:pt>
                <c:pt idx="57">
                  <c:v>1.7000000000000031</c:v>
                </c:pt>
                <c:pt idx="58">
                  <c:v>1.8000000000000032</c:v>
                </c:pt>
                <c:pt idx="59">
                  <c:v>1.9000000000000032</c:v>
                </c:pt>
                <c:pt idx="60">
                  <c:v>2.0000000000000031</c:v>
                </c:pt>
                <c:pt idx="61">
                  <c:v>2.1000000000000032</c:v>
                </c:pt>
                <c:pt idx="62">
                  <c:v>2.2000000000000033</c:v>
                </c:pt>
                <c:pt idx="63">
                  <c:v>2.3000000000000034</c:v>
                </c:pt>
                <c:pt idx="64">
                  <c:v>2.4000000000000035</c:v>
                </c:pt>
                <c:pt idx="65">
                  <c:v>2.5000000000000036</c:v>
                </c:pt>
                <c:pt idx="66">
                  <c:v>2.6000000000000036</c:v>
                </c:pt>
                <c:pt idx="67">
                  <c:v>2.7000000000000037</c:v>
                </c:pt>
                <c:pt idx="68">
                  <c:v>2.8000000000000038</c:v>
                </c:pt>
                <c:pt idx="69">
                  <c:v>2.9000000000000039</c:v>
                </c:pt>
                <c:pt idx="70">
                  <c:v>3.000000000000004</c:v>
                </c:pt>
                <c:pt idx="71">
                  <c:v>3.1000000000000041</c:v>
                </c:pt>
                <c:pt idx="72">
                  <c:v>3.2000000000000042</c:v>
                </c:pt>
                <c:pt idx="73">
                  <c:v>3.3000000000000043</c:v>
                </c:pt>
                <c:pt idx="74">
                  <c:v>3.4000000000000044</c:v>
                </c:pt>
                <c:pt idx="75">
                  <c:v>3.5000000000000044</c:v>
                </c:pt>
                <c:pt idx="76">
                  <c:v>3.6000000000000045</c:v>
                </c:pt>
                <c:pt idx="77">
                  <c:v>3.7000000000000046</c:v>
                </c:pt>
                <c:pt idx="78">
                  <c:v>3.8000000000000047</c:v>
                </c:pt>
                <c:pt idx="79">
                  <c:v>3.9000000000000048</c:v>
                </c:pt>
                <c:pt idx="80">
                  <c:v>4.0000000000000044</c:v>
                </c:pt>
              </c:numCache>
            </c:numRef>
          </c:xVal>
          <c:yVal>
            <c:numRef>
              <c:f>Sheet1!$J$1:$J$81</c:f>
              <c:numCache>
                <c:formatCode>General</c:formatCode>
                <c:ptCount val="81"/>
                <c:pt idx="0">
                  <c:v>1.3383022576488537E-4</c:v>
                </c:pt>
                <c:pt idx="1">
                  <c:v>1.9865547139277272E-4</c:v>
                </c:pt>
                <c:pt idx="2">
                  <c:v>2.9194692579146027E-4</c:v>
                </c:pt>
                <c:pt idx="3">
                  <c:v>4.2478027055075219E-4</c:v>
                </c:pt>
                <c:pt idx="4">
                  <c:v>6.1190193011377298E-4</c:v>
                </c:pt>
                <c:pt idx="5">
                  <c:v>8.7268269504576167E-4</c:v>
                </c:pt>
                <c:pt idx="6">
                  <c:v>1.232219168473021E-3</c:v>
                </c:pt>
                <c:pt idx="7">
                  <c:v>1.7225689390536843E-3</c:v>
                </c:pt>
                <c:pt idx="8">
                  <c:v>2.3840882014648486E-3</c:v>
                </c:pt>
                <c:pt idx="9">
                  <c:v>3.2668190561999273E-3</c:v>
                </c:pt>
                <c:pt idx="10">
                  <c:v>4.4318484119380188E-3</c:v>
                </c:pt>
                <c:pt idx="11">
                  <c:v>5.9525324197758694E-3</c:v>
                </c:pt>
                <c:pt idx="12">
                  <c:v>7.9154515829799894E-3</c:v>
                </c:pt>
                <c:pt idx="13">
                  <c:v>1.0420934814422628E-2</c:v>
                </c:pt>
                <c:pt idx="14">
                  <c:v>1.3582969233685661E-2</c:v>
                </c:pt>
                <c:pt idx="15">
                  <c:v>1.7528300493568599E-2</c:v>
                </c:pt>
                <c:pt idx="16">
                  <c:v>2.2394530294842969E-2</c:v>
                </c:pt>
                <c:pt idx="17">
                  <c:v>2.8327037741601276E-2</c:v>
                </c:pt>
                <c:pt idx="18">
                  <c:v>3.547459284623157E-2</c:v>
                </c:pt>
                <c:pt idx="19">
                  <c:v>4.3983595980427351E-2</c:v>
                </c:pt>
                <c:pt idx="20">
                  <c:v>5.399096651318825E-2</c:v>
                </c:pt>
                <c:pt idx="21">
                  <c:v>6.5615814774676831E-2</c:v>
                </c:pt>
                <c:pt idx="22">
                  <c:v>7.8950158300894427E-2</c:v>
                </c:pt>
                <c:pt idx="23">
                  <c:v>9.4049077376887252E-2</c:v>
                </c:pt>
                <c:pt idx="24">
                  <c:v>0.11092083467945592</c:v>
                </c:pt>
                <c:pt idx="25">
                  <c:v>0.12951759566589216</c:v>
                </c:pt>
                <c:pt idx="26">
                  <c:v>0.14972746563574535</c:v>
                </c:pt>
                <c:pt idx="27">
                  <c:v>0.17136859204780791</c:v>
                </c:pt>
                <c:pt idx="28">
                  <c:v>0.19418605498321354</c:v>
                </c:pt>
                <c:pt idx="29">
                  <c:v>0.21785217703255116</c:v>
                </c:pt>
                <c:pt idx="30">
                  <c:v>0.24197072451914398</c:v>
                </c:pt>
                <c:pt idx="31">
                  <c:v>0.26608524989875543</c:v>
                </c:pt>
                <c:pt idx="32">
                  <c:v>0.28969155276148334</c:v>
                </c:pt>
                <c:pt idx="33">
                  <c:v>0.31225393336676183</c:v>
                </c:pt>
                <c:pt idx="34">
                  <c:v>0.33322460289180011</c:v>
                </c:pt>
                <c:pt idx="35">
                  <c:v>0.35206532676429991</c:v>
                </c:pt>
                <c:pt idx="36">
                  <c:v>0.36827014030332367</c:v>
                </c:pt>
                <c:pt idx="37">
                  <c:v>0.38138781546052442</c:v>
                </c:pt>
                <c:pt idx="38">
                  <c:v>0.3910426939754561</c:v>
                </c:pt>
                <c:pt idx="39">
                  <c:v>0.39695254747701186</c:v>
                </c:pt>
                <c:pt idx="40">
                  <c:v>0.3989422804014327</c:v>
                </c:pt>
                <c:pt idx="41">
                  <c:v>0.3969525474770117</c:v>
                </c:pt>
                <c:pt idx="42">
                  <c:v>0.39104269397545571</c:v>
                </c:pt>
                <c:pt idx="43">
                  <c:v>0.3813878154605238</c:v>
                </c:pt>
                <c:pt idx="44">
                  <c:v>0.36827014030332295</c:v>
                </c:pt>
                <c:pt idx="45">
                  <c:v>0.35206532676429908</c:v>
                </c:pt>
                <c:pt idx="46">
                  <c:v>0.33322460289179917</c:v>
                </c:pt>
                <c:pt idx="47">
                  <c:v>0.31225393336676072</c:v>
                </c:pt>
                <c:pt idx="48">
                  <c:v>0.28969155276148217</c:v>
                </c:pt>
                <c:pt idx="49">
                  <c:v>0.26608524989875426</c:v>
                </c:pt>
                <c:pt idx="50">
                  <c:v>0.24197072451914278</c:v>
                </c:pt>
                <c:pt idx="51">
                  <c:v>0.21785217703254997</c:v>
                </c:pt>
                <c:pt idx="52">
                  <c:v>0.19418605498321231</c:v>
                </c:pt>
                <c:pt idx="53">
                  <c:v>0.17136859204780677</c:v>
                </c:pt>
                <c:pt idx="54">
                  <c:v>0.14972746563574427</c:v>
                </c:pt>
                <c:pt idx="55">
                  <c:v>0.12951759566589116</c:v>
                </c:pt>
                <c:pt idx="56">
                  <c:v>0.11092083467945503</c:v>
                </c:pt>
                <c:pt idx="57">
                  <c:v>9.4049077376886434E-2</c:v>
                </c:pt>
                <c:pt idx="58">
                  <c:v>7.8950158300893719E-2</c:v>
                </c:pt>
                <c:pt idx="59">
                  <c:v>6.5615814774676193E-2</c:v>
                </c:pt>
                <c:pt idx="60">
                  <c:v>5.3990966513187716E-2</c:v>
                </c:pt>
                <c:pt idx="61">
                  <c:v>4.39835959804269E-2</c:v>
                </c:pt>
                <c:pt idx="62">
                  <c:v>3.5474592846231189E-2</c:v>
                </c:pt>
                <c:pt idx="63">
                  <c:v>2.8327037741600961E-2</c:v>
                </c:pt>
                <c:pt idx="64">
                  <c:v>2.2394530294842712E-2</c:v>
                </c:pt>
                <c:pt idx="65">
                  <c:v>1.7528300493568381E-2</c:v>
                </c:pt>
                <c:pt idx="66">
                  <c:v>1.3582969233685486E-2</c:v>
                </c:pt>
                <c:pt idx="67">
                  <c:v>1.0420934814422488E-2</c:v>
                </c:pt>
                <c:pt idx="68">
                  <c:v>7.9154515829798801E-3</c:v>
                </c:pt>
                <c:pt idx="69">
                  <c:v>5.9525324197757853E-3</c:v>
                </c:pt>
                <c:pt idx="70">
                  <c:v>4.4318484119379529E-3</c:v>
                </c:pt>
                <c:pt idx="71">
                  <c:v>3.2668190561998783E-3</c:v>
                </c:pt>
                <c:pt idx="72">
                  <c:v>2.3840882014648105E-3</c:v>
                </c:pt>
                <c:pt idx="73">
                  <c:v>1.7225689390536552E-3</c:v>
                </c:pt>
                <c:pt idx="74">
                  <c:v>1.2322191684730013E-3</c:v>
                </c:pt>
                <c:pt idx="75">
                  <c:v>8.7268269504574606E-4</c:v>
                </c:pt>
                <c:pt idx="76">
                  <c:v>6.1190193011376214E-4</c:v>
                </c:pt>
                <c:pt idx="77">
                  <c:v>4.2478027055074428E-4</c:v>
                </c:pt>
                <c:pt idx="78">
                  <c:v>2.9194692579145507E-4</c:v>
                </c:pt>
                <c:pt idx="79">
                  <c:v>1.9865547139276881E-4</c:v>
                </c:pt>
                <c:pt idx="80">
                  <c:v>1.3383022576488298E-4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593960"/>
        <c:axId val="307594352"/>
      </c:scatterChart>
      <c:valAx>
        <c:axId val="307593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94352"/>
        <c:crosses val="autoZero"/>
        <c:crossBetween val="midCat"/>
      </c:valAx>
      <c:valAx>
        <c:axId val="307594352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93960"/>
        <c:crosses val="autoZero"/>
        <c:crossBetween val="midCat"/>
        <c:majorUnit val="0.1"/>
        <c:minorUnit val="2.5000000000000005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991469816273"/>
          <c:y val="5.0925925925925923E-2"/>
          <c:w val="0.74500153105861766"/>
          <c:h val="0.748710994459026"/>
        </c:manualLayout>
      </c:layout>
      <c:scatterChart>
        <c:scatterStyle val="lineMarker"/>
        <c:varyColors val="0"/>
        <c:ser>
          <c:idx val="0"/>
          <c:order val="0"/>
          <c:tx>
            <c:v>Cumulative probability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Sheet2!$C$4:$C$174</c:f>
              <c:numCache>
                <c:formatCode>General</c:formatCode>
                <c:ptCount val="171"/>
                <c:pt idx="0">
                  <c:v>-3.0591500385942205</c:v>
                </c:pt>
                <c:pt idx="1">
                  <c:v>-3.0591500385942205</c:v>
                </c:pt>
                <c:pt idx="2">
                  <c:v>-3.0591500385942205</c:v>
                </c:pt>
                <c:pt idx="3">
                  <c:v>-2.76795811826935</c:v>
                </c:pt>
                <c:pt idx="4">
                  <c:v>-2.3311702377820436</c:v>
                </c:pt>
                <c:pt idx="5">
                  <c:v>-1.9622941369529041</c:v>
                </c:pt>
                <c:pt idx="6">
                  <c:v>-1.8625288731303999</c:v>
                </c:pt>
                <c:pt idx="7">
                  <c:v>-1.7546102355387998</c:v>
                </c:pt>
                <c:pt idx="8">
                  <c:v>-1.7487863971323021</c:v>
                </c:pt>
                <c:pt idx="9">
                  <c:v>-1.7487863971323021</c:v>
                </c:pt>
                <c:pt idx="10">
                  <c:v>-1.7348188913540523</c:v>
                </c:pt>
                <c:pt idx="11">
                  <c:v>-1.6884485193217853</c:v>
                </c:pt>
                <c:pt idx="12">
                  <c:v>-1.6141392531740819</c:v>
                </c:pt>
                <c:pt idx="13">
                  <c:v>-1.6031904369698668</c:v>
                </c:pt>
                <c:pt idx="14">
                  <c:v>-1.5623245628714746</c:v>
                </c:pt>
                <c:pt idx="15">
                  <c:v>-1.3119985166449961</c:v>
                </c:pt>
                <c:pt idx="16">
                  <c:v>-1.3119985166449961</c:v>
                </c:pt>
                <c:pt idx="17">
                  <c:v>-1.3071035804643352</c:v>
                </c:pt>
                <c:pt idx="18">
                  <c:v>-1.3003731645458925</c:v>
                </c:pt>
                <c:pt idx="19">
                  <c:v>-1.1665918312307713</c:v>
                </c:pt>
                <c:pt idx="20">
                  <c:v>-1.1664025564825606</c:v>
                </c:pt>
                <c:pt idx="21">
                  <c:v>-1.0492414873398495</c:v>
                </c:pt>
                <c:pt idx="22">
                  <c:v>-1.0208065963201254</c:v>
                </c:pt>
                <c:pt idx="23">
                  <c:v>-1.0208065963201254</c:v>
                </c:pt>
                <c:pt idx="24">
                  <c:v>-1.0208065963201254</c:v>
                </c:pt>
                <c:pt idx="25">
                  <c:v>-1.0208065963201254</c:v>
                </c:pt>
                <c:pt idx="26">
                  <c:v>-1.0208065963201254</c:v>
                </c:pt>
                <c:pt idx="27">
                  <c:v>-0.94488121501461897</c:v>
                </c:pt>
                <c:pt idx="28">
                  <c:v>-0.93666280838331639</c:v>
                </c:pt>
                <c:pt idx="29">
                  <c:v>-0.8752106361576899</c:v>
                </c:pt>
                <c:pt idx="30">
                  <c:v>-0.8752106361576899</c:v>
                </c:pt>
                <c:pt idx="31">
                  <c:v>-0.87231036463125367</c:v>
                </c:pt>
                <c:pt idx="32">
                  <c:v>-0.87085925822830146</c:v>
                </c:pt>
                <c:pt idx="33">
                  <c:v>-0.78205542892656121</c:v>
                </c:pt>
                <c:pt idx="34">
                  <c:v>-0.76520803505629742</c:v>
                </c:pt>
                <c:pt idx="35">
                  <c:v>-0.66724136666166711</c:v>
                </c:pt>
                <c:pt idx="36">
                  <c:v>-0.59688842807144338</c:v>
                </c:pt>
                <c:pt idx="37">
                  <c:v>-0.58401871583281917</c:v>
                </c:pt>
                <c:pt idx="38">
                  <c:v>-0.58401871583281917</c:v>
                </c:pt>
                <c:pt idx="39">
                  <c:v>-0.58401871583281917</c:v>
                </c:pt>
                <c:pt idx="40">
                  <c:v>-0.58401871583281917</c:v>
                </c:pt>
                <c:pt idx="41">
                  <c:v>-0.58401871583281917</c:v>
                </c:pt>
                <c:pt idx="42">
                  <c:v>-0.56887867725539476</c:v>
                </c:pt>
                <c:pt idx="43">
                  <c:v>-0.51135953723362293</c:v>
                </c:pt>
                <c:pt idx="44">
                  <c:v>-0.46294985111934778</c:v>
                </c:pt>
                <c:pt idx="45">
                  <c:v>-0.44331380929210651</c:v>
                </c:pt>
                <c:pt idx="46">
                  <c:v>-0.4384227556703838</c:v>
                </c:pt>
                <c:pt idx="47">
                  <c:v>-0.4384227556703838</c:v>
                </c:pt>
                <c:pt idx="48">
                  <c:v>-0.4384227556703838</c:v>
                </c:pt>
                <c:pt idx="49">
                  <c:v>-0.42710024316841771</c:v>
                </c:pt>
                <c:pt idx="50">
                  <c:v>-0.38247314009916322</c:v>
                </c:pt>
                <c:pt idx="51">
                  <c:v>-0.36853669479241491</c:v>
                </c:pt>
                <c:pt idx="52">
                  <c:v>-0.35355487049169954</c:v>
                </c:pt>
                <c:pt idx="53">
                  <c:v>-0.32445120869496419</c:v>
                </c:pt>
                <c:pt idx="54">
                  <c:v>-0.29282679550794838</c:v>
                </c:pt>
                <c:pt idx="55">
                  <c:v>-0.29282679550794838</c:v>
                </c:pt>
                <c:pt idx="56">
                  <c:v>-0.29282679550794838</c:v>
                </c:pt>
                <c:pt idx="57">
                  <c:v>-0.23091065748927125</c:v>
                </c:pt>
                <c:pt idx="58">
                  <c:v>-0.22404629328748019</c:v>
                </c:pt>
                <c:pt idx="59">
                  <c:v>-0.21393513917406523</c:v>
                </c:pt>
                <c:pt idx="60">
                  <c:v>-0.21024864946275332</c:v>
                </c:pt>
                <c:pt idx="61">
                  <c:v>-0.2079035838644028</c:v>
                </c:pt>
                <c:pt idx="62">
                  <c:v>-0.20421127031468392</c:v>
                </c:pt>
                <c:pt idx="63">
                  <c:v>-0.17746432179311025</c:v>
                </c:pt>
                <c:pt idx="64">
                  <c:v>-0.147632680195562</c:v>
                </c:pt>
                <c:pt idx="65">
                  <c:v>-0.14723083534551304</c:v>
                </c:pt>
                <c:pt idx="66">
                  <c:v>-0.14723083534551304</c:v>
                </c:pt>
                <c:pt idx="67">
                  <c:v>-0.14723083534551304</c:v>
                </c:pt>
                <c:pt idx="68">
                  <c:v>-0.14723083534551304</c:v>
                </c:pt>
                <c:pt idx="69">
                  <c:v>-0.14723083534551304</c:v>
                </c:pt>
                <c:pt idx="70">
                  <c:v>-0.14723083534551304</c:v>
                </c:pt>
                <c:pt idx="71">
                  <c:v>-0.14723083534551304</c:v>
                </c:pt>
                <c:pt idx="72">
                  <c:v>-0.13052127231753732</c:v>
                </c:pt>
                <c:pt idx="73">
                  <c:v>-0.12613883391664876</c:v>
                </c:pt>
                <c:pt idx="74">
                  <c:v>-7.5520942406576475E-2</c:v>
                </c:pt>
                <c:pt idx="75">
                  <c:v>-7.4035863612918612E-2</c:v>
                </c:pt>
                <c:pt idx="76">
                  <c:v>-7.2203295794341163E-2</c:v>
                </c:pt>
                <c:pt idx="77">
                  <c:v>-5.1053055981411362E-2</c:v>
                </c:pt>
                <c:pt idx="78">
                  <c:v>-4.0693418095986984E-2</c:v>
                </c:pt>
                <c:pt idx="79">
                  <c:v>-1.6348751830776464E-3</c:v>
                </c:pt>
                <c:pt idx="80">
                  <c:v>-1.6348751830776464E-3</c:v>
                </c:pt>
                <c:pt idx="81">
                  <c:v>-1.6348751830776464E-3</c:v>
                </c:pt>
                <c:pt idx="82">
                  <c:v>2.1705127870695042E-2</c:v>
                </c:pt>
                <c:pt idx="83">
                  <c:v>9.3478112392369375E-2</c:v>
                </c:pt>
                <c:pt idx="84">
                  <c:v>0.1213742983594925</c:v>
                </c:pt>
                <c:pt idx="85">
                  <c:v>0.12168004987583272</c:v>
                </c:pt>
                <c:pt idx="86">
                  <c:v>0.12303020974640666</c:v>
                </c:pt>
                <c:pt idx="87">
                  <c:v>0.12899867347333133</c:v>
                </c:pt>
                <c:pt idx="88">
                  <c:v>0.14285649696159181</c:v>
                </c:pt>
                <c:pt idx="89">
                  <c:v>0.14396108497935772</c:v>
                </c:pt>
                <c:pt idx="90">
                  <c:v>0.14396108497935772</c:v>
                </c:pt>
                <c:pt idx="91">
                  <c:v>0.14396108497935772</c:v>
                </c:pt>
                <c:pt idx="92">
                  <c:v>0.14396108497935772</c:v>
                </c:pt>
                <c:pt idx="93">
                  <c:v>0.15811495358661534</c:v>
                </c:pt>
                <c:pt idx="94">
                  <c:v>0.16871822204537829</c:v>
                </c:pt>
                <c:pt idx="95">
                  <c:v>0.18597037268489244</c:v>
                </c:pt>
                <c:pt idx="96">
                  <c:v>0.18815237080786029</c:v>
                </c:pt>
                <c:pt idx="97">
                  <c:v>0.23626892372234112</c:v>
                </c:pt>
                <c:pt idx="98">
                  <c:v>0.28700717455948199</c:v>
                </c:pt>
                <c:pt idx="99">
                  <c:v>0.28955704514179309</c:v>
                </c:pt>
                <c:pt idx="100">
                  <c:v>0.28955704514179309</c:v>
                </c:pt>
                <c:pt idx="101">
                  <c:v>0.28955704514179309</c:v>
                </c:pt>
                <c:pt idx="102">
                  <c:v>0.2935949064369649</c:v>
                </c:pt>
                <c:pt idx="103">
                  <c:v>0.29964975710025382</c:v>
                </c:pt>
                <c:pt idx="104">
                  <c:v>0.35229531501552108</c:v>
                </c:pt>
                <c:pt idx="105">
                  <c:v>0.40524080060872297</c:v>
                </c:pt>
                <c:pt idx="106">
                  <c:v>0.40592995482015931</c:v>
                </c:pt>
                <c:pt idx="107">
                  <c:v>0.40929419213964618</c:v>
                </c:pt>
                <c:pt idx="108">
                  <c:v>0.43515300530422851</c:v>
                </c:pt>
                <c:pt idx="109">
                  <c:v>0.43515300530422851</c:v>
                </c:pt>
                <c:pt idx="110">
                  <c:v>0.43515300530422851</c:v>
                </c:pt>
                <c:pt idx="111">
                  <c:v>0.43515300530422851</c:v>
                </c:pt>
                <c:pt idx="112">
                  <c:v>0.46673373970319548</c:v>
                </c:pt>
                <c:pt idx="113">
                  <c:v>0.47150540463758572</c:v>
                </c:pt>
                <c:pt idx="114">
                  <c:v>0.47382620424257504</c:v>
                </c:pt>
                <c:pt idx="115">
                  <c:v>0.47565391886248026</c:v>
                </c:pt>
                <c:pt idx="116">
                  <c:v>0.47735253839770847</c:v>
                </c:pt>
                <c:pt idx="117">
                  <c:v>0.48960492376524528</c:v>
                </c:pt>
                <c:pt idx="118">
                  <c:v>0.49104341185165018</c:v>
                </c:pt>
                <c:pt idx="119">
                  <c:v>0.53295272366454005</c:v>
                </c:pt>
                <c:pt idx="120">
                  <c:v>0.54670377678201387</c:v>
                </c:pt>
                <c:pt idx="121">
                  <c:v>0.54791998836923728</c:v>
                </c:pt>
                <c:pt idx="122">
                  <c:v>0.55616945547204133</c:v>
                </c:pt>
                <c:pt idx="123">
                  <c:v>0.58074896546666388</c:v>
                </c:pt>
                <c:pt idx="124">
                  <c:v>0.58074896546666388</c:v>
                </c:pt>
                <c:pt idx="125">
                  <c:v>0.58074896546666388</c:v>
                </c:pt>
                <c:pt idx="126">
                  <c:v>0.6049703093992862</c:v>
                </c:pt>
                <c:pt idx="127">
                  <c:v>0.61169296019985309</c:v>
                </c:pt>
                <c:pt idx="128">
                  <c:v>0.63119990694241601</c:v>
                </c:pt>
                <c:pt idx="129">
                  <c:v>0.67246277269218491</c:v>
                </c:pt>
                <c:pt idx="130">
                  <c:v>0.68249724626658015</c:v>
                </c:pt>
                <c:pt idx="131">
                  <c:v>0.70417163153609419</c:v>
                </c:pt>
                <c:pt idx="132">
                  <c:v>0.72127624493597708</c:v>
                </c:pt>
                <c:pt idx="133">
                  <c:v>0.72634492562909925</c:v>
                </c:pt>
                <c:pt idx="134">
                  <c:v>0.72634492562909925</c:v>
                </c:pt>
                <c:pt idx="135">
                  <c:v>0.74624886402303892</c:v>
                </c:pt>
                <c:pt idx="136">
                  <c:v>0.75775773935401136</c:v>
                </c:pt>
                <c:pt idx="137">
                  <c:v>0.82657803780359218</c:v>
                </c:pt>
                <c:pt idx="138">
                  <c:v>0.87194088579153461</c:v>
                </c:pt>
                <c:pt idx="139">
                  <c:v>0.87194088579153461</c:v>
                </c:pt>
                <c:pt idx="140">
                  <c:v>0.8764533899168363</c:v>
                </c:pt>
                <c:pt idx="141">
                  <c:v>0.88268198509258433</c:v>
                </c:pt>
                <c:pt idx="142">
                  <c:v>0.90278490463207894</c:v>
                </c:pt>
                <c:pt idx="143">
                  <c:v>0.96458844844156399</c:v>
                </c:pt>
                <c:pt idx="144">
                  <c:v>0.99399689111490752</c:v>
                </c:pt>
                <c:pt idx="145">
                  <c:v>1.01753684595397</c:v>
                </c:pt>
                <c:pt idx="146">
                  <c:v>1.01753684595397</c:v>
                </c:pt>
                <c:pt idx="147">
                  <c:v>1.01753684595397</c:v>
                </c:pt>
                <c:pt idx="148">
                  <c:v>1.01753684595397</c:v>
                </c:pt>
                <c:pt idx="149">
                  <c:v>1.01753684595397</c:v>
                </c:pt>
                <c:pt idx="150">
                  <c:v>1.0537436493271641</c:v>
                </c:pt>
                <c:pt idx="151">
                  <c:v>1.1128740513080666</c:v>
                </c:pt>
                <c:pt idx="152">
                  <c:v>1.1353530969174133</c:v>
                </c:pt>
                <c:pt idx="153">
                  <c:v>1.145994220325818</c:v>
                </c:pt>
                <c:pt idx="154">
                  <c:v>1.1631328061164055</c:v>
                </c:pt>
                <c:pt idx="155">
                  <c:v>1.1631328061164055</c:v>
                </c:pt>
                <c:pt idx="156">
                  <c:v>1.3087287662788407</c:v>
                </c:pt>
                <c:pt idx="157">
                  <c:v>1.3087287662788407</c:v>
                </c:pt>
                <c:pt idx="158">
                  <c:v>1.3125550281119103</c:v>
                </c:pt>
                <c:pt idx="159">
                  <c:v>1.3636475624521109</c:v>
                </c:pt>
                <c:pt idx="160">
                  <c:v>1.4425110702336967</c:v>
                </c:pt>
                <c:pt idx="161">
                  <c:v>1.4549585541878498</c:v>
                </c:pt>
                <c:pt idx="162">
                  <c:v>1.4944150593918706</c:v>
                </c:pt>
                <c:pt idx="163">
                  <c:v>1.5999206866037115</c:v>
                </c:pt>
                <c:pt idx="164">
                  <c:v>1.662137722940058</c:v>
                </c:pt>
                <c:pt idx="165">
                  <c:v>1.7455166467661469</c:v>
                </c:pt>
                <c:pt idx="166">
                  <c:v>1.7620544065611301</c:v>
                </c:pt>
                <c:pt idx="167">
                  <c:v>1.8911126069285822</c:v>
                </c:pt>
                <c:pt idx="168">
                  <c:v>1.9279532380483499</c:v>
                </c:pt>
                <c:pt idx="169">
                  <c:v>1.9398872535829979</c:v>
                </c:pt>
                <c:pt idx="170">
                  <c:v>2.1871014288209381</c:v>
                </c:pt>
              </c:numCache>
            </c:numRef>
          </c:xVal>
          <c:yVal>
            <c:numRef>
              <c:f>Sheet2!$D$4:$D$174</c:f>
              <c:numCache>
                <c:formatCode>0.000000</c:formatCode>
                <c:ptCount val="171"/>
                <c:pt idx="0">
                  <c:v>1.1098297659551965E-3</c:v>
                </c:pt>
                <c:pt idx="1">
                  <c:v>1.1098297659551965E-3</c:v>
                </c:pt>
                <c:pt idx="2">
                  <c:v>1.1098297659551965E-3</c:v>
                </c:pt>
                <c:pt idx="3">
                  <c:v>2.8204352066263372E-3</c:v>
                </c:pt>
                <c:pt idx="4">
                  <c:v>9.8721924173976548E-3</c:v>
                </c:pt>
                <c:pt idx="5">
                  <c:v>2.4864124711071064E-2</c:v>
                </c:pt>
                <c:pt idx="6">
                  <c:v>3.1264289762612023E-2</c:v>
                </c:pt>
                <c:pt idx="7">
                  <c:v>3.9662999737850438E-2</c:v>
                </c:pt>
                <c:pt idx="8">
                  <c:v>4.0163974506364969E-2</c:v>
                </c:pt>
                <c:pt idx="9">
                  <c:v>4.0163974506364969E-2</c:v>
                </c:pt>
                <c:pt idx="10">
                  <c:v>4.1386444491236879E-2</c:v>
                </c:pt>
                <c:pt idx="11">
                  <c:v>4.5662581668295406E-2</c:v>
                </c:pt>
                <c:pt idx="12">
                  <c:v>5.3248612388170039E-2</c:v>
                </c:pt>
                <c:pt idx="13">
                  <c:v>5.4446308071577493E-2</c:v>
                </c:pt>
                <c:pt idx="14">
                  <c:v>5.9105774188583933E-2</c:v>
                </c:pt>
                <c:pt idx="15">
                  <c:v>9.4760317524185733E-2</c:v>
                </c:pt>
                <c:pt idx="16">
                  <c:v>9.4760317524185733E-2</c:v>
                </c:pt>
                <c:pt idx="17">
                  <c:v>9.5588767721653839E-2</c:v>
                </c:pt>
                <c:pt idx="18">
                  <c:v>9.6736551412951996E-2</c:v>
                </c:pt>
                <c:pt idx="19">
                  <c:v>0.12168762189397278</c:v>
                </c:pt>
                <c:pt idx="20">
                  <c:v>0.12172586270395118</c:v>
                </c:pt>
                <c:pt idx="21">
                  <c:v>0.14703349432853574</c:v>
                </c:pt>
                <c:pt idx="22">
                  <c:v>0.15367303929352266</c:v>
                </c:pt>
                <c:pt idx="23">
                  <c:v>0.15367303929352266</c:v>
                </c:pt>
                <c:pt idx="24">
                  <c:v>0.15367303929352266</c:v>
                </c:pt>
                <c:pt idx="25">
                  <c:v>0.15367303929352266</c:v>
                </c:pt>
                <c:pt idx="26">
                  <c:v>0.15367303929352266</c:v>
                </c:pt>
                <c:pt idx="27">
                  <c:v>0.17235976142537857</c:v>
                </c:pt>
                <c:pt idx="28">
                  <c:v>0.1744660164571864</c:v>
                </c:pt>
                <c:pt idx="29">
                  <c:v>0.19072965351388194</c:v>
                </c:pt>
                <c:pt idx="30">
                  <c:v>0.19072965351388194</c:v>
                </c:pt>
                <c:pt idx="31">
                  <c:v>0.19151954242699709</c:v>
                </c:pt>
                <c:pt idx="32">
                  <c:v>0.19191550234339738</c:v>
                </c:pt>
                <c:pt idx="33">
                  <c:v>0.21709099959745359</c:v>
                </c:pt>
                <c:pt idx="34">
                  <c:v>0.22207383789794041</c:v>
                </c:pt>
                <c:pt idx="35">
                  <c:v>0.25230898595446294</c:v>
                </c:pt>
                <c:pt idx="36">
                  <c:v>0.27529093686965495</c:v>
                </c:pt>
                <c:pt idx="37">
                  <c:v>0.27960386012429594</c:v>
                </c:pt>
                <c:pt idx="38">
                  <c:v>0.27960386012429594</c:v>
                </c:pt>
                <c:pt idx="39">
                  <c:v>0.27960386012429594</c:v>
                </c:pt>
                <c:pt idx="40">
                  <c:v>0.27960386012429594</c:v>
                </c:pt>
                <c:pt idx="41">
                  <c:v>0.27960386012429594</c:v>
                </c:pt>
                <c:pt idx="42">
                  <c:v>0.28471923832297408</c:v>
                </c:pt>
                <c:pt idx="43">
                  <c:v>0.30454966125646832</c:v>
                </c:pt>
                <c:pt idx="44">
                  <c:v>0.32170015680597419</c:v>
                </c:pt>
                <c:pt idx="45">
                  <c:v>0.32876938437028913</c:v>
                </c:pt>
                <c:pt idx="46">
                  <c:v>0.33053992685357247</c:v>
                </c:pt>
                <c:pt idx="47">
                  <c:v>0.33053992685357247</c:v>
                </c:pt>
                <c:pt idx="48">
                  <c:v>0.33053992685357247</c:v>
                </c:pt>
                <c:pt idx="49">
                  <c:v>0.33465315792527739</c:v>
                </c:pt>
                <c:pt idx="50">
                  <c:v>0.35105522415922197</c:v>
                </c:pt>
                <c:pt idx="51">
                  <c:v>0.35623654450610631</c:v>
                </c:pt>
                <c:pt idx="52">
                  <c:v>0.36183625029214128</c:v>
                </c:pt>
                <c:pt idx="53">
                  <c:v>0.37279822787084038</c:v>
                </c:pt>
                <c:pt idx="54">
                  <c:v>0.38482727285425611</c:v>
                </c:pt>
                <c:pt idx="55">
                  <c:v>0.38482727285425611</c:v>
                </c:pt>
                <c:pt idx="56">
                  <c:v>0.38482727285425611</c:v>
                </c:pt>
                <c:pt idx="57">
                  <c:v>0.40869210549193458</c:v>
                </c:pt>
                <c:pt idx="58">
                  <c:v>0.41136064093087465</c:v>
                </c:pt>
                <c:pt idx="59">
                  <c:v>0.41529881872106267</c:v>
                </c:pt>
                <c:pt idx="60">
                  <c:v>0.41673680561867943</c:v>
                </c:pt>
                <c:pt idx="61">
                  <c:v>0.41765212539871088</c:v>
                </c:pt>
                <c:pt idx="62">
                  <c:v>0.41909420224811195</c:v>
                </c:pt>
                <c:pt idx="63">
                  <c:v>0.42957184374005181</c:v>
                </c:pt>
                <c:pt idx="64">
                  <c:v>0.44131633131506781</c:v>
                </c:pt>
                <c:pt idx="65">
                  <c:v>0.44147491135784328</c:v>
                </c:pt>
                <c:pt idx="66">
                  <c:v>0.44147491135784328</c:v>
                </c:pt>
                <c:pt idx="67">
                  <c:v>0.44147491135784328</c:v>
                </c:pt>
                <c:pt idx="68">
                  <c:v>0.44147491135784328</c:v>
                </c:pt>
                <c:pt idx="69">
                  <c:v>0.44147491135784328</c:v>
                </c:pt>
                <c:pt idx="70">
                  <c:v>0.44147491135784328</c:v>
                </c:pt>
                <c:pt idx="71">
                  <c:v>0.44147491135784328</c:v>
                </c:pt>
                <c:pt idx="72">
                  <c:v>0.44807701261238991</c:v>
                </c:pt>
                <c:pt idx="73">
                  <c:v>0.44981101396859058</c:v>
                </c:pt>
                <c:pt idx="74">
                  <c:v>0.46990011774262769</c:v>
                </c:pt>
                <c:pt idx="75">
                  <c:v>0.47049092425889866</c:v>
                </c:pt>
                <c:pt idx="76">
                  <c:v>0.47122006117867454</c:v>
                </c:pt>
                <c:pt idx="77">
                  <c:v>0.47964162153811346</c:v>
                </c:pt>
                <c:pt idx="78">
                  <c:v>0.48377015442472748</c:v>
                </c:pt>
                <c:pt idx="79">
                  <c:v>0.49934777945683567</c:v>
                </c:pt>
                <c:pt idx="80">
                  <c:v>0.49934777945683567</c:v>
                </c:pt>
                <c:pt idx="81">
                  <c:v>0.49934777945683567</c:v>
                </c:pt>
                <c:pt idx="82">
                  <c:v>0.50865841335589912</c:v>
                </c:pt>
                <c:pt idx="83">
                  <c:v>0.53723813133594556</c:v>
                </c:pt>
                <c:pt idx="84">
                  <c:v>0.54830271335251513</c:v>
                </c:pt>
                <c:pt idx="85">
                  <c:v>0.5484237931449536</c:v>
                </c:pt>
                <c:pt idx="86">
                  <c:v>0.54895841211634377</c:v>
                </c:pt>
                <c:pt idx="87">
                  <c:v>0.55132065076287873</c:v>
                </c:pt>
                <c:pt idx="88">
                  <c:v>0.55679824175738013</c:v>
                </c:pt>
                <c:pt idx="89">
                  <c:v>0.55723440042171268</c:v>
                </c:pt>
                <c:pt idx="90">
                  <c:v>0.55723440042171268</c:v>
                </c:pt>
                <c:pt idx="91">
                  <c:v>0.55723440042171268</c:v>
                </c:pt>
                <c:pt idx="92">
                  <c:v>0.55723440042171268</c:v>
                </c:pt>
                <c:pt idx="93">
                  <c:v>0.56281689121191758</c:v>
                </c:pt>
                <c:pt idx="94">
                  <c:v>0.56699085743130606</c:v>
                </c:pt>
                <c:pt idx="95">
                  <c:v>0.57376600241213249</c:v>
                </c:pt>
                <c:pt idx="96">
                  <c:v>0.57462139591738093</c:v>
                </c:pt>
                <c:pt idx="97">
                  <c:v>0.59338800018661586</c:v>
                </c:pt>
                <c:pt idx="98">
                  <c:v>0.612946586630012</c:v>
                </c:pt>
                <c:pt idx="99">
                  <c:v>0.6139224336338861</c:v>
                </c:pt>
                <c:pt idx="100">
                  <c:v>0.6139224336338861</c:v>
                </c:pt>
                <c:pt idx="101">
                  <c:v>0.6139224336338861</c:v>
                </c:pt>
                <c:pt idx="102">
                  <c:v>0.61546626579197561</c:v>
                </c:pt>
                <c:pt idx="103">
                  <c:v>0.61777783679929177</c:v>
                </c:pt>
                <c:pt idx="104">
                  <c:v>0.63769159935011843</c:v>
                </c:pt>
                <c:pt idx="105">
                  <c:v>0.65734974159667448</c:v>
                </c:pt>
                <c:pt idx="106">
                  <c:v>0.65760296617747638</c:v>
                </c:pt>
                <c:pt idx="107">
                  <c:v>0.65883811140805426</c:v>
                </c:pt>
                <c:pt idx="108">
                  <c:v>0.66827431432958684</c:v>
                </c:pt>
                <c:pt idx="109">
                  <c:v>0.66827431432958684</c:v>
                </c:pt>
                <c:pt idx="110">
                  <c:v>0.66827431432958684</c:v>
                </c:pt>
                <c:pt idx="111">
                  <c:v>0.66827431432958684</c:v>
                </c:pt>
                <c:pt idx="112">
                  <c:v>0.67965480634415776</c:v>
                </c:pt>
                <c:pt idx="113">
                  <c:v>0.68136006947408445</c:v>
                </c:pt>
                <c:pt idx="114">
                  <c:v>0.68218807669376802</c:v>
                </c:pt>
                <c:pt idx="115">
                  <c:v>0.68283952231089684</c:v>
                </c:pt>
                <c:pt idx="116">
                  <c:v>0.68344444754626177</c:v>
                </c:pt>
                <c:pt idx="117">
                  <c:v>0.68779325419613035</c:v>
                </c:pt>
                <c:pt idx="118">
                  <c:v>0.68830212817874459</c:v>
                </c:pt>
                <c:pt idx="119">
                  <c:v>0.70296684657258357</c:v>
                </c:pt>
                <c:pt idx="120">
                  <c:v>0.70770887046294606</c:v>
                </c:pt>
                <c:pt idx="121">
                  <c:v>0.70812657833823511</c:v>
                </c:pt>
                <c:pt idx="122">
                  <c:v>0.7109524910960825</c:v>
                </c:pt>
                <c:pt idx="123">
                  <c:v>0.71929517236890494</c:v>
                </c:pt>
                <c:pt idx="124">
                  <c:v>0.71929517236890494</c:v>
                </c:pt>
                <c:pt idx="125">
                  <c:v>0.71929517236890494</c:v>
                </c:pt>
                <c:pt idx="126">
                  <c:v>0.72740063768313812</c:v>
                </c:pt>
                <c:pt idx="127">
                  <c:v>0.7296295397839323</c:v>
                </c:pt>
                <c:pt idx="128">
                  <c:v>0.73604508859327189</c:v>
                </c:pt>
                <c:pt idx="129">
                  <c:v>0.74935543396006954</c:v>
                </c:pt>
                <c:pt idx="130">
                  <c:v>0.7525377082836906</c:v>
                </c:pt>
                <c:pt idx="131">
                  <c:v>0.75933705231198401</c:v>
                </c:pt>
                <c:pt idx="132">
                  <c:v>0.76463021526739827</c:v>
                </c:pt>
                <c:pt idx="133">
                  <c:v>0.76618632763818728</c:v>
                </c:pt>
                <c:pt idx="134">
                  <c:v>0.76618632763818728</c:v>
                </c:pt>
                <c:pt idx="135">
                  <c:v>0.77224145233921104</c:v>
                </c:pt>
                <c:pt idx="136">
                  <c:v>0.77570198695931025</c:v>
                </c:pt>
                <c:pt idx="137">
                  <c:v>0.79576186515590841</c:v>
                </c:pt>
                <c:pt idx="138">
                  <c:v>0.80837968629407464</c:v>
                </c:pt>
                <c:pt idx="139">
                  <c:v>0.80837968629407464</c:v>
                </c:pt>
                <c:pt idx="140">
                  <c:v>0.80960819768687609</c:v>
                </c:pt>
                <c:pt idx="141">
                  <c:v>0.81129594089438717</c:v>
                </c:pt>
                <c:pt idx="142">
                  <c:v>0.8166799678634562</c:v>
                </c:pt>
                <c:pt idx="143">
                  <c:v>0.83262450622895745</c:v>
                </c:pt>
                <c:pt idx="144">
                  <c:v>0.83988780950070241</c:v>
                </c:pt>
                <c:pt idx="145">
                  <c:v>0.84555094333503722</c:v>
                </c:pt>
                <c:pt idx="146">
                  <c:v>0.84555094333503722</c:v>
                </c:pt>
                <c:pt idx="147">
                  <c:v>0.84555094333503722</c:v>
                </c:pt>
                <c:pt idx="148">
                  <c:v>0.84555094333503722</c:v>
                </c:pt>
                <c:pt idx="149">
                  <c:v>0.84555094333503722</c:v>
                </c:pt>
                <c:pt idx="150">
                  <c:v>0.85399985052196592</c:v>
                </c:pt>
                <c:pt idx="151">
                  <c:v>0.86711873702269915</c:v>
                </c:pt>
                <c:pt idx="152">
                  <c:v>0.87188629835117648</c:v>
                </c:pt>
                <c:pt idx="153">
                  <c:v>0.87410122824345349</c:v>
                </c:pt>
                <c:pt idx="154">
                  <c:v>0.8776121881923582</c:v>
                </c:pt>
                <c:pt idx="155">
                  <c:v>0.8776121881923582</c:v>
                </c:pt>
                <c:pt idx="156">
                  <c:v>0.90468687805467574</c:v>
                </c:pt>
                <c:pt idx="157">
                  <c:v>0.90468687805467574</c:v>
                </c:pt>
                <c:pt idx="158">
                  <c:v>0.90533353400795979</c:v>
                </c:pt>
                <c:pt idx="159">
                  <c:v>0.91366074245441187</c:v>
                </c:pt>
                <c:pt idx="160">
                  <c:v>0.92542087455478961</c:v>
                </c:pt>
                <c:pt idx="161">
                  <c:v>0.92715963208136587</c:v>
                </c:pt>
                <c:pt idx="162">
                  <c:v>0.93246641606504066</c:v>
                </c:pt>
                <c:pt idx="163">
                  <c:v>0.94519191023410187</c:v>
                </c:pt>
                <c:pt idx="164">
                  <c:v>0.95175741828566396</c:v>
                </c:pt>
                <c:pt idx="165">
                  <c:v>0.95955251133018904</c:v>
                </c:pt>
                <c:pt idx="166">
                  <c:v>0.96096994721315332</c:v>
                </c:pt>
                <c:pt idx="167">
                  <c:v>0.97069534301136484</c:v>
                </c:pt>
                <c:pt idx="168">
                  <c:v>0.97306952856652418</c:v>
                </c:pt>
                <c:pt idx="169">
                  <c:v>0.97380330325517006</c:v>
                </c:pt>
                <c:pt idx="170">
                  <c:v>0.98563243981732995</c:v>
                </c:pt>
              </c:numCache>
            </c:numRef>
          </c:yVal>
          <c:smooth val="0"/>
        </c:ser>
        <c:ser>
          <c:idx val="1"/>
          <c:order val="1"/>
          <c:tx>
            <c:v>Density function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Sheet2!$C$4:$C$174</c:f>
              <c:numCache>
                <c:formatCode>General</c:formatCode>
                <c:ptCount val="171"/>
                <c:pt idx="0">
                  <c:v>-3.0591500385942205</c:v>
                </c:pt>
                <c:pt idx="1">
                  <c:v>-3.0591500385942205</c:v>
                </c:pt>
                <c:pt idx="2">
                  <c:v>-3.0591500385942205</c:v>
                </c:pt>
                <c:pt idx="3">
                  <c:v>-2.76795811826935</c:v>
                </c:pt>
                <c:pt idx="4">
                  <c:v>-2.3311702377820436</c:v>
                </c:pt>
                <c:pt idx="5">
                  <c:v>-1.9622941369529041</c:v>
                </c:pt>
                <c:pt idx="6">
                  <c:v>-1.8625288731303999</c:v>
                </c:pt>
                <c:pt idx="7">
                  <c:v>-1.7546102355387998</c:v>
                </c:pt>
                <c:pt idx="8">
                  <c:v>-1.7487863971323021</c:v>
                </c:pt>
                <c:pt idx="9">
                  <c:v>-1.7487863971323021</c:v>
                </c:pt>
                <c:pt idx="10">
                  <c:v>-1.7348188913540523</c:v>
                </c:pt>
                <c:pt idx="11">
                  <c:v>-1.6884485193217853</c:v>
                </c:pt>
                <c:pt idx="12">
                  <c:v>-1.6141392531740819</c:v>
                </c:pt>
                <c:pt idx="13">
                  <c:v>-1.6031904369698668</c:v>
                </c:pt>
                <c:pt idx="14">
                  <c:v>-1.5623245628714746</c:v>
                </c:pt>
                <c:pt idx="15">
                  <c:v>-1.3119985166449961</c:v>
                </c:pt>
                <c:pt idx="16">
                  <c:v>-1.3119985166449961</c:v>
                </c:pt>
                <c:pt idx="17">
                  <c:v>-1.3071035804643352</c:v>
                </c:pt>
                <c:pt idx="18">
                  <c:v>-1.3003731645458925</c:v>
                </c:pt>
                <c:pt idx="19">
                  <c:v>-1.1665918312307713</c:v>
                </c:pt>
                <c:pt idx="20">
                  <c:v>-1.1664025564825606</c:v>
                </c:pt>
                <c:pt idx="21">
                  <c:v>-1.0492414873398495</c:v>
                </c:pt>
                <c:pt idx="22">
                  <c:v>-1.0208065963201254</c:v>
                </c:pt>
                <c:pt idx="23">
                  <c:v>-1.0208065963201254</c:v>
                </c:pt>
                <c:pt idx="24">
                  <c:v>-1.0208065963201254</c:v>
                </c:pt>
                <c:pt idx="25">
                  <c:v>-1.0208065963201254</c:v>
                </c:pt>
                <c:pt idx="26">
                  <c:v>-1.0208065963201254</c:v>
                </c:pt>
                <c:pt idx="27">
                  <c:v>-0.94488121501461897</c:v>
                </c:pt>
                <c:pt idx="28">
                  <c:v>-0.93666280838331639</c:v>
                </c:pt>
                <c:pt idx="29">
                  <c:v>-0.8752106361576899</c:v>
                </c:pt>
                <c:pt idx="30">
                  <c:v>-0.8752106361576899</c:v>
                </c:pt>
                <c:pt idx="31">
                  <c:v>-0.87231036463125367</c:v>
                </c:pt>
                <c:pt idx="32">
                  <c:v>-0.87085925822830146</c:v>
                </c:pt>
                <c:pt idx="33">
                  <c:v>-0.78205542892656121</c:v>
                </c:pt>
                <c:pt idx="34">
                  <c:v>-0.76520803505629742</c:v>
                </c:pt>
                <c:pt idx="35">
                  <c:v>-0.66724136666166711</c:v>
                </c:pt>
                <c:pt idx="36">
                  <c:v>-0.59688842807144338</c:v>
                </c:pt>
                <c:pt idx="37">
                  <c:v>-0.58401871583281917</c:v>
                </c:pt>
                <c:pt idx="38">
                  <c:v>-0.58401871583281917</c:v>
                </c:pt>
                <c:pt idx="39">
                  <c:v>-0.58401871583281917</c:v>
                </c:pt>
                <c:pt idx="40">
                  <c:v>-0.58401871583281917</c:v>
                </c:pt>
                <c:pt idx="41">
                  <c:v>-0.58401871583281917</c:v>
                </c:pt>
                <c:pt idx="42">
                  <c:v>-0.56887867725539476</c:v>
                </c:pt>
                <c:pt idx="43">
                  <c:v>-0.51135953723362293</c:v>
                </c:pt>
                <c:pt idx="44">
                  <c:v>-0.46294985111934778</c:v>
                </c:pt>
                <c:pt idx="45">
                  <c:v>-0.44331380929210651</c:v>
                </c:pt>
                <c:pt idx="46">
                  <c:v>-0.4384227556703838</c:v>
                </c:pt>
                <c:pt idx="47">
                  <c:v>-0.4384227556703838</c:v>
                </c:pt>
                <c:pt idx="48">
                  <c:v>-0.4384227556703838</c:v>
                </c:pt>
                <c:pt idx="49">
                  <c:v>-0.42710024316841771</c:v>
                </c:pt>
                <c:pt idx="50">
                  <c:v>-0.38247314009916322</c:v>
                </c:pt>
                <c:pt idx="51">
                  <c:v>-0.36853669479241491</c:v>
                </c:pt>
                <c:pt idx="52">
                  <c:v>-0.35355487049169954</c:v>
                </c:pt>
                <c:pt idx="53">
                  <c:v>-0.32445120869496419</c:v>
                </c:pt>
                <c:pt idx="54">
                  <c:v>-0.29282679550794838</c:v>
                </c:pt>
                <c:pt idx="55">
                  <c:v>-0.29282679550794838</c:v>
                </c:pt>
                <c:pt idx="56">
                  <c:v>-0.29282679550794838</c:v>
                </c:pt>
                <c:pt idx="57">
                  <c:v>-0.23091065748927125</c:v>
                </c:pt>
                <c:pt idx="58">
                  <c:v>-0.22404629328748019</c:v>
                </c:pt>
                <c:pt idx="59">
                  <c:v>-0.21393513917406523</c:v>
                </c:pt>
                <c:pt idx="60">
                  <c:v>-0.21024864946275332</c:v>
                </c:pt>
                <c:pt idx="61">
                  <c:v>-0.2079035838644028</c:v>
                </c:pt>
                <c:pt idx="62">
                  <c:v>-0.20421127031468392</c:v>
                </c:pt>
                <c:pt idx="63">
                  <c:v>-0.17746432179311025</c:v>
                </c:pt>
                <c:pt idx="64">
                  <c:v>-0.147632680195562</c:v>
                </c:pt>
                <c:pt idx="65">
                  <c:v>-0.14723083534551304</c:v>
                </c:pt>
                <c:pt idx="66">
                  <c:v>-0.14723083534551304</c:v>
                </c:pt>
                <c:pt idx="67">
                  <c:v>-0.14723083534551304</c:v>
                </c:pt>
                <c:pt idx="68">
                  <c:v>-0.14723083534551304</c:v>
                </c:pt>
                <c:pt idx="69">
                  <c:v>-0.14723083534551304</c:v>
                </c:pt>
                <c:pt idx="70">
                  <c:v>-0.14723083534551304</c:v>
                </c:pt>
                <c:pt idx="71">
                  <c:v>-0.14723083534551304</c:v>
                </c:pt>
                <c:pt idx="72">
                  <c:v>-0.13052127231753732</c:v>
                </c:pt>
                <c:pt idx="73">
                  <c:v>-0.12613883391664876</c:v>
                </c:pt>
                <c:pt idx="74">
                  <c:v>-7.5520942406576475E-2</c:v>
                </c:pt>
                <c:pt idx="75">
                  <c:v>-7.4035863612918612E-2</c:v>
                </c:pt>
                <c:pt idx="76">
                  <c:v>-7.2203295794341163E-2</c:v>
                </c:pt>
                <c:pt idx="77">
                  <c:v>-5.1053055981411362E-2</c:v>
                </c:pt>
                <c:pt idx="78">
                  <c:v>-4.0693418095986984E-2</c:v>
                </c:pt>
                <c:pt idx="79">
                  <c:v>-1.6348751830776464E-3</c:v>
                </c:pt>
                <c:pt idx="80">
                  <c:v>-1.6348751830776464E-3</c:v>
                </c:pt>
                <c:pt idx="81">
                  <c:v>-1.6348751830776464E-3</c:v>
                </c:pt>
                <c:pt idx="82">
                  <c:v>2.1705127870695042E-2</c:v>
                </c:pt>
                <c:pt idx="83">
                  <c:v>9.3478112392369375E-2</c:v>
                </c:pt>
                <c:pt idx="84">
                  <c:v>0.1213742983594925</c:v>
                </c:pt>
                <c:pt idx="85">
                  <c:v>0.12168004987583272</c:v>
                </c:pt>
                <c:pt idx="86">
                  <c:v>0.12303020974640666</c:v>
                </c:pt>
                <c:pt idx="87">
                  <c:v>0.12899867347333133</c:v>
                </c:pt>
                <c:pt idx="88">
                  <c:v>0.14285649696159181</c:v>
                </c:pt>
                <c:pt idx="89">
                  <c:v>0.14396108497935772</c:v>
                </c:pt>
                <c:pt idx="90">
                  <c:v>0.14396108497935772</c:v>
                </c:pt>
                <c:pt idx="91">
                  <c:v>0.14396108497935772</c:v>
                </c:pt>
                <c:pt idx="92">
                  <c:v>0.14396108497935772</c:v>
                </c:pt>
                <c:pt idx="93">
                  <c:v>0.15811495358661534</c:v>
                </c:pt>
                <c:pt idx="94">
                  <c:v>0.16871822204537829</c:v>
                </c:pt>
                <c:pt idx="95">
                  <c:v>0.18597037268489244</c:v>
                </c:pt>
                <c:pt idx="96">
                  <c:v>0.18815237080786029</c:v>
                </c:pt>
                <c:pt idx="97">
                  <c:v>0.23626892372234112</c:v>
                </c:pt>
                <c:pt idx="98">
                  <c:v>0.28700717455948199</c:v>
                </c:pt>
                <c:pt idx="99">
                  <c:v>0.28955704514179309</c:v>
                </c:pt>
                <c:pt idx="100">
                  <c:v>0.28955704514179309</c:v>
                </c:pt>
                <c:pt idx="101">
                  <c:v>0.28955704514179309</c:v>
                </c:pt>
                <c:pt idx="102">
                  <c:v>0.2935949064369649</c:v>
                </c:pt>
                <c:pt idx="103">
                  <c:v>0.29964975710025382</c:v>
                </c:pt>
                <c:pt idx="104">
                  <c:v>0.35229531501552108</c:v>
                </c:pt>
                <c:pt idx="105">
                  <c:v>0.40524080060872297</c:v>
                </c:pt>
                <c:pt idx="106">
                  <c:v>0.40592995482015931</c:v>
                </c:pt>
                <c:pt idx="107">
                  <c:v>0.40929419213964618</c:v>
                </c:pt>
                <c:pt idx="108">
                  <c:v>0.43515300530422851</c:v>
                </c:pt>
                <c:pt idx="109">
                  <c:v>0.43515300530422851</c:v>
                </c:pt>
                <c:pt idx="110">
                  <c:v>0.43515300530422851</c:v>
                </c:pt>
                <c:pt idx="111">
                  <c:v>0.43515300530422851</c:v>
                </c:pt>
                <c:pt idx="112">
                  <c:v>0.46673373970319548</c:v>
                </c:pt>
                <c:pt idx="113">
                  <c:v>0.47150540463758572</c:v>
                </c:pt>
                <c:pt idx="114">
                  <c:v>0.47382620424257504</c:v>
                </c:pt>
                <c:pt idx="115">
                  <c:v>0.47565391886248026</c:v>
                </c:pt>
                <c:pt idx="116">
                  <c:v>0.47735253839770847</c:v>
                </c:pt>
                <c:pt idx="117">
                  <c:v>0.48960492376524528</c:v>
                </c:pt>
                <c:pt idx="118">
                  <c:v>0.49104341185165018</c:v>
                </c:pt>
                <c:pt idx="119">
                  <c:v>0.53295272366454005</c:v>
                </c:pt>
                <c:pt idx="120">
                  <c:v>0.54670377678201387</c:v>
                </c:pt>
                <c:pt idx="121">
                  <c:v>0.54791998836923728</c:v>
                </c:pt>
                <c:pt idx="122">
                  <c:v>0.55616945547204133</c:v>
                </c:pt>
                <c:pt idx="123">
                  <c:v>0.58074896546666388</c:v>
                </c:pt>
                <c:pt idx="124">
                  <c:v>0.58074896546666388</c:v>
                </c:pt>
                <c:pt idx="125">
                  <c:v>0.58074896546666388</c:v>
                </c:pt>
                <c:pt idx="126">
                  <c:v>0.6049703093992862</c:v>
                </c:pt>
                <c:pt idx="127">
                  <c:v>0.61169296019985309</c:v>
                </c:pt>
                <c:pt idx="128">
                  <c:v>0.63119990694241601</c:v>
                </c:pt>
                <c:pt idx="129">
                  <c:v>0.67246277269218491</c:v>
                </c:pt>
                <c:pt idx="130">
                  <c:v>0.68249724626658015</c:v>
                </c:pt>
                <c:pt idx="131">
                  <c:v>0.70417163153609419</c:v>
                </c:pt>
                <c:pt idx="132">
                  <c:v>0.72127624493597708</c:v>
                </c:pt>
                <c:pt idx="133">
                  <c:v>0.72634492562909925</c:v>
                </c:pt>
                <c:pt idx="134">
                  <c:v>0.72634492562909925</c:v>
                </c:pt>
                <c:pt idx="135">
                  <c:v>0.74624886402303892</c:v>
                </c:pt>
                <c:pt idx="136">
                  <c:v>0.75775773935401136</c:v>
                </c:pt>
                <c:pt idx="137">
                  <c:v>0.82657803780359218</c:v>
                </c:pt>
                <c:pt idx="138">
                  <c:v>0.87194088579153461</c:v>
                </c:pt>
                <c:pt idx="139">
                  <c:v>0.87194088579153461</c:v>
                </c:pt>
                <c:pt idx="140">
                  <c:v>0.8764533899168363</c:v>
                </c:pt>
                <c:pt idx="141">
                  <c:v>0.88268198509258433</c:v>
                </c:pt>
                <c:pt idx="142">
                  <c:v>0.90278490463207894</c:v>
                </c:pt>
                <c:pt idx="143">
                  <c:v>0.96458844844156399</c:v>
                </c:pt>
                <c:pt idx="144">
                  <c:v>0.99399689111490752</c:v>
                </c:pt>
                <c:pt idx="145">
                  <c:v>1.01753684595397</c:v>
                </c:pt>
                <c:pt idx="146">
                  <c:v>1.01753684595397</c:v>
                </c:pt>
                <c:pt idx="147">
                  <c:v>1.01753684595397</c:v>
                </c:pt>
                <c:pt idx="148">
                  <c:v>1.01753684595397</c:v>
                </c:pt>
                <c:pt idx="149">
                  <c:v>1.01753684595397</c:v>
                </c:pt>
                <c:pt idx="150">
                  <c:v>1.0537436493271641</c:v>
                </c:pt>
                <c:pt idx="151">
                  <c:v>1.1128740513080666</c:v>
                </c:pt>
                <c:pt idx="152">
                  <c:v>1.1353530969174133</c:v>
                </c:pt>
                <c:pt idx="153">
                  <c:v>1.145994220325818</c:v>
                </c:pt>
                <c:pt idx="154">
                  <c:v>1.1631328061164055</c:v>
                </c:pt>
                <c:pt idx="155">
                  <c:v>1.1631328061164055</c:v>
                </c:pt>
                <c:pt idx="156">
                  <c:v>1.3087287662788407</c:v>
                </c:pt>
                <c:pt idx="157">
                  <c:v>1.3087287662788407</c:v>
                </c:pt>
                <c:pt idx="158">
                  <c:v>1.3125550281119103</c:v>
                </c:pt>
                <c:pt idx="159">
                  <c:v>1.3636475624521109</c:v>
                </c:pt>
                <c:pt idx="160">
                  <c:v>1.4425110702336967</c:v>
                </c:pt>
                <c:pt idx="161">
                  <c:v>1.4549585541878498</c:v>
                </c:pt>
                <c:pt idx="162">
                  <c:v>1.4944150593918706</c:v>
                </c:pt>
                <c:pt idx="163">
                  <c:v>1.5999206866037115</c:v>
                </c:pt>
                <c:pt idx="164">
                  <c:v>1.662137722940058</c:v>
                </c:pt>
                <c:pt idx="165">
                  <c:v>1.7455166467661469</c:v>
                </c:pt>
                <c:pt idx="166">
                  <c:v>1.7620544065611301</c:v>
                </c:pt>
                <c:pt idx="167">
                  <c:v>1.8911126069285822</c:v>
                </c:pt>
                <c:pt idx="168">
                  <c:v>1.9279532380483499</c:v>
                </c:pt>
                <c:pt idx="169">
                  <c:v>1.9398872535829979</c:v>
                </c:pt>
                <c:pt idx="170">
                  <c:v>2.1871014288209381</c:v>
                </c:pt>
              </c:numCache>
            </c:numRef>
          </c:xVal>
          <c:yVal>
            <c:numRef>
              <c:f>Sheet2!$E$4:$E$174</c:f>
              <c:numCache>
                <c:formatCode>0.000000</c:formatCode>
                <c:ptCount val="171"/>
                <c:pt idx="0">
                  <c:v>3.7047555066474398E-3</c:v>
                </c:pt>
                <c:pt idx="1">
                  <c:v>3.7047555066474398E-3</c:v>
                </c:pt>
                <c:pt idx="2">
                  <c:v>3.7047555066474398E-3</c:v>
                </c:pt>
                <c:pt idx="3">
                  <c:v>8.6539916205796465E-3</c:v>
                </c:pt>
                <c:pt idx="4">
                  <c:v>2.6354509714849872E-2</c:v>
                </c:pt>
                <c:pt idx="5">
                  <c:v>5.8178600947848019E-2</c:v>
                </c:pt>
                <c:pt idx="6">
                  <c:v>7.0408207780211604E-2</c:v>
                </c:pt>
                <c:pt idx="7">
                  <c:v>8.5583131896775827E-2</c:v>
                </c:pt>
                <c:pt idx="8">
                  <c:v>8.646068607496879E-2</c:v>
                </c:pt>
                <c:pt idx="9">
                  <c:v>8.646068607496879E-2</c:v>
                </c:pt>
                <c:pt idx="10">
                  <c:v>8.8589952910358732E-2</c:v>
                </c:pt>
                <c:pt idx="11">
                  <c:v>9.5907822180784197E-2</c:v>
                </c:pt>
                <c:pt idx="12">
                  <c:v>0.10842882657414424</c:v>
                </c:pt>
                <c:pt idx="13">
                  <c:v>0.11035549826821994</c:v>
                </c:pt>
                <c:pt idx="14">
                  <c:v>0.11772927700010816</c:v>
                </c:pt>
                <c:pt idx="15">
                  <c:v>0.16870416734402452</c:v>
                </c:pt>
                <c:pt idx="16">
                  <c:v>0.16870416734402452</c:v>
                </c:pt>
                <c:pt idx="17">
                  <c:v>0.1697890630025819</c:v>
                </c:pt>
                <c:pt idx="18">
                  <c:v>0.17128546699551953</c:v>
                </c:pt>
                <c:pt idx="19">
                  <c:v>0.2020163218612519</c:v>
                </c:pt>
                <c:pt idx="20">
                  <c:v>0.20206092965864927</c:v>
                </c:pt>
                <c:pt idx="21">
                  <c:v>0.23006523436902868</c:v>
                </c:pt>
                <c:pt idx="22">
                  <c:v>0.23693686002214989</c:v>
                </c:pt>
                <c:pt idx="23">
                  <c:v>0.23693686002214989</c:v>
                </c:pt>
                <c:pt idx="24">
                  <c:v>0.23693686002214989</c:v>
                </c:pt>
                <c:pt idx="25">
                  <c:v>0.23693686002214989</c:v>
                </c:pt>
                <c:pt idx="26">
                  <c:v>0.23693686002214989</c:v>
                </c:pt>
                <c:pt idx="27">
                  <c:v>0.25529417061943943</c:v>
                </c:pt>
                <c:pt idx="28">
                  <c:v>0.25727566524996104</c:v>
                </c:pt>
                <c:pt idx="29">
                  <c:v>0.27200485542277264</c:v>
                </c:pt>
                <c:pt idx="30">
                  <c:v>0.27200485542277264</c:v>
                </c:pt>
                <c:pt idx="31">
                  <c:v>0.27269502867096496</c:v>
                </c:pt>
                <c:pt idx="32">
                  <c:v>0.27304014125947551</c:v>
                </c:pt>
                <c:pt idx="33">
                  <c:v>0.29383294713400854</c:v>
                </c:pt>
                <c:pt idx="34">
                  <c:v>0.29768773778067231</c:v>
                </c:pt>
                <c:pt idx="35">
                  <c:v>0.31932558505386538</c:v>
                </c:pt>
                <c:pt idx="36">
                  <c:v>0.33384567923802971</c:v>
                </c:pt>
                <c:pt idx="37">
                  <c:v>0.33639222503043992</c:v>
                </c:pt>
                <c:pt idx="38">
                  <c:v>0.33639222503043992</c:v>
                </c:pt>
                <c:pt idx="39">
                  <c:v>0.33639222503043992</c:v>
                </c:pt>
                <c:pt idx="40">
                  <c:v>0.33639222503043992</c:v>
                </c:pt>
                <c:pt idx="41">
                  <c:v>0.33639222503043992</c:v>
                </c:pt>
                <c:pt idx="42">
                  <c:v>0.3393409217996125</c:v>
                </c:pt>
                <c:pt idx="43">
                  <c:v>0.35004875949303565</c:v>
                </c:pt>
                <c:pt idx="44">
                  <c:v>0.35840207240058142</c:v>
                </c:pt>
                <c:pt idx="45">
                  <c:v>0.36160526150085193</c:v>
                </c:pt>
                <c:pt idx="46">
                  <c:v>0.36238583596841378</c:v>
                </c:pt>
                <c:pt idx="47">
                  <c:v>0.36238583596841378</c:v>
                </c:pt>
                <c:pt idx="48">
                  <c:v>0.36238583596841378</c:v>
                </c:pt>
                <c:pt idx="49">
                  <c:v>0.36416586499781095</c:v>
                </c:pt>
                <c:pt idx="50">
                  <c:v>0.37080410130692087</c:v>
                </c:pt>
                <c:pt idx="51">
                  <c:v>0.37274968108580681</c:v>
                </c:pt>
                <c:pt idx="52">
                  <c:v>0.3747713934281881</c:v>
                </c:pt>
                <c:pt idx="53">
                  <c:v>0.37848727485017875</c:v>
                </c:pt>
                <c:pt idx="54">
                  <c:v>0.3821995978828388</c:v>
                </c:pt>
                <c:pt idx="55">
                  <c:v>0.3821995978828388</c:v>
                </c:pt>
                <c:pt idx="56">
                  <c:v>0.3821995978828388</c:v>
                </c:pt>
                <c:pt idx="57">
                  <c:v>0.38844705498136201</c:v>
                </c:pt>
                <c:pt idx="58">
                  <c:v>0.38905408697093963</c:v>
                </c:pt>
                <c:pt idx="59">
                  <c:v>0.38991650399835492</c:v>
                </c:pt>
                <c:pt idx="60">
                  <c:v>0.39022148901807446</c:v>
                </c:pt>
                <c:pt idx="61">
                  <c:v>0.39041286043548756</c:v>
                </c:pt>
                <c:pt idx="62">
                  <c:v>0.39071001074314832</c:v>
                </c:pt>
                <c:pt idx="63">
                  <c:v>0.39270942155101735</c:v>
                </c:pt>
                <c:pt idx="64">
                  <c:v>0.39461832882938708</c:v>
                </c:pt>
                <c:pt idx="65">
                  <c:v>0.39464170856352615</c:v>
                </c:pt>
                <c:pt idx="66">
                  <c:v>0.39464170856352615</c:v>
                </c:pt>
                <c:pt idx="67">
                  <c:v>0.39464170856352615</c:v>
                </c:pt>
                <c:pt idx="68">
                  <c:v>0.39464170856352615</c:v>
                </c:pt>
                <c:pt idx="69">
                  <c:v>0.39464170856352615</c:v>
                </c:pt>
                <c:pt idx="70">
                  <c:v>0.39464170856352615</c:v>
                </c:pt>
                <c:pt idx="71">
                  <c:v>0.39464170856352615</c:v>
                </c:pt>
                <c:pt idx="72">
                  <c:v>0.39555856099963227</c:v>
                </c:pt>
                <c:pt idx="73">
                  <c:v>0.39578108512963273</c:v>
                </c:pt>
                <c:pt idx="74">
                  <c:v>0.39780623476292953</c:v>
                </c:pt>
                <c:pt idx="75">
                  <c:v>0.39785041432258433</c:v>
                </c:pt>
                <c:pt idx="76">
                  <c:v>0.39790372849278433</c:v>
                </c:pt>
                <c:pt idx="77">
                  <c:v>0.39842271454881695</c:v>
                </c:pt>
                <c:pt idx="78">
                  <c:v>0.39861210202274916</c:v>
                </c:pt>
                <c:pt idx="79">
                  <c:v>0.39894174725196152</c:v>
                </c:pt>
                <c:pt idx="80">
                  <c:v>0.39894174725196152</c:v>
                </c:pt>
                <c:pt idx="81">
                  <c:v>0.39894174725196152</c:v>
                </c:pt>
                <c:pt idx="82">
                  <c:v>0.3988483181058976</c:v>
                </c:pt>
                <c:pt idx="83">
                  <c:v>0.39720307229756951</c:v>
                </c:pt>
                <c:pt idx="84">
                  <c:v>0.39601452331756942</c:v>
                </c:pt>
                <c:pt idx="85">
                  <c:v>0.39599980883266628</c:v>
                </c:pt>
                <c:pt idx="86">
                  <c:v>0.39593439546895937</c:v>
                </c:pt>
                <c:pt idx="87">
                  <c:v>0.39563672016863155</c:v>
                </c:pt>
                <c:pt idx="88">
                  <c:v>0.39489217636719126</c:v>
                </c:pt>
                <c:pt idx="89">
                  <c:v>0.39482962738682775</c:v>
                </c:pt>
                <c:pt idx="90">
                  <c:v>0.39482962738682775</c:v>
                </c:pt>
                <c:pt idx="91">
                  <c:v>0.39482962738682775</c:v>
                </c:pt>
                <c:pt idx="92">
                  <c:v>0.39482962738682775</c:v>
                </c:pt>
                <c:pt idx="93">
                  <c:v>0.3939864731112479</c:v>
                </c:pt>
                <c:pt idx="94">
                  <c:v>0.39330438418461694</c:v>
                </c:pt>
                <c:pt idx="95">
                  <c:v>0.39210288065984639</c:v>
                </c:pt>
                <c:pt idx="96">
                  <c:v>0.39194286964085767</c:v>
                </c:pt>
                <c:pt idx="97">
                  <c:v>0.38796116469400677</c:v>
                </c:pt>
                <c:pt idx="98">
                  <c:v>0.38284499200790151</c:v>
                </c:pt>
                <c:pt idx="99">
                  <c:v>0.38256367292715759</c:v>
                </c:pt>
                <c:pt idx="100">
                  <c:v>0.38256367292715759</c:v>
                </c:pt>
                <c:pt idx="101">
                  <c:v>0.38256367292715759</c:v>
                </c:pt>
                <c:pt idx="102">
                  <c:v>0.38211352917081559</c:v>
                </c:pt>
                <c:pt idx="103">
                  <c:v>0.3814278676833458</c:v>
                </c:pt>
                <c:pt idx="104">
                  <c:v>0.37493802711495716</c:v>
                </c:pt>
                <c:pt idx="105">
                  <c:v>0.3674938899537416</c:v>
                </c:pt>
                <c:pt idx="106">
                  <c:v>0.36739118577055524</c:v>
                </c:pt>
                <c:pt idx="107">
                  <c:v>0.36688772613692106</c:v>
                </c:pt>
                <c:pt idx="108">
                  <c:v>0.36290376058735135</c:v>
                </c:pt>
                <c:pt idx="109">
                  <c:v>0.36290376058735135</c:v>
                </c:pt>
                <c:pt idx="110">
                  <c:v>0.36290376058735135</c:v>
                </c:pt>
                <c:pt idx="111">
                  <c:v>0.36290376058735135</c:v>
                </c:pt>
                <c:pt idx="112">
                  <c:v>0.35777222964865601</c:v>
                </c:pt>
                <c:pt idx="113">
                  <c:v>0.35697225885657208</c:v>
                </c:pt>
                <c:pt idx="114">
                  <c:v>0.35658088833366197</c:v>
                </c:pt>
                <c:pt idx="115">
                  <c:v>0.35627162108738142</c:v>
                </c:pt>
                <c:pt idx="116">
                  <c:v>0.35598337232895744</c:v>
                </c:pt>
                <c:pt idx="117">
                  <c:v>0.35388084311114887</c:v>
                </c:pt>
                <c:pt idx="118">
                  <c:v>0.35363132994212954</c:v>
                </c:pt>
                <c:pt idx="119">
                  <c:v>0.3461241213474392</c:v>
                </c:pt>
                <c:pt idx="120">
                  <c:v>0.34356428322549321</c:v>
                </c:pt>
                <c:pt idx="121">
                  <c:v>0.34333566677008237</c:v>
                </c:pt>
                <c:pt idx="122">
                  <c:v>0.34177564539463473</c:v>
                </c:pt>
                <c:pt idx="123">
                  <c:v>0.33703341014422306</c:v>
                </c:pt>
                <c:pt idx="124">
                  <c:v>0.33703341014422306</c:v>
                </c:pt>
                <c:pt idx="125">
                  <c:v>0.33703341014422306</c:v>
                </c:pt>
                <c:pt idx="126">
                  <c:v>0.33222824184496119</c:v>
                </c:pt>
                <c:pt idx="127">
                  <c:v>0.33087233529276089</c:v>
                </c:pt>
                <c:pt idx="128">
                  <c:v>0.32688554178943569</c:v>
                </c:pt>
                <c:pt idx="129">
                  <c:v>0.31821067246230328</c:v>
                </c:pt>
                <c:pt idx="130">
                  <c:v>0.31605476331344046</c:v>
                </c:pt>
                <c:pt idx="131">
                  <c:v>0.3113407284865316</c:v>
                </c:pt>
                <c:pt idx="132">
                  <c:v>0.30756825651565989</c:v>
                </c:pt>
                <c:pt idx="133">
                  <c:v>0.30644192832122025</c:v>
                </c:pt>
                <c:pt idx="134">
                  <c:v>0.30644192832122025</c:v>
                </c:pt>
                <c:pt idx="135">
                  <c:v>0.30198370599175312</c:v>
                </c:pt>
                <c:pt idx="136">
                  <c:v>0.29938140125583718</c:v>
                </c:pt>
                <c:pt idx="137">
                  <c:v>0.28349688047389432</c:v>
                </c:pt>
                <c:pt idx="138">
                  <c:v>0.27278291388460385</c:v>
                </c:pt>
                <c:pt idx="139">
                  <c:v>0.27278291388460385</c:v>
                </c:pt>
                <c:pt idx="140">
                  <c:v>0.27170895456358896</c:v>
                </c:pt>
                <c:pt idx="141">
                  <c:v>0.27022447497271157</c:v>
                </c:pt>
                <c:pt idx="142">
                  <c:v>0.26541813589621721</c:v>
                </c:pt>
                <c:pt idx="143">
                  <c:v>0.25053567068815824</c:v>
                </c:pt>
                <c:pt idx="144">
                  <c:v>0.24342328365035648</c:v>
                </c:pt>
                <c:pt idx="145">
                  <c:v>0.23772775427759393</c:v>
                </c:pt>
                <c:pt idx="146">
                  <c:v>0.23772775427759393</c:v>
                </c:pt>
                <c:pt idx="147">
                  <c:v>0.23772775427759393</c:v>
                </c:pt>
                <c:pt idx="148">
                  <c:v>0.23772775427759393</c:v>
                </c:pt>
                <c:pt idx="149">
                  <c:v>0.23772775427759393</c:v>
                </c:pt>
                <c:pt idx="150">
                  <c:v>0.22897868177352138</c:v>
                </c:pt>
                <c:pt idx="151">
                  <c:v>0.21477101600707751</c:v>
                </c:pt>
                <c:pt idx="152">
                  <c:v>0.20941196126982994</c:v>
                </c:pt>
                <c:pt idx="153">
                  <c:v>0.20688547292635373</c:v>
                </c:pt>
                <c:pt idx="154">
                  <c:v>0.20283194589436465</c:v>
                </c:pt>
                <c:pt idx="155">
                  <c:v>0.20283194589436465</c:v>
                </c:pt>
                <c:pt idx="156">
                  <c:v>0.1694285415129505</c:v>
                </c:pt>
                <c:pt idx="157">
                  <c:v>0.1694285415129505</c:v>
                </c:pt>
                <c:pt idx="158">
                  <c:v>0.16858100816151644</c:v>
                </c:pt>
                <c:pt idx="159">
                  <c:v>0.15744078329471742</c:v>
                </c:pt>
                <c:pt idx="160">
                  <c:v>0.14094893362481511</c:v>
                </c:pt>
                <c:pt idx="161">
                  <c:v>0.13842996759016607</c:v>
                </c:pt>
                <c:pt idx="162">
                  <c:v>0.13060513843617161</c:v>
                </c:pt>
                <c:pt idx="163">
                  <c:v>0.11093491123669021</c:v>
                </c:pt>
                <c:pt idx="164">
                  <c:v>0.10022982918121449</c:v>
                </c:pt>
                <c:pt idx="165">
                  <c:v>8.6956027835808289E-2</c:v>
                </c:pt>
                <c:pt idx="166">
                  <c:v>8.447020595477793E-2</c:v>
                </c:pt>
                <c:pt idx="167">
                  <c:v>6.6730578739777585E-2</c:v>
                </c:pt>
                <c:pt idx="168">
                  <c:v>6.2197505953269713E-2</c:v>
                </c:pt>
                <c:pt idx="169">
                  <c:v>6.0778461068784331E-2</c:v>
                </c:pt>
                <c:pt idx="170">
                  <c:v>3.6492633408779965E-2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731120"/>
        <c:axId val="310731512"/>
      </c:scatterChart>
      <c:valAx>
        <c:axId val="31073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40000"/>
                  <a:lumOff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 score</a:t>
                </a:r>
              </a:p>
            </c:rich>
          </c:tx>
          <c:layout>
            <c:manualLayout>
              <c:xMode val="edge"/>
              <c:yMode val="edge"/>
              <c:x val="0.4733888888888888"/>
              <c:y val="0.897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31512"/>
        <c:crosses val="autoZero"/>
        <c:crossBetween val="midCat"/>
        <c:majorUnit val="1"/>
      </c:valAx>
      <c:valAx>
        <c:axId val="31073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40000"/>
                  <a:lumOff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33272350185841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31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75174978127733"/>
          <c:y val="7.9281860600758244E-2"/>
          <c:w val="0.50149628171478566"/>
          <c:h val="0.166088509769612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60000"/>
        <a:lumOff val="40000"/>
      </a:schemeClr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0.00029</cdr:x>
      <cdr:y>0.0382</cdr:y>
    </cdr:from>
    <cdr:to>
      <cdr:x>0.09448</cdr:x>
      <cdr:y>0.86268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36373" y="596816"/>
          <a:ext cx="1290104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# of results in a category</a:t>
          </a:r>
          <a:endParaRPr lang="en-US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0.37338</cdr:x>
      <cdr:y>0.9077</cdr:y>
    </cdr:from>
    <cdr:to>
      <cdr:x>0.72054</cdr:x>
      <cdr:y>1</cdr:y>
    </cdr:to>
    <cdr:sp macro="" textlink="">
      <cdr:nvSpPr>
        <cdr:cNvPr id="2969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99152" y="1437647"/>
          <a:ext cx="650050" cy="1461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8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Sum of 6 dice</a:t>
          </a:r>
        </a:p>
      </cdr:txBody>
    </cdr:sp>
  </cdr:relSizeAnchor>
  <cdr:relSizeAnchor xmlns:cdr="http://schemas.openxmlformats.org/drawingml/2006/chartDrawing">
    <cdr:from>
      <cdr:x>0.00684</cdr:x>
      <cdr:y>0.1696</cdr:y>
    </cdr:from>
    <cdr:to>
      <cdr:x>0.08245</cdr:x>
      <cdr:y>0.69629</cdr:y>
    </cdr:to>
    <cdr:sp macro="" textlink="">
      <cdr:nvSpPr>
        <cdr:cNvPr id="29698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809" y="268615"/>
          <a:ext cx="141577" cy="8342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="vert270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r" rtl="0">
            <a:defRPr sz="1000"/>
          </a:pPr>
          <a:r>
            <a:rPr lang="en-US" sz="8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# of a given value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0.50417</cdr:x>
      <cdr:y>0.16831</cdr:y>
    </cdr:from>
    <cdr:to>
      <cdr:x>0.50417</cdr:x>
      <cdr:y>0.80009</cdr:y>
    </cdr:to>
    <cdr:sp macro="" textlink="">
      <cdr:nvSpPr>
        <cdr:cNvPr id="2049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481109" y="460077"/>
          <a:ext cx="0" cy="171503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2225">
          <a:solidFill>
            <a:srgbClr val="000000"/>
          </a:solidFill>
          <a:round/>
          <a:headEnd/>
          <a:tailEnd/>
        </a:ln>
      </cdr:spPr>
    </cdr:sp>
  </cdr:relSizeAnchor>
  <cdr:relSizeAnchor xmlns:cdr="http://schemas.openxmlformats.org/drawingml/2006/chartDrawing">
    <cdr:from>
      <cdr:x>0.53481</cdr:x>
      <cdr:y>0.16831</cdr:y>
    </cdr:from>
    <cdr:to>
      <cdr:x>0.67406</cdr:x>
      <cdr:y>0.16831</cdr:y>
    </cdr:to>
    <cdr:sp macro="" textlink="">
      <cdr:nvSpPr>
        <cdr:cNvPr id="2050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631723" y="460077"/>
          <a:ext cx="684390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triangle" w="med" len="med"/>
        </a:ln>
      </cdr:spPr>
    </cdr:sp>
  </cdr:relSizeAnchor>
  <cdr:relSizeAnchor xmlns:cdr="http://schemas.openxmlformats.org/drawingml/2006/chartDrawing">
    <cdr:from>
      <cdr:x>0.71111</cdr:x>
      <cdr:y>0.5278</cdr:y>
    </cdr:from>
    <cdr:to>
      <cdr:x>0.88198</cdr:x>
      <cdr:y>0.59085</cdr:y>
    </cdr:to>
    <cdr:sp macro="" textlink="">
      <cdr:nvSpPr>
        <cdr:cNvPr id="205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488257" y="1427743"/>
          <a:ext cx="838178" cy="17056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000" b="0" i="0" strike="noStrike">
              <a:solidFill>
                <a:srgbClr val="000000"/>
              </a:solidFill>
              <a:latin typeface="Arial"/>
              <a:cs typeface="Arial"/>
            </a:rPr>
            <a:t>inflection</a:t>
          </a:r>
          <a:r>
            <a:rPr lang="en-US" sz="1000" b="0" i="0" strike="noStrike" baseline="0">
              <a:solidFill>
                <a:srgbClr val="000000"/>
              </a:solidFill>
              <a:latin typeface="Arial"/>
              <a:cs typeface="Arial"/>
            </a:rPr>
            <a:t> point</a:t>
          </a:r>
          <a:endParaRPr lang="en-US" sz="1000" b="0" i="0" strike="noStrike">
            <a:solidFill>
              <a:srgbClr val="000000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0.00388</cdr:x>
      <cdr:y>0.69718</cdr:y>
    </cdr:to>
    <cdr:cxnSp macro="">
      <cdr:nvCxnSpPr>
        <cdr:cNvPr id="5" name="Straight Connector 4"/>
        <cdr:cNvCxnSpPr/>
      </cdr:nvCxnSpPr>
      <cdr:spPr>
        <a:xfrm xmlns:a="http://schemas.openxmlformats.org/drawingml/2006/main" rot="5400000">
          <a:off x="-933450" y="933450"/>
          <a:ext cx="1885950" cy="1905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</cdr:y>
    </cdr:from>
    <cdr:to>
      <cdr:x>0.00194</cdr:x>
      <cdr:y>0.5176</cdr:y>
    </cdr:to>
    <cdr:cxnSp macro="">
      <cdr:nvCxnSpPr>
        <cdr:cNvPr id="6" name="Straight Connector 5"/>
        <cdr:cNvCxnSpPr/>
      </cdr:nvCxnSpPr>
      <cdr:spPr>
        <a:xfrm xmlns:a="http://schemas.openxmlformats.org/drawingml/2006/main" rot="16200000" flipH="1">
          <a:off x="-695324" y="695324"/>
          <a:ext cx="1400173" cy="952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0.56394</cdr:x>
      <cdr:y>0.56972</cdr:y>
    </cdr:from>
    <cdr:to>
      <cdr:x>0.70319</cdr:x>
      <cdr:y>0.56972</cdr:y>
    </cdr:to>
    <cdr:sp macro="" textlink="">
      <cdr:nvSpPr>
        <cdr:cNvPr id="7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766328" y="1541149"/>
          <a:ext cx="68306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triangle" w="med" len="med"/>
        </a:ln>
      </cdr:spPr>
    </cdr:sp>
  </cdr:relSizeAnchor>
  <cdr:relSizeAnchor xmlns:cdr="http://schemas.openxmlformats.org/drawingml/2006/chartDrawing">
    <cdr:from>
      <cdr:x>0.30374</cdr:x>
      <cdr:y>0.57324</cdr:y>
    </cdr:from>
    <cdr:to>
      <cdr:x>0.44299</cdr:x>
      <cdr:y>0.57324</cdr:y>
    </cdr:to>
    <cdr:sp macro="" textlink="">
      <cdr:nvSpPr>
        <cdr:cNvPr id="8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489978" y="1550674"/>
          <a:ext cx="68306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 type="triangle"/>
          <a:tailEnd type="none" w="med" len="med"/>
        </a:ln>
      </cdr:spPr>
    </cdr:sp>
  </cdr:relSizeAnchor>
  <cdr:relSizeAnchor xmlns:cdr="http://schemas.openxmlformats.org/drawingml/2006/chartDrawing">
    <cdr:from>
      <cdr:x>0.53481</cdr:x>
      <cdr:y>0.16831</cdr:y>
    </cdr:from>
    <cdr:to>
      <cdr:x>0.67406</cdr:x>
      <cdr:y>0.16831</cdr:y>
    </cdr:to>
    <cdr:sp macro="" textlink="">
      <cdr:nvSpPr>
        <cdr:cNvPr id="9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623453" y="455299"/>
          <a:ext cx="68306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triangle" w="med" len="med"/>
        </a:ln>
      </cdr:spPr>
    </cdr:sp>
  </cdr:relSizeAnchor>
  <cdr:relSizeAnchor xmlns:cdr="http://schemas.openxmlformats.org/drawingml/2006/chartDrawing">
    <cdr:from>
      <cdr:x>0.68544</cdr:x>
      <cdr:y>0.13028</cdr:y>
    </cdr:from>
    <cdr:to>
      <cdr:x>0.76291</cdr:x>
      <cdr:y>0.20386</cdr:y>
    </cdr:to>
    <cdr:sp macro="" textlink="">
      <cdr:nvSpPr>
        <cdr:cNvPr id="1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62325" y="352425"/>
          <a:ext cx="380015" cy="19902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1000" b="0" i="0" strike="noStrike">
              <a:solidFill>
                <a:srgbClr val="000000"/>
              </a:solidFill>
              <a:latin typeface="Arial"/>
              <a:cs typeface="Arial"/>
            </a:rPr>
            <a:t>mean</a:t>
          </a:r>
        </a:p>
      </cdr:txBody>
    </cdr:sp>
  </cdr:relSizeAnchor>
  <cdr:relSizeAnchor xmlns:cdr="http://schemas.openxmlformats.org/drawingml/2006/chartDrawing">
    <cdr:from>
      <cdr:x>0.4233</cdr:x>
      <cdr:y>0.84155</cdr:y>
    </cdr:from>
    <cdr:to>
      <cdr:x>0.46338</cdr:x>
      <cdr:y>0.9046</cdr:y>
    </cdr:to>
    <cdr:sp macro="" textlink="">
      <cdr:nvSpPr>
        <cdr:cNvPr id="12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076450" y="2276475"/>
          <a:ext cx="196592" cy="17056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1000" b="0" i="0" strike="noStrike">
              <a:solidFill>
                <a:srgbClr val="000000"/>
              </a:solidFill>
              <a:latin typeface="Arial"/>
              <a:cs typeface="Arial"/>
            </a:rPr>
            <a:t>-1s</a:t>
          </a:r>
        </a:p>
      </cdr:txBody>
    </cdr:sp>
  </cdr:relSizeAnchor>
  <cdr:relSizeAnchor xmlns:cdr="http://schemas.openxmlformats.org/drawingml/2006/chartDrawing">
    <cdr:from>
      <cdr:x>0.53398</cdr:x>
      <cdr:y>0.83803</cdr:y>
    </cdr:from>
    <cdr:to>
      <cdr:x>0.58062</cdr:x>
      <cdr:y>0.90108</cdr:y>
    </cdr:to>
    <cdr:sp macro="" textlink="">
      <cdr:nvSpPr>
        <cdr:cNvPr id="13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619375" y="2266950"/>
          <a:ext cx="228781" cy="17056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1000" b="0" i="0" strike="noStrike">
              <a:solidFill>
                <a:srgbClr val="000000"/>
              </a:solidFill>
              <a:latin typeface="Arial"/>
              <a:cs typeface="Arial"/>
            </a:rPr>
            <a:t>+1s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0.19778</cdr:x>
      <cdr:y>0.83511</cdr:y>
    </cdr:from>
    <cdr:to>
      <cdr:x>0.36623</cdr:x>
      <cdr:y>0.95371</cdr:y>
    </cdr:to>
    <cdr:sp macro="" textlink="">
      <cdr:nvSpPr>
        <cdr:cNvPr id="17" name="Freeform 16"/>
        <cdr:cNvSpPr/>
      </cdr:nvSpPr>
      <cdr:spPr>
        <a:xfrm xmlns:a="http://schemas.openxmlformats.org/drawingml/2006/main">
          <a:off x="753534" y="5256550"/>
          <a:ext cx="641794" cy="746541"/>
        </a:xfrm>
        <a:custGeom xmlns:a="http://schemas.openxmlformats.org/drawingml/2006/main">
          <a:avLst/>
          <a:gdLst>
            <a:gd name="connsiteX0" fmla="*/ 0 w 682670"/>
            <a:gd name="connsiteY0" fmla="*/ 742347 h 812322"/>
            <a:gd name="connsiteX1" fmla="*/ 635000 w 682670"/>
            <a:gd name="connsiteY1" fmla="*/ 750814 h 812322"/>
            <a:gd name="connsiteX2" fmla="*/ 635000 w 682670"/>
            <a:gd name="connsiteY2" fmla="*/ 759280 h 812322"/>
            <a:gd name="connsiteX3" fmla="*/ 618067 w 682670"/>
            <a:gd name="connsiteY3" fmla="*/ 14214 h 812322"/>
            <a:gd name="connsiteX4" fmla="*/ 558800 w 682670"/>
            <a:gd name="connsiteY4" fmla="*/ 293614 h 812322"/>
            <a:gd name="connsiteX5" fmla="*/ 431800 w 682670"/>
            <a:gd name="connsiteY5" fmla="*/ 589947 h 812322"/>
            <a:gd name="connsiteX6" fmla="*/ 254000 w 682670"/>
            <a:gd name="connsiteY6" fmla="*/ 725414 h 812322"/>
            <a:gd name="connsiteX7" fmla="*/ 93134 w 682670"/>
            <a:gd name="connsiteY7" fmla="*/ 750814 h 812322"/>
            <a:gd name="connsiteX0" fmla="*/ 0 w 682670"/>
            <a:gd name="connsiteY0" fmla="*/ 742347 h 812322"/>
            <a:gd name="connsiteX1" fmla="*/ 558386 w 682670"/>
            <a:gd name="connsiteY1" fmla="*/ 747498 h 812322"/>
            <a:gd name="connsiteX2" fmla="*/ 635000 w 682670"/>
            <a:gd name="connsiteY2" fmla="*/ 750814 h 812322"/>
            <a:gd name="connsiteX3" fmla="*/ 635000 w 682670"/>
            <a:gd name="connsiteY3" fmla="*/ 759280 h 812322"/>
            <a:gd name="connsiteX4" fmla="*/ 618067 w 682670"/>
            <a:gd name="connsiteY4" fmla="*/ 14214 h 812322"/>
            <a:gd name="connsiteX5" fmla="*/ 558800 w 682670"/>
            <a:gd name="connsiteY5" fmla="*/ 293614 h 812322"/>
            <a:gd name="connsiteX6" fmla="*/ 431800 w 682670"/>
            <a:gd name="connsiteY6" fmla="*/ 589947 h 812322"/>
            <a:gd name="connsiteX7" fmla="*/ 254000 w 682670"/>
            <a:gd name="connsiteY7" fmla="*/ 725414 h 812322"/>
            <a:gd name="connsiteX8" fmla="*/ 93134 w 682670"/>
            <a:gd name="connsiteY8" fmla="*/ 750814 h 812322"/>
            <a:gd name="connsiteX0" fmla="*/ 0 w 682670"/>
            <a:gd name="connsiteY0" fmla="*/ 737849 h 807824"/>
            <a:gd name="connsiteX1" fmla="*/ 558386 w 682670"/>
            <a:gd name="connsiteY1" fmla="*/ 743000 h 807824"/>
            <a:gd name="connsiteX2" fmla="*/ 635000 w 682670"/>
            <a:gd name="connsiteY2" fmla="*/ 746316 h 807824"/>
            <a:gd name="connsiteX3" fmla="*/ 635000 w 682670"/>
            <a:gd name="connsiteY3" fmla="*/ 754782 h 807824"/>
            <a:gd name="connsiteX4" fmla="*/ 625527 w 682670"/>
            <a:gd name="connsiteY4" fmla="*/ 656676 h 807824"/>
            <a:gd name="connsiteX5" fmla="*/ 618067 w 682670"/>
            <a:gd name="connsiteY5" fmla="*/ 9716 h 807824"/>
            <a:gd name="connsiteX6" fmla="*/ 558800 w 682670"/>
            <a:gd name="connsiteY6" fmla="*/ 289116 h 807824"/>
            <a:gd name="connsiteX7" fmla="*/ 431800 w 682670"/>
            <a:gd name="connsiteY7" fmla="*/ 585449 h 807824"/>
            <a:gd name="connsiteX8" fmla="*/ 254000 w 682670"/>
            <a:gd name="connsiteY8" fmla="*/ 720916 h 807824"/>
            <a:gd name="connsiteX9" fmla="*/ 93134 w 682670"/>
            <a:gd name="connsiteY9" fmla="*/ 746316 h 807824"/>
            <a:gd name="connsiteX0" fmla="*/ 0 w 638626"/>
            <a:gd name="connsiteY0" fmla="*/ 737849 h 754345"/>
            <a:gd name="connsiteX1" fmla="*/ 558386 w 638626"/>
            <a:gd name="connsiteY1" fmla="*/ 743000 h 754345"/>
            <a:gd name="connsiteX2" fmla="*/ 635000 w 638626"/>
            <a:gd name="connsiteY2" fmla="*/ 746316 h 754345"/>
            <a:gd name="connsiteX3" fmla="*/ 625409 w 638626"/>
            <a:gd name="connsiteY3" fmla="*/ 626894 h 754345"/>
            <a:gd name="connsiteX4" fmla="*/ 625527 w 638626"/>
            <a:gd name="connsiteY4" fmla="*/ 656676 h 754345"/>
            <a:gd name="connsiteX5" fmla="*/ 618067 w 638626"/>
            <a:gd name="connsiteY5" fmla="*/ 9716 h 754345"/>
            <a:gd name="connsiteX6" fmla="*/ 558800 w 638626"/>
            <a:gd name="connsiteY6" fmla="*/ 289116 h 754345"/>
            <a:gd name="connsiteX7" fmla="*/ 431800 w 638626"/>
            <a:gd name="connsiteY7" fmla="*/ 585449 h 754345"/>
            <a:gd name="connsiteX8" fmla="*/ 254000 w 638626"/>
            <a:gd name="connsiteY8" fmla="*/ 720916 h 754345"/>
            <a:gd name="connsiteX9" fmla="*/ 93134 w 638626"/>
            <a:gd name="connsiteY9" fmla="*/ 746316 h 754345"/>
            <a:gd name="connsiteX0" fmla="*/ 0 w 638626"/>
            <a:gd name="connsiteY0" fmla="*/ 737849 h 758595"/>
            <a:gd name="connsiteX1" fmla="*/ 558386 w 638626"/>
            <a:gd name="connsiteY1" fmla="*/ 743000 h 758595"/>
            <a:gd name="connsiteX2" fmla="*/ 635000 w 638626"/>
            <a:gd name="connsiteY2" fmla="*/ 746316 h 758595"/>
            <a:gd name="connsiteX3" fmla="*/ 625409 w 638626"/>
            <a:gd name="connsiteY3" fmla="*/ 569344 h 758595"/>
            <a:gd name="connsiteX4" fmla="*/ 625527 w 638626"/>
            <a:gd name="connsiteY4" fmla="*/ 656676 h 758595"/>
            <a:gd name="connsiteX5" fmla="*/ 618067 w 638626"/>
            <a:gd name="connsiteY5" fmla="*/ 9716 h 758595"/>
            <a:gd name="connsiteX6" fmla="*/ 558800 w 638626"/>
            <a:gd name="connsiteY6" fmla="*/ 289116 h 758595"/>
            <a:gd name="connsiteX7" fmla="*/ 431800 w 638626"/>
            <a:gd name="connsiteY7" fmla="*/ 585449 h 758595"/>
            <a:gd name="connsiteX8" fmla="*/ 254000 w 638626"/>
            <a:gd name="connsiteY8" fmla="*/ 720916 h 758595"/>
            <a:gd name="connsiteX9" fmla="*/ 93134 w 638626"/>
            <a:gd name="connsiteY9" fmla="*/ 746316 h 758595"/>
            <a:gd name="connsiteX0" fmla="*/ 0 w 641359"/>
            <a:gd name="connsiteY0" fmla="*/ 737849 h 746541"/>
            <a:gd name="connsiteX1" fmla="*/ 558386 w 641359"/>
            <a:gd name="connsiteY1" fmla="*/ 743000 h 746541"/>
            <a:gd name="connsiteX2" fmla="*/ 638197 w 641359"/>
            <a:gd name="connsiteY2" fmla="*/ 723936 h 746541"/>
            <a:gd name="connsiteX3" fmla="*/ 625409 w 641359"/>
            <a:gd name="connsiteY3" fmla="*/ 569344 h 746541"/>
            <a:gd name="connsiteX4" fmla="*/ 625527 w 641359"/>
            <a:gd name="connsiteY4" fmla="*/ 656676 h 746541"/>
            <a:gd name="connsiteX5" fmla="*/ 618067 w 641359"/>
            <a:gd name="connsiteY5" fmla="*/ 9716 h 746541"/>
            <a:gd name="connsiteX6" fmla="*/ 558800 w 641359"/>
            <a:gd name="connsiteY6" fmla="*/ 289116 h 746541"/>
            <a:gd name="connsiteX7" fmla="*/ 431800 w 641359"/>
            <a:gd name="connsiteY7" fmla="*/ 585449 h 746541"/>
            <a:gd name="connsiteX8" fmla="*/ 254000 w 641359"/>
            <a:gd name="connsiteY8" fmla="*/ 720916 h 746541"/>
            <a:gd name="connsiteX9" fmla="*/ 93134 w 641359"/>
            <a:gd name="connsiteY9" fmla="*/ 746316 h 746541"/>
            <a:gd name="connsiteX0" fmla="*/ 0 w 641794"/>
            <a:gd name="connsiteY0" fmla="*/ 737849 h 746541"/>
            <a:gd name="connsiteX1" fmla="*/ 558386 w 641794"/>
            <a:gd name="connsiteY1" fmla="*/ 743000 h 746541"/>
            <a:gd name="connsiteX2" fmla="*/ 638197 w 641794"/>
            <a:gd name="connsiteY2" fmla="*/ 723936 h 746541"/>
            <a:gd name="connsiteX3" fmla="*/ 625409 w 641794"/>
            <a:gd name="connsiteY3" fmla="*/ 569344 h 746541"/>
            <a:gd name="connsiteX4" fmla="*/ 625527 w 641794"/>
            <a:gd name="connsiteY4" fmla="*/ 656676 h 746541"/>
            <a:gd name="connsiteX5" fmla="*/ 618067 w 641794"/>
            <a:gd name="connsiteY5" fmla="*/ 9716 h 746541"/>
            <a:gd name="connsiteX6" fmla="*/ 558800 w 641794"/>
            <a:gd name="connsiteY6" fmla="*/ 289116 h 746541"/>
            <a:gd name="connsiteX7" fmla="*/ 431800 w 641794"/>
            <a:gd name="connsiteY7" fmla="*/ 585449 h 746541"/>
            <a:gd name="connsiteX8" fmla="*/ 254000 w 641794"/>
            <a:gd name="connsiteY8" fmla="*/ 720916 h 746541"/>
            <a:gd name="connsiteX9" fmla="*/ 93134 w 641794"/>
            <a:gd name="connsiteY9" fmla="*/ 746316 h 746541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</a:cxnLst>
          <a:rect l="l" t="t" r="r" b="b"/>
          <a:pathLst>
            <a:path w="641794" h="746541">
              <a:moveTo>
                <a:pt x="0" y="737849"/>
              </a:moveTo>
              <a:lnTo>
                <a:pt x="558386" y="743000"/>
              </a:lnTo>
              <a:cubicBezTo>
                <a:pt x="583924" y="744105"/>
                <a:pt x="658998" y="749681"/>
                <a:pt x="638197" y="723936"/>
              </a:cubicBezTo>
              <a:cubicBezTo>
                <a:pt x="617396" y="698191"/>
                <a:pt x="627521" y="580554"/>
                <a:pt x="625409" y="569344"/>
              </a:cubicBezTo>
              <a:cubicBezTo>
                <a:pt x="623297" y="558134"/>
                <a:pt x="628349" y="780854"/>
                <a:pt x="625527" y="656676"/>
              </a:cubicBezTo>
              <a:cubicBezTo>
                <a:pt x="622705" y="532498"/>
                <a:pt x="629188" y="70976"/>
                <a:pt x="618067" y="9716"/>
              </a:cubicBezTo>
              <a:cubicBezTo>
                <a:pt x="606946" y="-51544"/>
                <a:pt x="589844" y="193161"/>
                <a:pt x="558800" y="289116"/>
              </a:cubicBezTo>
              <a:cubicBezTo>
                <a:pt x="527756" y="385071"/>
                <a:pt x="482600" y="513482"/>
                <a:pt x="431800" y="585449"/>
              </a:cubicBezTo>
              <a:cubicBezTo>
                <a:pt x="381000" y="657416"/>
                <a:pt x="310444" y="694105"/>
                <a:pt x="254000" y="720916"/>
              </a:cubicBezTo>
              <a:cubicBezTo>
                <a:pt x="197556" y="747727"/>
                <a:pt x="145345" y="747021"/>
                <a:pt x="93134" y="746316"/>
              </a:cubicBezTo>
            </a:path>
          </a:pathLst>
        </a:cu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E74D97B-B7DA-46B3-8A00-4693E523F2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6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2C65240-E06A-46A9-81CC-727C0AB2C2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8E683-1AAE-4CA3-AA69-59561D9BFF2D}" type="slidenum">
              <a:rPr lang="en-US"/>
              <a:pPr/>
              <a:t>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4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C7C8-93FE-45C7-B15D-E5DA365213CD}" type="slidenum">
              <a:rPr lang="en-US"/>
              <a:pPr/>
              <a:t>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199F8-16A9-4F5F-BE01-94D0ECB8A972}" type="slidenum">
              <a:rPr lang="en-US"/>
              <a:pPr/>
              <a:t>12</a:t>
            </a:fld>
            <a:endParaRPr lang="en-US"/>
          </a:p>
        </p:txBody>
      </p:sp>
      <p:sp>
        <p:nvSpPr>
          <p:cNvPr id="262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21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2148" name="Slide Number Placeholder 3"/>
          <p:cNvSpPr txBox="1">
            <a:spLocks noGrp="1"/>
          </p:cNvSpPr>
          <p:nvPr/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5D9B6DE2-A777-4338-8C03-BBC2E9548CDC}" type="slidenum">
              <a:rPr lang="en-US" sz="1200"/>
              <a:pPr algn="r" eaLnBrk="0" hangingPunct="0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682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FA0B5-535C-4CB8-BB3E-3238E91FBB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3A12-0F7E-443D-912E-FF62BA2D4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0244-D9C3-423E-ABF3-74D8E9ADE6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25051E-9E13-4F12-B9AA-1C67220A3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394680E-CA41-42B5-B1ED-AF5A3CB4C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6D3AD-3771-4FDC-8232-B552B5F4FB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7B555-48C8-4416-A775-426B758FD0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E1394-84D1-4C4D-8170-D9F1D68795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B80A6-ECD8-49DD-8F88-BFAF7A6B3B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B5CFE-C7C9-4F00-A964-984E1BD57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EBB63-2EE5-4586-AA4D-F71338CAE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BBBAE-494F-402D-BB88-46AC7107D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52DB1-4303-46D0-8FA8-EF4DDB6548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F5D2B289-226D-4EC1-8766-718728B3F0D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jnnings@memphis.edu" TargetMode="External"/><Relationship Id="rId2" Type="http://schemas.openxmlformats.org/officeDocument/2006/relationships/hyperlink" Target="mailto:elindner@memphis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eg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notesSlide" Target="../notesSlides/notesSlide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752600"/>
          </a:xfrm>
        </p:spPr>
        <p:txBody>
          <a:bodyPr/>
          <a:lstStyle/>
          <a:p>
            <a:r>
              <a:rPr lang="en-US" sz="4000"/>
              <a:t>BIOM 7110/8110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BIOSTATISTICS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743200"/>
            <a:ext cx="8964612" cy="4114800"/>
          </a:xfrm>
        </p:spPr>
        <p:txBody>
          <a:bodyPr/>
          <a:lstStyle/>
          <a:p>
            <a:r>
              <a:rPr lang="en-US" sz="2800"/>
              <a:t>Erno Lindner, Ph.D. (</a:t>
            </a:r>
            <a:r>
              <a:rPr lang="en-US" sz="2800">
                <a:hlinkClick r:id="rId2"/>
              </a:rPr>
              <a:t>elindner@memphis.edu</a:t>
            </a:r>
            <a:r>
              <a:rPr lang="en-US" sz="280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sz="2800"/>
          </a:p>
          <a:p>
            <a:r>
              <a:rPr lang="en-US" sz="2800"/>
              <a:t>Amber Jennings, Ph.D. (</a:t>
            </a:r>
            <a:r>
              <a:rPr lang="en-US" sz="2800">
                <a:hlinkClick r:id="rId3"/>
              </a:rPr>
              <a:t>jjnnings@memphis.edu</a:t>
            </a:r>
            <a:r>
              <a:rPr lang="en-US" sz="280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sz="2800"/>
              <a:t>M,W: 8:40-10:05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/>
              <a:t>umdrive/elindner/public/biostatistics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5905147" y="188641"/>
            <a:ext cx="3131347" cy="32403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94" name="Text Box 50"/>
          <p:cNvSpPr txBox="1">
            <a:spLocks noChangeArrowheads="1"/>
          </p:cNvSpPr>
          <p:nvPr/>
        </p:nvSpPr>
        <p:spPr bwMode="auto">
          <a:xfrm>
            <a:off x="5905148" y="188640"/>
            <a:ext cx="3131347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 characterize the </a:t>
            </a:r>
            <a:r>
              <a:rPr lang="en-US" b="1" dirty="0"/>
              <a:t>location</a:t>
            </a:r>
            <a:r>
              <a:rPr lang="en-US" dirty="0"/>
              <a:t> and the </a:t>
            </a:r>
            <a:r>
              <a:rPr lang="en-US" b="1" dirty="0"/>
              <a:t>variability</a:t>
            </a:r>
            <a:r>
              <a:rPr lang="en-US" dirty="0"/>
              <a:t> of a symmetrically  distributed data set most commonly the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mean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3300"/>
                </a:solidFill>
              </a:rPr>
              <a:t>standard deviation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/>
              <a:t>are used.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/>
              <a:t>standard deviation is a measure of the average amount by which each observation in a series differs from the mean.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377" y="3140968"/>
            <a:ext cx="554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pattern is very common when the observed  measurement is the sum of many independent random factors</a:t>
            </a:r>
            <a:endParaRPr lang="en-US" dirty="0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7" y="188640"/>
            <a:ext cx="5546752" cy="269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07970" y="4653136"/>
            <a:ext cx="4075112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Normal distribution:</a:t>
            </a:r>
          </a:p>
          <a:p>
            <a:endParaRPr lang="en-US" sz="320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Height at a given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51719" y="5445224"/>
                <a:ext cx="4706858" cy="856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19" y="5445224"/>
                <a:ext cx="4706858" cy="8566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15752"/>
          </a:xfrm>
        </p:spPr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7620000" cy="838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Mathematically is a </a:t>
            </a:r>
            <a:r>
              <a:rPr lang="en-US" i="1" dirty="0"/>
              <a:t>bell-shaped curve having inflection points at exactly 1 standard deviation above and below the mean.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90600" y="1447800"/>
            <a:ext cx="6705600" cy="3886200"/>
            <a:chOff x="0" y="0"/>
            <a:chExt cx="4905375" cy="2705100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0" y="0"/>
            <a:ext cx="4905375" cy="2705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 rot="5400000">
              <a:off x="1499596" y="1537923"/>
              <a:ext cx="1419595" cy="38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2033217" y="1509472"/>
              <a:ext cx="1371983" cy="47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029200" y="1887894"/>
            <a:ext cx="41148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99"/>
                </a:solidFill>
              </a:rPr>
              <a:t>Population mean, </a:t>
            </a:r>
            <a:r>
              <a:rPr lang="el-GR" dirty="0">
                <a:solidFill>
                  <a:srgbClr val="FFFF99"/>
                </a:solidFill>
                <a:cs typeface="Arial" charset="0"/>
              </a:rPr>
              <a:t>μ</a:t>
            </a:r>
            <a:r>
              <a:rPr lang="en-US" dirty="0">
                <a:solidFill>
                  <a:srgbClr val="FFFF99"/>
                </a:solidFill>
                <a:cs typeface="Arial" charset="0"/>
              </a:rPr>
              <a:t> (sample mean, x)</a:t>
            </a:r>
            <a:endParaRPr lang="el-GR" dirty="0">
              <a:solidFill>
                <a:srgbClr val="FFFF99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5004" y="3349964"/>
            <a:ext cx="171918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Inflection 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081259" y="3698616"/>
            <a:ext cx="2666208" cy="448276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FFFF99"/>
                </a:solidFill>
              </a:rPr>
              <a:t>Population standard deviation, </a:t>
            </a:r>
            <a:r>
              <a:rPr lang="el-GR" sz="1400" dirty="0">
                <a:solidFill>
                  <a:srgbClr val="FFFF99"/>
                </a:solidFill>
                <a:cs typeface="Arial" charset="0"/>
              </a:rPr>
              <a:t>σ</a:t>
            </a:r>
            <a:endParaRPr lang="en-US" sz="1400" dirty="0">
              <a:solidFill>
                <a:srgbClr val="FFFF99"/>
              </a:solidFill>
              <a:cs typeface="Arial" charset="0"/>
            </a:endParaRPr>
          </a:p>
          <a:p>
            <a:pPr algn="ctr"/>
            <a:r>
              <a:rPr lang="en-US" sz="1400" dirty="0">
                <a:solidFill>
                  <a:srgbClr val="FFFF99"/>
                </a:solidFill>
                <a:cs typeface="Arial" charset="0"/>
              </a:rPr>
              <a:t> (sample standard deviation, </a:t>
            </a:r>
            <a:r>
              <a:rPr lang="en-US" sz="1400" i="1" dirty="0">
                <a:solidFill>
                  <a:srgbClr val="FFFF99"/>
                </a:solidFill>
                <a:cs typeface="Arial" charset="0"/>
              </a:rPr>
              <a:t>s</a:t>
            </a:r>
            <a:r>
              <a:rPr lang="en-US" sz="1400" dirty="0">
                <a:solidFill>
                  <a:srgbClr val="FFFF99"/>
                </a:solidFill>
                <a:cs typeface="Arial" charset="0"/>
              </a:rPr>
              <a:t>)</a:t>
            </a:r>
            <a:endParaRPr lang="el-GR" sz="1400" dirty="0">
              <a:solidFill>
                <a:srgbClr val="FFFF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itle 1"/>
          <p:cNvSpPr>
            <a:spLocks noGrp="1"/>
          </p:cNvSpPr>
          <p:nvPr>
            <p:ph type="title" idx="4294967295"/>
          </p:nvPr>
        </p:nvSpPr>
        <p:spPr>
          <a:xfrm>
            <a:off x="179512" y="260648"/>
            <a:ext cx="8712968" cy="887760"/>
          </a:xfrm>
        </p:spPr>
        <p:txBody>
          <a:bodyPr/>
          <a:lstStyle/>
          <a:p>
            <a:r>
              <a:rPr lang="en-US" sz="3200" dirty="0"/>
              <a:t>Areas Under the Normal Curve: Empirical rule</a:t>
            </a:r>
            <a:br>
              <a:rPr lang="en-US" sz="3200" dirty="0"/>
            </a:br>
            <a:r>
              <a:rPr lang="en-US" sz="2800" dirty="0"/>
              <a:t>Empirical Rule for Data with Normal Distribution</a:t>
            </a:r>
          </a:p>
        </p:txBody>
      </p:sp>
      <p:pic>
        <p:nvPicPr>
          <p:cNvPr id="261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2" y="3461926"/>
            <a:ext cx="4231676" cy="295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1556792"/>
            <a:ext cx="8784975" cy="172819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68-95-99.7 rule</a:t>
            </a:r>
          </a:p>
          <a:p>
            <a:r>
              <a:rPr lang="en-US" sz="2000" dirty="0" smtClean="0"/>
              <a:t>About 68% of all values fall within 1 standard deviation of the mean</a:t>
            </a:r>
          </a:p>
          <a:p>
            <a:r>
              <a:rPr lang="en-US" sz="2000" dirty="0" smtClean="0"/>
              <a:t>About 95% of all values fall within 2 standard deviations of the mean</a:t>
            </a:r>
          </a:p>
          <a:p>
            <a:r>
              <a:rPr lang="en-US" sz="2000" dirty="0" smtClean="0"/>
              <a:t>About 99.7% of all values fall within 3 standard deviations of the mean</a:t>
            </a:r>
            <a:endParaRPr 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8024" y="3525245"/>
            <a:ext cx="3816424" cy="26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s</a:t>
            </a:r>
            <a:r>
              <a:rPr lang="en-US" sz="2400" dirty="0" smtClean="0"/>
              <a:t> is preferred over </a:t>
            </a:r>
            <a:r>
              <a:rPr lang="en-US" sz="2400" b="1" dirty="0" smtClean="0">
                <a:solidFill>
                  <a:srgbClr val="FF3300"/>
                </a:solidFill>
              </a:rPr>
              <a:t>s</a:t>
            </a:r>
            <a:r>
              <a:rPr lang="en-US" sz="2400" b="1" baseline="30000" dirty="0" smtClean="0">
                <a:solidFill>
                  <a:srgbClr val="FF3300"/>
                </a:solidFill>
              </a:rPr>
              <a:t>2</a:t>
            </a:r>
            <a:r>
              <a:rPr lang="en-US" sz="2400" dirty="0" smtClean="0"/>
              <a:t> since it has the same units as the original measurements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marL="0" lvl="1" indent="0">
              <a:lnSpc>
                <a:spcPct val="90000"/>
              </a:lnSpc>
              <a:buNone/>
            </a:pPr>
            <a:r>
              <a:rPr lang="en-US" sz="2400" dirty="0" smtClean="0"/>
              <a:t>50% of data values fall within </a:t>
            </a:r>
            <a:r>
              <a:rPr lang="en-US" sz="2400" dirty="0" err="1" smtClean="0"/>
              <a:t>ave</a:t>
            </a:r>
            <a:r>
              <a:rPr lang="en-US" sz="2400" dirty="0" smtClean="0"/>
              <a:t> ± 0.67s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81000"/>
            <a:ext cx="9036496" cy="887760"/>
          </a:xfrm>
        </p:spPr>
        <p:txBody>
          <a:bodyPr/>
          <a:lstStyle/>
          <a:p>
            <a:r>
              <a:rPr lang="en-US" sz="4000" dirty="0" smtClean="0"/>
              <a:t>Different looks of normal distributions</a:t>
            </a:r>
            <a:endParaRPr lang="en-US" sz="40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2043112"/>
            <a:ext cx="55149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03612" y="3128319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2400" b="1" dirty="0">
                <a:solidFill>
                  <a:srgbClr val="990000"/>
                </a:solidFill>
              </a:rPr>
              <a:t>μ</a:t>
            </a:r>
            <a:r>
              <a:rPr lang="en-US" sz="2400" b="1" dirty="0">
                <a:solidFill>
                  <a:srgbClr val="990000"/>
                </a:solidFill>
              </a:rPr>
              <a:t> = 100, </a:t>
            </a:r>
            <a:r>
              <a:rPr lang="el-GR" sz="2400" b="1" dirty="0">
                <a:solidFill>
                  <a:srgbClr val="990000"/>
                </a:solidFill>
              </a:rPr>
              <a:t>σ</a:t>
            </a:r>
            <a:r>
              <a:rPr lang="en-US" sz="2400" b="1" dirty="0">
                <a:solidFill>
                  <a:srgbClr val="990000"/>
                </a:solidFill>
              </a:rPr>
              <a:t> = 20</a:t>
            </a:r>
            <a:endParaRPr lang="el-GR" sz="2400" b="1" dirty="0">
              <a:solidFill>
                <a:srgbClr val="990000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647406" y="3917092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2400" b="1" dirty="0">
                <a:solidFill>
                  <a:srgbClr val="000066"/>
                </a:solidFill>
              </a:rPr>
              <a:t>μ</a:t>
            </a:r>
            <a:r>
              <a:rPr lang="en-US" sz="2400" b="1" dirty="0">
                <a:solidFill>
                  <a:srgbClr val="000066"/>
                </a:solidFill>
              </a:rPr>
              <a:t> = 200, </a:t>
            </a:r>
            <a:r>
              <a:rPr lang="el-GR" sz="2400" b="1" dirty="0">
                <a:solidFill>
                  <a:srgbClr val="000066"/>
                </a:solidFill>
              </a:rPr>
              <a:t>σ</a:t>
            </a:r>
            <a:r>
              <a:rPr lang="en-US" sz="2400" b="1" dirty="0">
                <a:solidFill>
                  <a:srgbClr val="000066"/>
                </a:solidFill>
              </a:rPr>
              <a:t> = 40</a:t>
            </a:r>
            <a:endParaRPr lang="el-GR" sz="2400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6021519"/>
            <a:ext cx="7132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standard deviation is a measure of the average amount by which each observation in a series differs from the mean.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0021" y="1772816"/>
            <a:ext cx="538733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99792" y="1785173"/>
            <a:ext cx="211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2400" b="1" dirty="0">
                <a:solidFill>
                  <a:srgbClr val="660066"/>
                </a:solidFill>
              </a:rPr>
              <a:t>μ</a:t>
            </a:r>
            <a:r>
              <a:rPr lang="en-US" sz="2400" b="1" dirty="0">
                <a:solidFill>
                  <a:srgbClr val="660066"/>
                </a:solidFill>
              </a:rPr>
              <a:t> = 40, </a:t>
            </a:r>
            <a:r>
              <a:rPr lang="el-GR" sz="2400" b="1" dirty="0">
                <a:solidFill>
                  <a:srgbClr val="660066"/>
                </a:solidFill>
              </a:rPr>
              <a:t>σ</a:t>
            </a:r>
            <a:r>
              <a:rPr lang="en-US" sz="2400" b="1" dirty="0">
                <a:solidFill>
                  <a:srgbClr val="660066"/>
                </a:solidFill>
              </a:rPr>
              <a:t> = 10</a:t>
            </a:r>
            <a:endParaRPr lang="el-GR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3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examples of normal distributions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596280"/>
              </p:ext>
            </p:extLst>
          </p:nvPr>
        </p:nvGraphicFramePr>
        <p:xfrm>
          <a:off x="609600" y="1905000"/>
          <a:ext cx="38481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5" name="Chart" r:id="rId3" imgW="3848120" imgH="3143260" progId="Excel.Chart.8">
                  <p:embed/>
                </p:oleObj>
              </mc:Choice>
              <mc:Fallback>
                <p:oleObj name="Chart" r:id="rId3" imgW="3848120" imgH="314326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3848100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primerofbiostatfigures_Page_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441107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99728"/>
          </a:xfrm>
        </p:spPr>
        <p:txBody>
          <a:bodyPr/>
          <a:lstStyle/>
          <a:p>
            <a:r>
              <a:rPr lang="en-US" dirty="0" smtClean="0"/>
              <a:t>Using the normal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30" y="1196752"/>
            <a:ext cx="8540850" cy="2088232"/>
          </a:xfrm>
        </p:spPr>
        <p:txBody>
          <a:bodyPr/>
          <a:lstStyle/>
          <a:p>
            <a:r>
              <a:rPr lang="en-US" sz="2800" dirty="0"/>
              <a:t>Area under the normal curve at any value along the x-axis represents the </a:t>
            </a:r>
            <a:r>
              <a:rPr lang="en-US" sz="2800" b="1" u="sng" dirty="0">
                <a:effectLst/>
              </a:rPr>
              <a:t>percent or probability</a:t>
            </a:r>
            <a:r>
              <a:rPr lang="en-US" sz="2800" dirty="0"/>
              <a:t> of that value on the y-axis, it follows that: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9512" y="2924944"/>
            <a:ext cx="615554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Approximately 68% of area under curve falls within range of 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± </a:t>
            </a:r>
            <a:r>
              <a:rPr lang="el-GR" sz="2000" dirty="0">
                <a:cs typeface="Arial" charset="0"/>
              </a:rPr>
              <a:t>σ</a:t>
            </a:r>
            <a:endParaRPr lang="en-US" sz="2000" dirty="0"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cs typeface="Arial" charset="0"/>
              </a:rPr>
              <a:t>P[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– </a:t>
            </a:r>
            <a:r>
              <a:rPr lang="el-GR" sz="2000" dirty="0">
                <a:cs typeface="Arial" charset="0"/>
              </a:rPr>
              <a:t>σ</a:t>
            </a:r>
            <a:r>
              <a:rPr lang="en-US" sz="2000" dirty="0">
                <a:cs typeface="Arial" charset="0"/>
              </a:rPr>
              <a:t> ≤ X ≤ 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+ </a:t>
            </a:r>
            <a:r>
              <a:rPr lang="el-GR" sz="2000" dirty="0">
                <a:cs typeface="Arial" charset="0"/>
              </a:rPr>
              <a:t>σ</a:t>
            </a:r>
            <a:r>
              <a:rPr lang="en-US" sz="2000" dirty="0">
                <a:cs typeface="Arial" charset="0"/>
              </a:rPr>
              <a:t>] ≈ 0.68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cs typeface="Arial" charset="0"/>
              </a:rPr>
              <a:t>95% of area under curve falls within 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± 2</a:t>
            </a:r>
            <a:r>
              <a:rPr lang="el-GR" sz="2000" dirty="0">
                <a:cs typeface="Arial" charset="0"/>
              </a:rPr>
              <a:t>σ</a:t>
            </a:r>
            <a:endParaRPr lang="en-US" sz="2000" dirty="0"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cs typeface="Arial" charset="0"/>
              </a:rPr>
              <a:t>P[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– 2</a:t>
            </a:r>
            <a:r>
              <a:rPr lang="el-GR" sz="2000" dirty="0">
                <a:cs typeface="Arial" charset="0"/>
              </a:rPr>
              <a:t>σ</a:t>
            </a:r>
            <a:r>
              <a:rPr lang="en-US" sz="2000" dirty="0">
                <a:cs typeface="Arial" charset="0"/>
              </a:rPr>
              <a:t> ≤ X ≤ 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+ 2</a:t>
            </a:r>
            <a:r>
              <a:rPr lang="el-GR" sz="2000" dirty="0">
                <a:cs typeface="Arial" charset="0"/>
              </a:rPr>
              <a:t>σ</a:t>
            </a:r>
            <a:r>
              <a:rPr lang="en-US" sz="2000" dirty="0">
                <a:cs typeface="Arial" charset="0"/>
              </a:rPr>
              <a:t>] ≈ 0.95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cs typeface="Arial" charset="0"/>
              </a:rPr>
              <a:t>99% of area under curve falls within 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± 3</a:t>
            </a:r>
            <a:r>
              <a:rPr lang="el-GR" sz="2000" dirty="0">
                <a:cs typeface="Arial" charset="0"/>
              </a:rPr>
              <a:t>σ</a:t>
            </a:r>
            <a:endParaRPr lang="en-US" sz="2000" dirty="0"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cs typeface="Arial" charset="0"/>
              </a:rPr>
              <a:t>P[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– 3</a:t>
            </a:r>
            <a:r>
              <a:rPr lang="el-GR" sz="2000" dirty="0">
                <a:cs typeface="Arial" charset="0"/>
              </a:rPr>
              <a:t>σ</a:t>
            </a:r>
            <a:r>
              <a:rPr lang="en-US" sz="2000" dirty="0">
                <a:cs typeface="Arial" charset="0"/>
              </a:rPr>
              <a:t> ≤ X ≤ 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>
                <a:cs typeface="Arial" charset="0"/>
              </a:rPr>
              <a:t> + 3</a:t>
            </a:r>
            <a:r>
              <a:rPr lang="el-GR" sz="2000" dirty="0">
                <a:cs typeface="Arial" charset="0"/>
              </a:rPr>
              <a:t>σ</a:t>
            </a:r>
            <a:r>
              <a:rPr lang="en-US" sz="2000" dirty="0">
                <a:cs typeface="Arial" charset="0"/>
              </a:rPr>
              <a:t>] ≈ 0.99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69" y="2713213"/>
            <a:ext cx="1800403" cy="11435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47" y="4131693"/>
            <a:ext cx="1868539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0"/>
            <a:ext cx="67929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3744"/>
          </a:xfrm>
        </p:spPr>
        <p:txBody>
          <a:bodyPr/>
          <a:lstStyle/>
          <a:p>
            <a:r>
              <a:rPr lang="en-US" dirty="0" smtClean="0"/>
              <a:t>Normal curves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1444690"/>
            <a:ext cx="82296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Are theoretical based on idea of </a:t>
            </a:r>
            <a:r>
              <a:rPr lang="en-US" sz="2400" b="1" dirty="0" smtClean="0">
                <a:solidFill>
                  <a:srgbClr val="FF0000"/>
                </a:solidFill>
              </a:rPr>
              <a:t>infinite</a:t>
            </a:r>
            <a:r>
              <a:rPr lang="en-US" sz="2400" dirty="0" smtClean="0"/>
              <a:t> number of values</a:t>
            </a:r>
          </a:p>
          <a:p>
            <a:pPr>
              <a:defRPr/>
            </a:pPr>
            <a:r>
              <a:rPr lang="en-US" sz="2400" dirty="0" smtClean="0"/>
              <a:t>Even modest number of sample values </a:t>
            </a:r>
            <a:r>
              <a:rPr lang="en-US" sz="2400" b="1" dirty="0" smtClean="0"/>
              <a:t>tend</a:t>
            </a:r>
            <a:r>
              <a:rPr lang="en-US" sz="2400" dirty="0" smtClean="0"/>
              <a:t> to distribute ‘normally’ as long as </a:t>
            </a:r>
            <a:r>
              <a:rPr 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is normally distributed</a:t>
            </a: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2651" y="3717032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It is a useful model to evaluate data when data’s </a:t>
            </a:r>
            <a:r>
              <a:rPr lang="en-US" i="1" dirty="0" smtClean="0"/>
              <a:t>deviation from normality is small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statistics terms, normal curve is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to minor violations of its shape </a:t>
            </a:r>
            <a:r>
              <a:rPr lang="en-US" dirty="0" smtClean="0"/>
              <a:t>assumptions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lay terms, we can use percentages or probabilities associated with normal curve to </a:t>
            </a:r>
            <a:r>
              <a:rPr lang="en-US" b="1" dirty="0" smtClean="0"/>
              <a:t>interpret</a:t>
            </a:r>
            <a:r>
              <a:rPr lang="en-US" dirty="0" smtClean="0"/>
              <a:t> data </a:t>
            </a:r>
            <a:r>
              <a:rPr lang="en-US" i="1" dirty="0" smtClean="0"/>
              <a:t>even</a:t>
            </a:r>
            <a:r>
              <a:rPr lang="en-US" dirty="0" smtClean="0"/>
              <a:t> when data only </a:t>
            </a:r>
            <a:r>
              <a:rPr lang="en-US" i="1" dirty="0" smtClean="0"/>
              <a:t>approximates normal</a:t>
            </a:r>
            <a:r>
              <a:rPr lang="en-US" dirty="0" smtClean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699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Normal Curve &amp; the Empirical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3886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percentages are very </a:t>
            </a:r>
            <a:r>
              <a:rPr lang="en-US" b="1" dirty="0" smtClean="0"/>
              <a:t>important</a:t>
            </a:r>
            <a:r>
              <a:rPr lang="en-US" dirty="0" smtClean="0"/>
              <a:t> because they form the basis of many statistical methods and will appear over &amp; over through out this course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Although this may seem a paradox, all exact science is dominated by the idea of approximation! (Sir Bertrand Russell)</a:t>
            </a:r>
          </a:p>
        </p:txBody>
      </p:sp>
    </p:spTree>
    <p:extLst>
      <p:ext uri="{BB962C8B-B14F-4D97-AF65-F5344CB8AC3E}">
        <p14:creationId xmlns:p14="http://schemas.microsoft.com/office/powerpoint/2010/main" val="17681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pPr eaLnBrk="1" hangingPunct="1"/>
            <a:r>
              <a:rPr lang="en-US" b="1" smtClean="0"/>
              <a:t>Ex Problem #1 ave hgt males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lum bright="-20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0313"/>
            <a:ext cx="8610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1162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μ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= 5.8</a:t>
            </a:r>
          </a:p>
          <a:p>
            <a:pPr>
              <a:defRPr/>
            </a:pPr>
            <a:r>
              <a:rPr lang="el-G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σ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= 0.3</a:t>
            </a:r>
            <a:endParaRPr lang="el-GR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27013" y="5105400"/>
            <a:ext cx="7715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Question: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What is the total area under the Normal curve ?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28600" y="5791200"/>
            <a:ext cx="7827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Question: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Eye-ball the shaded area.  What is P [ X &gt; 6.1 ] ?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791200" y="3962400"/>
            <a:ext cx="5334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629400" y="4114800"/>
            <a:ext cx="381000" cy="152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800600" y="3124200"/>
            <a:ext cx="5334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810000" y="3124200"/>
            <a:ext cx="6096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819400" y="3962400"/>
            <a:ext cx="5334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057400" y="4114800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Freeform 13"/>
          <p:cNvSpPr>
            <a:spLocks/>
          </p:cNvSpPr>
          <p:nvPr/>
        </p:nvSpPr>
        <p:spPr bwMode="auto">
          <a:xfrm>
            <a:off x="5588000" y="2625725"/>
            <a:ext cx="2016125" cy="1774825"/>
          </a:xfrm>
          <a:custGeom>
            <a:avLst/>
            <a:gdLst>
              <a:gd name="T0" fmla="*/ 2147483647 w 1270"/>
              <a:gd name="T1" fmla="*/ 2147483647 h 1118"/>
              <a:gd name="T2" fmla="*/ 2147483647 w 1270"/>
              <a:gd name="T3" fmla="*/ 2147483647 h 1118"/>
              <a:gd name="T4" fmla="*/ 2147483647 w 1270"/>
              <a:gd name="T5" fmla="*/ 2147483647 h 1118"/>
              <a:gd name="T6" fmla="*/ 2147483647 w 1270"/>
              <a:gd name="T7" fmla="*/ 2147483647 h 1118"/>
              <a:gd name="T8" fmla="*/ 2147483647 w 1270"/>
              <a:gd name="T9" fmla="*/ 2147483647 h 1118"/>
              <a:gd name="T10" fmla="*/ 2147483647 w 1270"/>
              <a:gd name="T11" fmla="*/ 2147483647 h 1118"/>
              <a:gd name="T12" fmla="*/ 2147483647 w 1270"/>
              <a:gd name="T13" fmla="*/ 2147483647 h 1118"/>
              <a:gd name="T14" fmla="*/ 2147483647 w 1270"/>
              <a:gd name="T15" fmla="*/ 2147483647 h 1118"/>
              <a:gd name="T16" fmla="*/ 2147483647 w 1270"/>
              <a:gd name="T17" fmla="*/ 2147483647 h 1118"/>
              <a:gd name="T18" fmla="*/ 2147483647 w 1270"/>
              <a:gd name="T19" fmla="*/ 2147483647 h 1118"/>
              <a:gd name="T20" fmla="*/ 2147483647 w 1270"/>
              <a:gd name="T21" fmla="*/ 2147483647 h 1118"/>
              <a:gd name="T22" fmla="*/ 2147483647 w 1270"/>
              <a:gd name="T23" fmla="*/ 2147483647 h 1118"/>
              <a:gd name="T24" fmla="*/ 2147483647 w 1270"/>
              <a:gd name="T25" fmla="*/ 2147483647 h 1118"/>
              <a:gd name="T26" fmla="*/ 2147483647 w 1270"/>
              <a:gd name="T27" fmla="*/ 2147483647 h 1118"/>
              <a:gd name="T28" fmla="*/ 2147483647 w 1270"/>
              <a:gd name="T29" fmla="*/ 2147483647 h 1118"/>
              <a:gd name="T30" fmla="*/ 2147483647 w 1270"/>
              <a:gd name="T31" fmla="*/ 2147483647 h 1118"/>
              <a:gd name="T32" fmla="*/ 2147483647 w 1270"/>
              <a:gd name="T33" fmla="*/ 2147483647 h 1118"/>
              <a:gd name="T34" fmla="*/ 2147483647 w 1270"/>
              <a:gd name="T35" fmla="*/ 2147483647 h 1118"/>
              <a:gd name="T36" fmla="*/ 2147483647 w 1270"/>
              <a:gd name="T37" fmla="*/ 2147483647 h 1118"/>
              <a:gd name="T38" fmla="*/ 2147483647 w 1270"/>
              <a:gd name="T39" fmla="*/ 2147483647 h 1118"/>
              <a:gd name="T40" fmla="*/ 2147483647 w 1270"/>
              <a:gd name="T41" fmla="*/ 2147483647 h 1118"/>
              <a:gd name="T42" fmla="*/ 2147483647 w 1270"/>
              <a:gd name="T43" fmla="*/ 2147483647 h 1118"/>
              <a:gd name="T44" fmla="*/ 2147483647 w 1270"/>
              <a:gd name="T45" fmla="*/ 2147483647 h 1118"/>
              <a:gd name="T46" fmla="*/ 2147483647 w 1270"/>
              <a:gd name="T47" fmla="*/ 2147483647 h 1118"/>
              <a:gd name="T48" fmla="*/ 2147483647 w 1270"/>
              <a:gd name="T49" fmla="*/ 2147483647 h 1118"/>
              <a:gd name="T50" fmla="*/ 2147483647 w 1270"/>
              <a:gd name="T51" fmla="*/ 2147483647 h 1118"/>
              <a:gd name="T52" fmla="*/ 2147483647 w 1270"/>
              <a:gd name="T53" fmla="*/ 2147483647 h 1118"/>
              <a:gd name="T54" fmla="*/ 2147483647 w 1270"/>
              <a:gd name="T55" fmla="*/ 2147483647 h 1118"/>
              <a:gd name="T56" fmla="*/ 2147483647 w 1270"/>
              <a:gd name="T57" fmla="*/ 2147483647 h 1118"/>
              <a:gd name="T58" fmla="*/ 2147483647 w 1270"/>
              <a:gd name="T59" fmla="*/ 2147483647 h 1118"/>
              <a:gd name="T60" fmla="*/ 2147483647 w 1270"/>
              <a:gd name="T61" fmla="*/ 2147483647 h 1118"/>
              <a:gd name="T62" fmla="*/ 2147483647 w 1270"/>
              <a:gd name="T63" fmla="*/ 2147483647 h 1118"/>
              <a:gd name="T64" fmla="*/ 2147483647 w 1270"/>
              <a:gd name="T65" fmla="*/ 2147483647 h 1118"/>
              <a:gd name="T66" fmla="*/ 2147483647 w 1270"/>
              <a:gd name="T67" fmla="*/ 2147483647 h 1118"/>
              <a:gd name="T68" fmla="*/ 2147483647 w 1270"/>
              <a:gd name="T69" fmla="*/ 2147483647 h 1118"/>
              <a:gd name="T70" fmla="*/ 2147483647 w 1270"/>
              <a:gd name="T71" fmla="*/ 2147483647 h 1118"/>
              <a:gd name="T72" fmla="*/ 2147483647 w 1270"/>
              <a:gd name="T73" fmla="*/ 2147483647 h 1118"/>
              <a:gd name="T74" fmla="*/ 2147483647 w 1270"/>
              <a:gd name="T75" fmla="*/ 2147483647 h 1118"/>
              <a:gd name="T76" fmla="*/ 2147483647 w 1270"/>
              <a:gd name="T77" fmla="*/ 2147483647 h 111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70"/>
              <a:gd name="T118" fmla="*/ 0 h 1118"/>
              <a:gd name="T119" fmla="*/ 1270 w 1270"/>
              <a:gd name="T120" fmla="*/ 1118 h 111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70" h="1118">
                <a:moveTo>
                  <a:pt x="1270" y="1044"/>
                </a:moveTo>
                <a:cubicBezTo>
                  <a:pt x="1234" y="1031"/>
                  <a:pt x="1184" y="1000"/>
                  <a:pt x="1146" y="996"/>
                </a:cubicBezTo>
                <a:cubicBezTo>
                  <a:pt x="1091" y="991"/>
                  <a:pt x="1037" y="989"/>
                  <a:pt x="982" y="986"/>
                </a:cubicBezTo>
                <a:cubicBezTo>
                  <a:pt x="940" y="958"/>
                  <a:pt x="897" y="951"/>
                  <a:pt x="848" y="938"/>
                </a:cubicBezTo>
                <a:cubicBezTo>
                  <a:pt x="838" y="932"/>
                  <a:pt x="827" y="927"/>
                  <a:pt x="819" y="919"/>
                </a:cubicBezTo>
                <a:cubicBezTo>
                  <a:pt x="811" y="911"/>
                  <a:pt x="809" y="897"/>
                  <a:pt x="800" y="890"/>
                </a:cubicBezTo>
                <a:cubicBezTo>
                  <a:pt x="792" y="884"/>
                  <a:pt x="780" y="885"/>
                  <a:pt x="771" y="880"/>
                </a:cubicBezTo>
                <a:cubicBezTo>
                  <a:pt x="751" y="869"/>
                  <a:pt x="736" y="849"/>
                  <a:pt x="714" y="842"/>
                </a:cubicBezTo>
                <a:cubicBezTo>
                  <a:pt x="704" y="839"/>
                  <a:pt x="694" y="837"/>
                  <a:pt x="685" y="832"/>
                </a:cubicBezTo>
                <a:cubicBezTo>
                  <a:pt x="624" y="798"/>
                  <a:pt x="573" y="748"/>
                  <a:pt x="512" y="717"/>
                </a:cubicBezTo>
                <a:cubicBezTo>
                  <a:pt x="461" y="640"/>
                  <a:pt x="528" y="733"/>
                  <a:pt x="464" y="669"/>
                </a:cubicBezTo>
                <a:cubicBezTo>
                  <a:pt x="421" y="626"/>
                  <a:pt x="472" y="649"/>
                  <a:pt x="416" y="631"/>
                </a:cubicBezTo>
                <a:cubicBezTo>
                  <a:pt x="410" y="618"/>
                  <a:pt x="406" y="603"/>
                  <a:pt x="397" y="592"/>
                </a:cubicBezTo>
                <a:cubicBezTo>
                  <a:pt x="390" y="583"/>
                  <a:pt x="375" y="582"/>
                  <a:pt x="368" y="573"/>
                </a:cubicBezTo>
                <a:cubicBezTo>
                  <a:pt x="362" y="565"/>
                  <a:pt x="363" y="553"/>
                  <a:pt x="358" y="544"/>
                </a:cubicBezTo>
                <a:cubicBezTo>
                  <a:pt x="347" y="522"/>
                  <a:pt x="336" y="513"/>
                  <a:pt x="320" y="496"/>
                </a:cubicBezTo>
                <a:cubicBezTo>
                  <a:pt x="313" y="477"/>
                  <a:pt x="312" y="456"/>
                  <a:pt x="301" y="439"/>
                </a:cubicBezTo>
                <a:cubicBezTo>
                  <a:pt x="294" y="428"/>
                  <a:pt x="280" y="421"/>
                  <a:pt x="272" y="410"/>
                </a:cubicBezTo>
                <a:cubicBezTo>
                  <a:pt x="201" y="318"/>
                  <a:pt x="262" y="379"/>
                  <a:pt x="214" y="333"/>
                </a:cubicBezTo>
                <a:cubicBezTo>
                  <a:pt x="192" y="262"/>
                  <a:pt x="224" y="344"/>
                  <a:pt x="176" y="285"/>
                </a:cubicBezTo>
                <a:cubicBezTo>
                  <a:pt x="121" y="217"/>
                  <a:pt x="220" y="293"/>
                  <a:pt x="138" y="237"/>
                </a:cubicBezTo>
                <a:cubicBezTo>
                  <a:pt x="121" y="188"/>
                  <a:pt x="66" y="122"/>
                  <a:pt x="22" y="93"/>
                </a:cubicBezTo>
                <a:cubicBezTo>
                  <a:pt x="19" y="83"/>
                  <a:pt x="15" y="74"/>
                  <a:pt x="13" y="64"/>
                </a:cubicBezTo>
                <a:cubicBezTo>
                  <a:pt x="9" y="48"/>
                  <a:pt x="3" y="0"/>
                  <a:pt x="3" y="16"/>
                </a:cubicBezTo>
                <a:cubicBezTo>
                  <a:pt x="3" y="352"/>
                  <a:pt x="0" y="688"/>
                  <a:pt x="13" y="1024"/>
                </a:cubicBezTo>
                <a:cubicBezTo>
                  <a:pt x="14" y="1057"/>
                  <a:pt x="76" y="1043"/>
                  <a:pt x="109" y="1044"/>
                </a:cubicBezTo>
                <a:cubicBezTo>
                  <a:pt x="298" y="1050"/>
                  <a:pt x="486" y="1050"/>
                  <a:pt x="675" y="1053"/>
                </a:cubicBezTo>
                <a:cubicBezTo>
                  <a:pt x="723" y="1056"/>
                  <a:pt x="771" y="1063"/>
                  <a:pt x="819" y="1063"/>
                </a:cubicBezTo>
                <a:cubicBezTo>
                  <a:pt x="832" y="1063"/>
                  <a:pt x="791" y="1061"/>
                  <a:pt x="781" y="1053"/>
                </a:cubicBezTo>
                <a:cubicBezTo>
                  <a:pt x="773" y="1047"/>
                  <a:pt x="778" y="1031"/>
                  <a:pt x="771" y="1024"/>
                </a:cubicBezTo>
                <a:cubicBezTo>
                  <a:pt x="769" y="1022"/>
                  <a:pt x="680" y="988"/>
                  <a:pt x="675" y="986"/>
                </a:cubicBezTo>
                <a:cubicBezTo>
                  <a:pt x="605" y="1010"/>
                  <a:pt x="668" y="986"/>
                  <a:pt x="742" y="986"/>
                </a:cubicBezTo>
                <a:cubicBezTo>
                  <a:pt x="768" y="986"/>
                  <a:pt x="793" y="993"/>
                  <a:pt x="819" y="996"/>
                </a:cubicBezTo>
                <a:cubicBezTo>
                  <a:pt x="791" y="1001"/>
                  <a:pt x="757" y="993"/>
                  <a:pt x="762" y="1034"/>
                </a:cubicBezTo>
                <a:cubicBezTo>
                  <a:pt x="764" y="1054"/>
                  <a:pt x="781" y="1092"/>
                  <a:pt x="781" y="1092"/>
                </a:cubicBezTo>
                <a:cubicBezTo>
                  <a:pt x="777" y="1093"/>
                  <a:pt x="714" y="1118"/>
                  <a:pt x="714" y="1082"/>
                </a:cubicBezTo>
                <a:cubicBezTo>
                  <a:pt x="714" y="1069"/>
                  <a:pt x="733" y="1063"/>
                  <a:pt x="742" y="1053"/>
                </a:cubicBezTo>
                <a:cubicBezTo>
                  <a:pt x="912" y="1082"/>
                  <a:pt x="1079" y="1069"/>
                  <a:pt x="1251" y="1063"/>
                </a:cubicBezTo>
                <a:cubicBezTo>
                  <a:pt x="1262" y="1030"/>
                  <a:pt x="1254" y="1026"/>
                  <a:pt x="1270" y="1044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97659" y="6340678"/>
            <a:ext cx="85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1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/>
      <p:bldP spid="36872" grpId="0" animBg="1"/>
      <p:bldP spid="36873" grpId="0" animBg="1"/>
      <p:bldP spid="36874" grpId="0" animBg="1"/>
      <p:bldP spid="36875" grpId="0" animBg="1"/>
      <p:bldP spid="36876" grpId="0" animBg="1"/>
      <p:bldP spid="25613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2072" y="238125"/>
            <a:ext cx="3599631" cy="671512"/>
          </a:xfrm>
        </p:spPr>
        <p:txBody>
          <a:bodyPr/>
          <a:lstStyle/>
          <a:p>
            <a:pPr algn="l"/>
            <a:r>
              <a:rPr lang="en-US" sz="3600" b="1" dirty="0"/>
              <a:t>Distributions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64773"/>
              </p:ext>
            </p:extLst>
          </p:nvPr>
        </p:nvGraphicFramePr>
        <p:xfrm>
          <a:off x="35496" y="1065365"/>
          <a:ext cx="252253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8" name="Chart" r:id="rId4" imgW="3057451" imgH="1990678" progId="Excel.Chart.8">
                  <p:embed/>
                </p:oleObj>
              </mc:Choice>
              <mc:Fallback>
                <p:oleObj name="Chart" r:id="rId4" imgW="3057451" imgH="1990678" progId="Excel.Chart.8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065365"/>
                        <a:ext cx="2522538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92474"/>
              </p:ext>
            </p:extLst>
          </p:nvPr>
        </p:nvGraphicFramePr>
        <p:xfrm>
          <a:off x="4711344" y="1126952"/>
          <a:ext cx="2293615" cy="1564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38027"/>
              </p:ext>
            </p:extLst>
          </p:nvPr>
        </p:nvGraphicFramePr>
        <p:xfrm>
          <a:off x="7185216" y="1116165"/>
          <a:ext cx="1872488" cy="1583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2285" name="Freeform 13"/>
          <p:cNvSpPr>
            <a:spLocks noChangeAspect="1"/>
          </p:cNvSpPr>
          <p:nvPr/>
        </p:nvSpPr>
        <p:spPr bwMode="auto">
          <a:xfrm>
            <a:off x="7596336" y="1278211"/>
            <a:ext cx="1368151" cy="1066558"/>
          </a:xfrm>
          <a:custGeom>
            <a:avLst/>
            <a:gdLst>
              <a:gd name="T0" fmla="*/ 0 w 1230"/>
              <a:gd name="T1" fmla="*/ 710 h 713"/>
              <a:gd name="T2" fmla="*/ 214 w 1230"/>
              <a:gd name="T3" fmla="*/ 672 h 713"/>
              <a:gd name="T4" fmla="*/ 379 w 1230"/>
              <a:gd name="T5" fmla="*/ 493 h 713"/>
              <a:gd name="T6" fmla="*/ 545 w 1230"/>
              <a:gd name="T7" fmla="*/ 75 h 713"/>
              <a:gd name="T8" fmla="*/ 669 w 1230"/>
              <a:gd name="T9" fmla="*/ 69 h 713"/>
              <a:gd name="T10" fmla="*/ 883 w 1230"/>
              <a:gd name="T11" fmla="*/ 487 h 713"/>
              <a:gd name="T12" fmla="*/ 1047 w 1230"/>
              <a:gd name="T13" fmla="*/ 665 h 713"/>
              <a:gd name="T14" fmla="*/ 1230 w 1230"/>
              <a:gd name="T15" fmla="*/ 713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0" h="713">
                <a:moveTo>
                  <a:pt x="0" y="710"/>
                </a:moveTo>
                <a:cubicBezTo>
                  <a:pt x="74" y="710"/>
                  <a:pt x="151" y="708"/>
                  <a:pt x="214" y="672"/>
                </a:cubicBezTo>
                <a:cubicBezTo>
                  <a:pt x="277" y="636"/>
                  <a:pt x="324" y="593"/>
                  <a:pt x="379" y="493"/>
                </a:cubicBezTo>
                <a:cubicBezTo>
                  <a:pt x="434" y="393"/>
                  <a:pt x="497" y="146"/>
                  <a:pt x="545" y="75"/>
                </a:cubicBezTo>
                <a:cubicBezTo>
                  <a:pt x="593" y="4"/>
                  <a:pt x="613" y="0"/>
                  <a:pt x="669" y="69"/>
                </a:cubicBezTo>
                <a:cubicBezTo>
                  <a:pt x="725" y="138"/>
                  <a:pt x="820" y="388"/>
                  <a:pt x="883" y="487"/>
                </a:cubicBezTo>
                <a:cubicBezTo>
                  <a:pt x="946" y="586"/>
                  <a:pt x="989" y="627"/>
                  <a:pt x="1047" y="665"/>
                </a:cubicBezTo>
                <a:cubicBezTo>
                  <a:pt x="1105" y="703"/>
                  <a:pt x="1191" y="703"/>
                  <a:pt x="1230" y="713"/>
                </a:cubicBezTo>
              </a:path>
            </a:pathLst>
          </a:custGeom>
          <a:solidFill>
            <a:srgbClr val="99CCFF">
              <a:alpha val="46001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777098"/>
              </p:ext>
            </p:extLst>
          </p:nvPr>
        </p:nvGraphicFramePr>
        <p:xfrm>
          <a:off x="2645116" y="1100563"/>
          <a:ext cx="1988309" cy="162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2288" name="AutoShape 16"/>
          <p:cNvSpPr>
            <a:spLocks noChangeAspect="1" noChangeArrowheads="1"/>
          </p:cNvSpPr>
          <p:nvPr/>
        </p:nvSpPr>
        <p:spPr bwMode="auto">
          <a:xfrm>
            <a:off x="2932404" y="1278211"/>
            <a:ext cx="1653470" cy="1047342"/>
          </a:xfrm>
          <a:prstGeom prst="triangle">
            <a:avLst>
              <a:gd name="adj" fmla="val 50000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289" name="Freeform 17"/>
          <p:cNvSpPr>
            <a:spLocks/>
          </p:cNvSpPr>
          <p:nvPr/>
        </p:nvSpPr>
        <p:spPr bwMode="auto">
          <a:xfrm>
            <a:off x="5311762" y="1308109"/>
            <a:ext cx="1667453" cy="1047342"/>
          </a:xfrm>
          <a:custGeom>
            <a:avLst/>
            <a:gdLst>
              <a:gd name="T0" fmla="*/ 0 w 1410"/>
              <a:gd name="T1" fmla="*/ 992 h 992"/>
              <a:gd name="T2" fmla="*/ 158 w 1410"/>
              <a:gd name="T3" fmla="*/ 932 h 992"/>
              <a:gd name="T4" fmla="*/ 323 w 1410"/>
              <a:gd name="T5" fmla="*/ 668 h 992"/>
              <a:gd name="T6" fmla="*/ 569 w 1410"/>
              <a:gd name="T7" fmla="*/ 95 h 992"/>
              <a:gd name="T8" fmla="*/ 767 w 1410"/>
              <a:gd name="T9" fmla="*/ 95 h 992"/>
              <a:gd name="T10" fmla="*/ 1017 w 1410"/>
              <a:gd name="T11" fmla="*/ 649 h 992"/>
              <a:gd name="T12" fmla="*/ 1196 w 1410"/>
              <a:gd name="T13" fmla="*/ 923 h 992"/>
              <a:gd name="T14" fmla="*/ 1410 w 1410"/>
              <a:gd name="T15" fmla="*/ 98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0" h="992">
                <a:moveTo>
                  <a:pt x="0" y="992"/>
                </a:moveTo>
                <a:cubicBezTo>
                  <a:pt x="27" y="982"/>
                  <a:pt x="104" y="986"/>
                  <a:pt x="158" y="932"/>
                </a:cubicBezTo>
                <a:cubicBezTo>
                  <a:pt x="212" y="878"/>
                  <a:pt x="255" y="807"/>
                  <a:pt x="323" y="668"/>
                </a:cubicBezTo>
                <a:cubicBezTo>
                  <a:pt x="391" y="529"/>
                  <a:pt x="494" y="190"/>
                  <a:pt x="569" y="95"/>
                </a:cubicBezTo>
                <a:cubicBezTo>
                  <a:pt x="643" y="0"/>
                  <a:pt x="692" y="3"/>
                  <a:pt x="767" y="95"/>
                </a:cubicBezTo>
                <a:cubicBezTo>
                  <a:pt x="841" y="187"/>
                  <a:pt x="945" y="511"/>
                  <a:pt x="1017" y="649"/>
                </a:cubicBezTo>
                <a:cubicBezTo>
                  <a:pt x="1089" y="787"/>
                  <a:pt x="1131" y="868"/>
                  <a:pt x="1196" y="923"/>
                </a:cubicBezTo>
                <a:cubicBezTo>
                  <a:pt x="1261" y="978"/>
                  <a:pt x="1366" y="968"/>
                  <a:pt x="1410" y="9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2771800" y="2788685"/>
            <a:ext cx="1709635" cy="1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>
                <a:latin typeface="Arial"/>
                <a:cs typeface="Arial"/>
              </a:rPr>
              <a:t>The results of 500 rolls with two dice </a:t>
            </a:r>
          </a:p>
        </p:txBody>
      </p: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546687" y="2788685"/>
            <a:ext cx="1722459" cy="1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>
                <a:latin typeface="Arial"/>
                <a:cs typeface="Arial"/>
              </a:rPr>
              <a:t>The results of </a:t>
            </a:r>
            <a:r>
              <a:rPr lang="en-US" sz="800" b="0" i="0" u="none" strike="noStrike" baseline="0" dirty="0" smtClean="0">
                <a:latin typeface="Arial"/>
                <a:cs typeface="Arial"/>
              </a:rPr>
              <a:t>600 </a:t>
            </a:r>
            <a:r>
              <a:rPr lang="en-US" sz="800" b="0" i="0" u="none" strike="noStrike" baseline="0" dirty="0">
                <a:latin typeface="Arial"/>
                <a:cs typeface="Arial"/>
              </a:rPr>
              <a:t>rolls with </a:t>
            </a:r>
            <a:r>
              <a:rPr lang="en-US" sz="800" b="0" i="0" u="none" strike="noStrike" baseline="0" dirty="0" smtClean="0">
                <a:latin typeface="Arial"/>
                <a:cs typeface="Arial"/>
              </a:rPr>
              <a:t>one </a:t>
            </a:r>
            <a:r>
              <a:rPr lang="en-US" sz="800" b="0" i="0" u="none" strike="noStrike" baseline="0" dirty="0">
                <a:latin typeface="Arial"/>
                <a:cs typeface="Arial"/>
              </a:rPr>
              <a:t>dice </a:t>
            </a:r>
          </a:p>
        </p:txBody>
      </p:sp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5440940" y="2776475"/>
            <a:ext cx="1264000" cy="1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>
                <a:latin typeface="Arial"/>
                <a:cs typeface="Arial"/>
              </a:rPr>
              <a:t>The results of </a:t>
            </a:r>
            <a:r>
              <a:rPr lang="en-US" sz="800" b="0" i="0" u="none" strike="noStrike" baseline="0" dirty="0" smtClean="0">
                <a:latin typeface="Arial"/>
                <a:cs typeface="Arial"/>
              </a:rPr>
              <a:t>100 titrations</a:t>
            </a:r>
            <a:endParaRPr lang="en-US" sz="800" b="0" i="0" u="none" strike="noStrike" baseline="0" dirty="0">
              <a:latin typeface="Arial"/>
              <a:cs typeface="Arial"/>
            </a:endParaRPr>
          </a:p>
        </p:txBody>
      </p:sp>
      <p:sp>
        <p:nvSpPr>
          <p:cNvPr id="23" name="Text Box 1"/>
          <p:cNvSpPr txBox="1">
            <a:spLocks noChangeArrowheads="1"/>
          </p:cNvSpPr>
          <p:nvPr/>
        </p:nvSpPr>
        <p:spPr bwMode="auto">
          <a:xfrm>
            <a:off x="7236296" y="2776475"/>
            <a:ext cx="1756122" cy="1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 dirty="0">
                <a:latin typeface="Arial"/>
                <a:cs typeface="Arial"/>
              </a:rPr>
              <a:t>The results of </a:t>
            </a:r>
            <a:r>
              <a:rPr lang="en-US" sz="800" b="0" i="0" u="none" strike="noStrike" baseline="0" dirty="0" smtClean="0">
                <a:latin typeface="Arial"/>
                <a:cs typeface="Arial"/>
              </a:rPr>
              <a:t> rolling 6 dice 600 times</a:t>
            </a:r>
            <a:endParaRPr lang="en-US" sz="800" b="0" i="0" u="none" strike="noStrike" baseline="0" dirty="0">
              <a:latin typeface="Arial"/>
              <a:cs typeface="Arial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01211" y="3266281"/>
            <a:ext cx="85693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/>
              <a:t>How to summarize data?</a:t>
            </a:r>
          </a:p>
          <a:p>
            <a:endParaRPr lang="en-US" sz="3200" b="1" dirty="0"/>
          </a:p>
          <a:p>
            <a:r>
              <a:rPr lang="en-US" sz="2400" b="1" dirty="0"/>
              <a:t>The goal is</a:t>
            </a:r>
          </a:p>
          <a:p>
            <a:pPr>
              <a:buFontTx/>
              <a:buChar char="•"/>
            </a:pPr>
            <a:r>
              <a:rPr lang="en-US" sz="2400" b="1" dirty="0"/>
              <a:t> to get descriptive information about the population</a:t>
            </a:r>
          </a:p>
          <a:p>
            <a:pPr>
              <a:buFontTx/>
              <a:buChar char="•"/>
            </a:pPr>
            <a:r>
              <a:rPr lang="en-US" sz="2400" b="1" dirty="0"/>
              <a:t> to test a hypothesis about the population</a:t>
            </a:r>
          </a:p>
          <a:p>
            <a:pPr>
              <a:buFontTx/>
              <a:buChar char="•"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/>
          <a:p>
            <a:pPr eaLnBrk="1" hangingPunct="1"/>
            <a:r>
              <a:rPr lang="en-US" b="1" dirty="0" smtClean="0"/>
              <a:t>Example Problem #2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lum bright="-20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10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1162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μ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= 5.8</a:t>
            </a:r>
          </a:p>
          <a:p>
            <a:pPr>
              <a:defRPr/>
            </a:pPr>
            <a:r>
              <a:rPr lang="el-GR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σ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= 0.3</a:t>
            </a:r>
            <a:endParaRPr lang="el-GR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lum bright="-20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8610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49530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24800" y="49530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48600" y="54102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3200" y="58674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48600" y="58674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18048" y="5379244"/>
            <a:ext cx="964704" cy="381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0.0015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94763" y="5370123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Normal Distribution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Infinite number of normal distributions each defined by </a:t>
            </a:r>
            <a:r>
              <a:rPr lang="el-GR" sz="2000" dirty="0" smtClean="0">
                <a:cs typeface="Arial" charset="0"/>
              </a:rPr>
              <a:t>μ</a:t>
            </a:r>
            <a:r>
              <a:rPr lang="en-US" sz="2000" dirty="0" smtClean="0">
                <a:cs typeface="Arial" charset="0"/>
              </a:rPr>
              <a:t> and </a:t>
            </a:r>
            <a:r>
              <a:rPr lang="el-GR" sz="2000" dirty="0" smtClean="0">
                <a:cs typeface="Arial" charset="0"/>
              </a:rPr>
              <a:t>σ</a:t>
            </a: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Integral calculus required to determine exact P for each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Can use </a:t>
            </a:r>
            <a:r>
              <a:rPr lang="en-US" sz="2000" b="1" u="sng" dirty="0" smtClean="0">
                <a:cs typeface="Arial" charset="0"/>
              </a:rPr>
              <a:t>Standard Normal Distribution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Tabulated and based on </a:t>
            </a:r>
            <a:r>
              <a:rPr lang="el-GR" sz="2000" b="1" dirty="0" smtClean="0">
                <a:solidFill>
                  <a:srgbClr val="FF0000"/>
                </a:solidFill>
                <a:cs typeface="Arial" charset="0"/>
              </a:rPr>
              <a:t>μ</a:t>
            </a: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 = 0 and </a:t>
            </a:r>
            <a:r>
              <a:rPr lang="el-GR" sz="2000" b="1" dirty="0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Table uses </a:t>
            </a:r>
            <a:r>
              <a:rPr lang="en-US" sz="2000" b="1" i="1" u="sng" dirty="0" smtClean="0">
                <a:cs typeface="Arial" charset="0"/>
              </a:rPr>
              <a:t>Z</a:t>
            </a:r>
            <a:r>
              <a:rPr lang="en-US" sz="2000" dirty="0" smtClean="0">
                <a:cs typeface="Arial" charset="0"/>
              </a:rPr>
              <a:t> to represent range of random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Open z-table </a:t>
            </a:r>
            <a:r>
              <a:rPr lang="en-US" sz="2000" dirty="0" err="1" smtClean="0">
                <a:cs typeface="Arial" charset="0"/>
              </a:rPr>
              <a:t>pdf</a:t>
            </a:r>
            <a:r>
              <a:rPr lang="en-US" sz="2000" dirty="0" smtClean="0">
                <a:cs typeface="Arial" charset="0"/>
              </a:rPr>
              <a:t> doc in </a:t>
            </a:r>
            <a:r>
              <a:rPr lang="en-US" sz="2000" dirty="0" err="1" smtClean="0">
                <a:cs typeface="Arial" charset="0"/>
              </a:rPr>
              <a:t>ecourse</a:t>
            </a:r>
            <a:endParaRPr lang="el-GR" sz="2000" dirty="0" smtClean="0">
              <a:cs typeface="Arial" charset="0"/>
            </a:endParaRPr>
          </a:p>
        </p:txBody>
      </p:sp>
      <p:pic>
        <p:nvPicPr>
          <p:cNvPr id="14338" name="Picture 2" descr="http://www.oswego.edu/~srp/stats/images/z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09120"/>
            <a:ext cx="381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08304" y="2636912"/>
                <a:ext cx="155080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636912"/>
                <a:ext cx="1550809" cy="7248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0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504057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effectLst/>
              </a:rPr>
              <a:t>Using the Standard Normal Table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2375"/>
            <a:ext cx="91440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04800" y="6553200"/>
            <a:ext cx="533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066800" y="4191000"/>
            <a:ext cx="3810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219200" y="44196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762000" y="6705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990600" y="6553200"/>
            <a:ext cx="609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000" b="1" smtClean="0"/>
              <a:t>Using the Standard Normal Table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651125" y="1077913"/>
            <a:ext cx="300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P [ Z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≤ −1.78 ] ?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52400" y="5943600"/>
            <a:ext cx="5334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685800" y="6019800"/>
            <a:ext cx="685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7620000" y="1524000"/>
            <a:ext cx="457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7848600" y="1828800"/>
            <a:ext cx="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7620000" y="5867400"/>
            <a:ext cx="609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  <p:bldP spid="39942" grpId="0" animBg="1"/>
      <p:bldP spid="39943" grpId="0" animBg="1"/>
      <p:bldP spid="39944" grpId="0" animBg="1"/>
      <p:bldP spid="399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49325"/>
          </a:xfrm>
        </p:spPr>
        <p:txBody>
          <a:bodyPr/>
          <a:lstStyle/>
          <a:p>
            <a:pPr eaLnBrk="1" hangingPunct="1"/>
            <a:r>
              <a:rPr lang="en-US" sz="4000" b="1" smtClean="0"/>
              <a:t>Using the Standard Normal Table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651125" y="1355725"/>
            <a:ext cx="300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P [ Z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≥ +1.78 ] ?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28600" y="5715000"/>
            <a:ext cx="4572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543800" y="1828800"/>
            <a:ext cx="3810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685800" y="5791200"/>
            <a:ext cx="670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7772400" y="2057400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543800" y="5638800"/>
            <a:ext cx="609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990600" y="2109788"/>
          <a:ext cx="525780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9" name="Chart" r:id="rId4" imgW="4972060" imgH="3066977" progId="Excel.Chart.8">
                  <p:embed/>
                </p:oleObj>
              </mc:Choice>
              <mc:Fallback>
                <p:oleObj name="Chart" r:id="rId4" imgW="4972060" imgH="306697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09788"/>
                        <a:ext cx="525780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467346" y="4901043"/>
            <a:ext cx="396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−3     −2     −1       0     +1     +2      +3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4800600" y="4267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>
            <a:off x="4779963" y="4343400"/>
            <a:ext cx="858837" cy="503238"/>
          </a:xfrm>
          <a:custGeom>
            <a:avLst/>
            <a:gdLst>
              <a:gd name="T0" fmla="*/ 2147483647 w 503"/>
              <a:gd name="T1" fmla="*/ 2147483647 h 317"/>
              <a:gd name="T2" fmla="*/ 2147483647 w 503"/>
              <a:gd name="T3" fmla="*/ 2147483647 h 317"/>
              <a:gd name="T4" fmla="*/ 2147483647 w 503"/>
              <a:gd name="T5" fmla="*/ 2147483647 h 317"/>
              <a:gd name="T6" fmla="*/ 2147483647 w 503"/>
              <a:gd name="T7" fmla="*/ 2147483647 h 317"/>
              <a:gd name="T8" fmla="*/ 2147483647 w 503"/>
              <a:gd name="T9" fmla="*/ 0 h 317"/>
              <a:gd name="T10" fmla="*/ 2147483647 w 503"/>
              <a:gd name="T11" fmla="*/ 2147483647 h 317"/>
              <a:gd name="T12" fmla="*/ 2147483647 w 503"/>
              <a:gd name="T13" fmla="*/ 2147483647 h 317"/>
              <a:gd name="T14" fmla="*/ 2147483647 w 503"/>
              <a:gd name="T15" fmla="*/ 2147483647 h 3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3"/>
              <a:gd name="T25" fmla="*/ 0 h 317"/>
              <a:gd name="T26" fmla="*/ 503 w 503"/>
              <a:gd name="T27" fmla="*/ 317 h 31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3" h="317">
                <a:moveTo>
                  <a:pt x="503" y="307"/>
                </a:moveTo>
                <a:cubicBezTo>
                  <a:pt x="436" y="294"/>
                  <a:pt x="367" y="276"/>
                  <a:pt x="301" y="259"/>
                </a:cubicBezTo>
                <a:cubicBezTo>
                  <a:pt x="253" y="228"/>
                  <a:pt x="204" y="204"/>
                  <a:pt x="157" y="173"/>
                </a:cubicBezTo>
                <a:cubicBezTo>
                  <a:pt x="143" y="133"/>
                  <a:pt x="128" y="134"/>
                  <a:pt x="99" y="106"/>
                </a:cubicBezTo>
                <a:cubicBezTo>
                  <a:pt x="85" y="62"/>
                  <a:pt x="57" y="38"/>
                  <a:pt x="32" y="0"/>
                </a:cubicBezTo>
                <a:cubicBezTo>
                  <a:pt x="0" y="103"/>
                  <a:pt x="17" y="212"/>
                  <a:pt x="23" y="317"/>
                </a:cubicBezTo>
                <a:cubicBezTo>
                  <a:pt x="79" y="307"/>
                  <a:pt x="102" y="297"/>
                  <a:pt x="157" y="307"/>
                </a:cubicBezTo>
                <a:cubicBezTo>
                  <a:pt x="477" y="298"/>
                  <a:pt x="364" y="275"/>
                  <a:pt x="503" y="307"/>
                </a:cubicBezTo>
                <a:close/>
              </a:path>
            </a:pathLst>
          </a:custGeom>
          <a:solidFill>
            <a:srgbClr val="99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4427984" y="3087688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0.9625 ???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H="1">
            <a:off x="4953000" y="3581400"/>
            <a:ext cx="152400" cy="10668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4191000" y="2286000"/>
            <a:ext cx="18918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 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− 0.9625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= 0.0375</a:t>
            </a:r>
          </a:p>
        </p:txBody>
      </p:sp>
      <p:sp>
        <p:nvSpPr>
          <p:cNvPr id="40977" name="Freeform 17"/>
          <p:cNvSpPr>
            <a:spLocks/>
          </p:cNvSpPr>
          <p:nvPr/>
        </p:nvSpPr>
        <p:spPr bwMode="auto">
          <a:xfrm>
            <a:off x="1711325" y="2297113"/>
            <a:ext cx="3105150" cy="2533650"/>
          </a:xfrm>
          <a:custGeom>
            <a:avLst/>
            <a:gdLst>
              <a:gd name="T0" fmla="*/ 2147483647 w 1956"/>
              <a:gd name="T1" fmla="*/ 2147483647 h 1596"/>
              <a:gd name="T2" fmla="*/ 2147483647 w 1956"/>
              <a:gd name="T3" fmla="*/ 2147483647 h 1596"/>
              <a:gd name="T4" fmla="*/ 2147483647 w 1956"/>
              <a:gd name="T5" fmla="*/ 2147483647 h 1596"/>
              <a:gd name="T6" fmla="*/ 2147483647 w 1956"/>
              <a:gd name="T7" fmla="*/ 2147483647 h 1596"/>
              <a:gd name="T8" fmla="*/ 2147483647 w 1956"/>
              <a:gd name="T9" fmla="*/ 2147483647 h 1596"/>
              <a:gd name="T10" fmla="*/ 2147483647 w 1956"/>
              <a:gd name="T11" fmla="*/ 2147483647 h 1596"/>
              <a:gd name="T12" fmla="*/ 2147483647 w 1956"/>
              <a:gd name="T13" fmla="*/ 2147483647 h 1596"/>
              <a:gd name="T14" fmla="*/ 2147483647 w 1956"/>
              <a:gd name="T15" fmla="*/ 2147483647 h 1596"/>
              <a:gd name="T16" fmla="*/ 2147483647 w 1956"/>
              <a:gd name="T17" fmla="*/ 2147483647 h 1596"/>
              <a:gd name="T18" fmla="*/ 2147483647 w 1956"/>
              <a:gd name="T19" fmla="*/ 2147483647 h 1596"/>
              <a:gd name="T20" fmla="*/ 2147483647 w 1956"/>
              <a:gd name="T21" fmla="*/ 2147483647 h 1596"/>
              <a:gd name="T22" fmla="*/ 2147483647 w 1956"/>
              <a:gd name="T23" fmla="*/ 2147483647 h 1596"/>
              <a:gd name="T24" fmla="*/ 2147483647 w 1956"/>
              <a:gd name="T25" fmla="*/ 2147483647 h 1596"/>
              <a:gd name="T26" fmla="*/ 2147483647 w 1956"/>
              <a:gd name="T27" fmla="*/ 2147483647 h 1596"/>
              <a:gd name="T28" fmla="*/ 2147483647 w 1956"/>
              <a:gd name="T29" fmla="*/ 2147483647 h 1596"/>
              <a:gd name="T30" fmla="*/ 2147483647 w 1956"/>
              <a:gd name="T31" fmla="*/ 2147483647 h 1596"/>
              <a:gd name="T32" fmla="*/ 2147483647 w 1956"/>
              <a:gd name="T33" fmla="*/ 2147483647 h 1596"/>
              <a:gd name="T34" fmla="*/ 2147483647 w 1956"/>
              <a:gd name="T35" fmla="*/ 2147483647 h 1596"/>
              <a:gd name="T36" fmla="*/ 2147483647 w 1956"/>
              <a:gd name="T37" fmla="*/ 2147483647 h 1596"/>
              <a:gd name="T38" fmla="*/ 2147483647 w 1956"/>
              <a:gd name="T39" fmla="*/ 2147483647 h 1596"/>
              <a:gd name="T40" fmla="*/ 2147483647 w 1956"/>
              <a:gd name="T41" fmla="*/ 2147483647 h 1596"/>
              <a:gd name="T42" fmla="*/ 2147483647 w 1956"/>
              <a:gd name="T43" fmla="*/ 2147483647 h 1596"/>
              <a:gd name="T44" fmla="*/ 2147483647 w 1956"/>
              <a:gd name="T45" fmla="*/ 2147483647 h 1596"/>
              <a:gd name="T46" fmla="*/ 2147483647 w 1956"/>
              <a:gd name="T47" fmla="*/ 2147483647 h 1596"/>
              <a:gd name="T48" fmla="*/ 2147483647 w 1956"/>
              <a:gd name="T49" fmla="*/ 2147483647 h 1596"/>
              <a:gd name="T50" fmla="*/ 2147483647 w 1956"/>
              <a:gd name="T51" fmla="*/ 2147483647 h 1596"/>
              <a:gd name="T52" fmla="*/ 2147483647 w 1956"/>
              <a:gd name="T53" fmla="*/ 2147483647 h 1596"/>
              <a:gd name="T54" fmla="*/ 2147483647 w 1956"/>
              <a:gd name="T55" fmla="*/ 2147483647 h 1596"/>
              <a:gd name="T56" fmla="*/ 2147483647 w 1956"/>
              <a:gd name="T57" fmla="*/ 2147483647 h 1596"/>
              <a:gd name="T58" fmla="*/ 2147483647 w 1956"/>
              <a:gd name="T59" fmla="*/ 2147483647 h 1596"/>
              <a:gd name="T60" fmla="*/ 2147483647 w 1956"/>
              <a:gd name="T61" fmla="*/ 2147483647 h 1596"/>
              <a:gd name="T62" fmla="*/ 2147483647 w 1956"/>
              <a:gd name="T63" fmla="*/ 2147483647 h 1596"/>
              <a:gd name="T64" fmla="*/ 2147483647 w 1956"/>
              <a:gd name="T65" fmla="*/ 2147483647 h 1596"/>
              <a:gd name="T66" fmla="*/ 2147483647 w 1956"/>
              <a:gd name="T67" fmla="*/ 2147483647 h 1596"/>
              <a:gd name="T68" fmla="*/ 2147483647 w 1956"/>
              <a:gd name="T69" fmla="*/ 2147483647 h 1596"/>
              <a:gd name="T70" fmla="*/ 2147483647 w 1956"/>
              <a:gd name="T71" fmla="*/ 2147483647 h 1596"/>
              <a:gd name="T72" fmla="*/ 2147483647 w 1956"/>
              <a:gd name="T73" fmla="*/ 2147483647 h 1596"/>
              <a:gd name="T74" fmla="*/ 2147483647 w 1956"/>
              <a:gd name="T75" fmla="*/ 2147483647 h 1596"/>
              <a:gd name="T76" fmla="*/ 2147483647 w 1956"/>
              <a:gd name="T77" fmla="*/ 2147483647 h 1596"/>
              <a:gd name="T78" fmla="*/ 2147483647 w 1956"/>
              <a:gd name="T79" fmla="*/ 2147483647 h 15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956"/>
              <a:gd name="T121" fmla="*/ 0 h 1596"/>
              <a:gd name="T122" fmla="*/ 1956 w 1956"/>
              <a:gd name="T123" fmla="*/ 1596 h 159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956" h="1596">
                <a:moveTo>
                  <a:pt x="1956" y="1231"/>
                </a:moveTo>
                <a:cubicBezTo>
                  <a:pt x="1926" y="1203"/>
                  <a:pt x="1934" y="1172"/>
                  <a:pt x="1917" y="1155"/>
                </a:cubicBezTo>
                <a:cubicBezTo>
                  <a:pt x="1910" y="1148"/>
                  <a:pt x="1898" y="1148"/>
                  <a:pt x="1888" y="1145"/>
                </a:cubicBezTo>
                <a:cubicBezTo>
                  <a:pt x="1865" y="1070"/>
                  <a:pt x="1900" y="1156"/>
                  <a:pt x="1850" y="1107"/>
                </a:cubicBezTo>
                <a:cubicBezTo>
                  <a:pt x="1843" y="1100"/>
                  <a:pt x="1845" y="1087"/>
                  <a:pt x="1840" y="1078"/>
                </a:cubicBezTo>
                <a:cubicBezTo>
                  <a:pt x="1835" y="1068"/>
                  <a:pt x="1827" y="1059"/>
                  <a:pt x="1821" y="1049"/>
                </a:cubicBezTo>
                <a:cubicBezTo>
                  <a:pt x="1805" y="999"/>
                  <a:pt x="1799" y="980"/>
                  <a:pt x="1764" y="943"/>
                </a:cubicBezTo>
                <a:cubicBezTo>
                  <a:pt x="1741" y="876"/>
                  <a:pt x="1719" y="809"/>
                  <a:pt x="1696" y="742"/>
                </a:cubicBezTo>
                <a:cubicBezTo>
                  <a:pt x="1679" y="694"/>
                  <a:pt x="1664" y="644"/>
                  <a:pt x="1629" y="607"/>
                </a:cubicBezTo>
                <a:cubicBezTo>
                  <a:pt x="1607" y="540"/>
                  <a:pt x="1592" y="464"/>
                  <a:pt x="1552" y="406"/>
                </a:cubicBezTo>
                <a:cubicBezTo>
                  <a:pt x="1543" y="376"/>
                  <a:pt x="1528" y="347"/>
                  <a:pt x="1514" y="319"/>
                </a:cubicBezTo>
                <a:cubicBezTo>
                  <a:pt x="1509" y="309"/>
                  <a:pt x="1502" y="300"/>
                  <a:pt x="1495" y="291"/>
                </a:cubicBezTo>
                <a:cubicBezTo>
                  <a:pt x="1489" y="284"/>
                  <a:pt x="1468" y="275"/>
                  <a:pt x="1476" y="271"/>
                </a:cubicBezTo>
                <a:cubicBezTo>
                  <a:pt x="1488" y="265"/>
                  <a:pt x="1501" y="278"/>
                  <a:pt x="1514" y="281"/>
                </a:cubicBezTo>
                <a:cubicBezTo>
                  <a:pt x="1478" y="225"/>
                  <a:pt x="1466" y="156"/>
                  <a:pt x="1408" y="118"/>
                </a:cubicBezTo>
                <a:cubicBezTo>
                  <a:pt x="1364" y="52"/>
                  <a:pt x="1392" y="67"/>
                  <a:pt x="1341" y="51"/>
                </a:cubicBezTo>
                <a:cubicBezTo>
                  <a:pt x="1293" y="0"/>
                  <a:pt x="1287" y="13"/>
                  <a:pt x="1207" y="22"/>
                </a:cubicBezTo>
                <a:cubicBezTo>
                  <a:pt x="1153" y="105"/>
                  <a:pt x="1225" y="8"/>
                  <a:pt x="1159" y="60"/>
                </a:cubicBezTo>
                <a:cubicBezTo>
                  <a:pt x="1147" y="69"/>
                  <a:pt x="1110" y="123"/>
                  <a:pt x="1101" y="137"/>
                </a:cubicBezTo>
                <a:cubicBezTo>
                  <a:pt x="1095" y="156"/>
                  <a:pt x="1093" y="178"/>
                  <a:pt x="1082" y="195"/>
                </a:cubicBezTo>
                <a:cubicBezTo>
                  <a:pt x="1076" y="204"/>
                  <a:pt x="1068" y="213"/>
                  <a:pt x="1063" y="223"/>
                </a:cubicBezTo>
                <a:cubicBezTo>
                  <a:pt x="1058" y="232"/>
                  <a:pt x="1059" y="244"/>
                  <a:pt x="1053" y="252"/>
                </a:cubicBezTo>
                <a:cubicBezTo>
                  <a:pt x="1040" y="268"/>
                  <a:pt x="1019" y="276"/>
                  <a:pt x="1005" y="291"/>
                </a:cubicBezTo>
                <a:cubicBezTo>
                  <a:pt x="979" y="368"/>
                  <a:pt x="953" y="454"/>
                  <a:pt x="909" y="521"/>
                </a:cubicBezTo>
                <a:cubicBezTo>
                  <a:pt x="889" y="587"/>
                  <a:pt x="881" y="674"/>
                  <a:pt x="832" y="723"/>
                </a:cubicBezTo>
                <a:cubicBezTo>
                  <a:pt x="819" y="762"/>
                  <a:pt x="814" y="800"/>
                  <a:pt x="784" y="828"/>
                </a:cubicBezTo>
                <a:cubicBezTo>
                  <a:pt x="757" y="909"/>
                  <a:pt x="718" y="983"/>
                  <a:pt x="679" y="1059"/>
                </a:cubicBezTo>
                <a:cubicBezTo>
                  <a:pt x="656" y="1104"/>
                  <a:pt x="653" y="1158"/>
                  <a:pt x="631" y="1203"/>
                </a:cubicBezTo>
                <a:cubicBezTo>
                  <a:pt x="615" y="1237"/>
                  <a:pt x="580" y="1272"/>
                  <a:pt x="554" y="1299"/>
                </a:cubicBezTo>
                <a:cubicBezTo>
                  <a:pt x="527" y="1376"/>
                  <a:pt x="567" y="1284"/>
                  <a:pt x="516" y="1337"/>
                </a:cubicBezTo>
                <a:cubicBezTo>
                  <a:pt x="509" y="1344"/>
                  <a:pt x="511" y="1357"/>
                  <a:pt x="506" y="1366"/>
                </a:cubicBezTo>
                <a:cubicBezTo>
                  <a:pt x="476" y="1420"/>
                  <a:pt x="431" y="1470"/>
                  <a:pt x="372" y="1491"/>
                </a:cubicBezTo>
                <a:cubicBezTo>
                  <a:pt x="365" y="1497"/>
                  <a:pt x="360" y="1506"/>
                  <a:pt x="352" y="1510"/>
                </a:cubicBezTo>
                <a:cubicBezTo>
                  <a:pt x="334" y="1519"/>
                  <a:pt x="295" y="1529"/>
                  <a:pt x="295" y="1529"/>
                </a:cubicBezTo>
                <a:cubicBezTo>
                  <a:pt x="259" y="1584"/>
                  <a:pt x="294" y="1547"/>
                  <a:pt x="199" y="1567"/>
                </a:cubicBezTo>
                <a:cubicBezTo>
                  <a:pt x="179" y="1571"/>
                  <a:pt x="141" y="1587"/>
                  <a:pt x="141" y="1587"/>
                </a:cubicBezTo>
                <a:cubicBezTo>
                  <a:pt x="211" y="1594"/>
                  <a:pt x="276" y="1583"/>
                  <a:pt x="343" y="1596"/>
                </a:cubicBezTo>
                <a:cubicBezTo>
                  <a:pt x="979" y="1536"/>
                  <a:pt x="0" y="1580"/>
                  <a:pt x="1936" y="1567"/>
                </a:cubicBezTo>
                <a:cubicBezTo>
                  <a:pt x="1913" y="1495"/>
                  <a:pt x="1945" y="1410"/>
                  <a:pt x="1956" y="1337"/>
                </a:cubicBezTo>
                <a:cubicBezTo>
                  <a:pt x="1945" y="1250"/>
                  <a:pt x="1938" y="1284"/>
                  <a:pt x="1956" y="1231"/>
                </a:cubicBezTo>
                <a:close/>
              </a:path>
            </a:pathLst>
          </a:custGeom>
          <a:solidFill>
            <a:srgbClr val="FF99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124200" y="3962400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0.9625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4953000" y="3124200"/>
            <a:ext cx="228600" cy="14478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  <p:bldP spid="40969" grpId="0" animBg="1"/>
      <p:bldOleChart spid="40970" grpId="0"/>
      <p:bldP spid="40971" grpId="0"/>
      <p:bldP spid="40972" grpId="0" animBg="1"/>
      <p:bldP spid="40973" grpId="0" animBg="1"/>
      <p:bldP spid="40974" grpId="0"/>
      <p:bldP spid="40974" grpId="1"/>
      <p:bldP spid="40975" grpId="0" animBg="1"/>
      <p:bldP spid="40975" grpId="1" animBg="1"/>
      <p:bldP spid="40976" grpId="0"/>
      <p:bldP spid="40977" grpId="0" animBg="1"/>
      <p:bldP spid="40978" grpId="0"/>
      <p:bldP spid="40979" grpId="0" animBg="1"/>
      <p:bldP spid="40979" grpId="1" animBg="1"/>
      <p:bldP spid="40979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1-P or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Draw it out</a:t>
            </a:r>
          </a:p>
          <a:p>
            <a:r>
              <a:rPr lang="en-US" sz="3200" dirty="0" smtClean="0"/>
              <a:t>Does it make sense?</a:t>
            </a:r>
            <a:endParaRPr lang="en-US" sz="3200" dirty="0"/>
          </a:p>
          <a:p>
            <a:r>
              <a:rPr lang="en-US" sz="3200" dirty="0" smtClean="0"/>
              <a:t>Positive z; looking for more extreme </a:t>
            </a:r>
            <a:r>
              <a:rPr lang="en-US" sz="3200" dirty="0" smtClean="0"/>
              <a:t>value?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26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Function</a:t>
            </a:r>
          </a:p>
          <a:p>
            <a:pPr lvl="1"/>
            <a:r>
              <a:rPr lang="en-US" sz="2800" dirty="0" smtClean="0"/>
              <a:t>NORMSDIST(z)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Returns the normal cumulative  distribution of the normal standard curve (mean of zero, standard deviation of one)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pPr eaLnBrk="1" hangingPunct="1"/>
            <a:r>
              <a:rPr lang="en-US" b="1" smtClean="0"/>
              <a:t>Ex Problem #3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1938"/>
            <a:ext cx="86868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9718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2395537"/>
            <a:ext cx="1600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8790" y="5805264"/>
            <a:ext cx="62360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NORMDIST(-1.68,0,1,true)=0.0465</a:t>
            </a:r>
          </a:p>
          <a:p>
            <a:pPr lvl="1"/>
            <a:r>
              <a:rPr lang="en-US" sz="2800" dirty="0" smtClean="0"/>
              <a:t>NORMSDIST(-1.68)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33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pPr eaLnBrk="1" hangingPunct="1"/>
            <a:r>
              <a:rPr lang="en-US" b="1" smtClean="0"/>
              <a:t>Ex Problem #4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30480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209800"/>
            <a:ext cx="1524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5759678"/>
            <a:ext cx="62360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NORMDIST(-1.68,0,1,true)=0.9825</a:t>
            </a:r>
            <a:endParaRPr lang="en-US" sz="2800" dirty="0"/>
          </a:p>
          <a:p>
            <a:pPr lvl="1"/>
            <a:r>
              <a:rPr lang="en-US" sz="2800" dirty="0" smtClean="0"/>
              <a:t>NORMSDIST(-1.68)=0.9825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6216" y="6356349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P[z&gt;2.11]=1-0.9825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pPr eaLnBrk="1" hangingPunct="1"/>
            <a:r>
              <a:rPr lang="en-US" b="1" dirty="0" smtClean="0"/>
              <a:t>Ex Problem #5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200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1828800"/>
            <a:ext cx="2362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362200"/>
            <a:ext cx="1143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265" y="332656"/>
            <a:ext cx="8064500" cy="504825"/>
          </a:xfrm>
        </p:spPr>
        <p:txBody>
          <a:bodyPr/>
          <a:lstStyle/>
          <a:p>
            <a:pPr algn="l"/>
            <a:r>
              <a:rPr lang="en-US" sz="3200" b="1" dirty="0"/>
              <a:t>Terminology and nomenclature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093" y="4458994"/>
            <a:ext cx="8683167" cy="1248917"/>
          </a:xfrm>
          <a:noFill/>
          <a:ln/>
        </p:spPr>
        <p:txBody>
          <a:bodyPr/>
          <a:lstStyle/>
          <a:p>
            <a:pPr>
              <a:buClr>
                <a:schemeClr val="bg2">
                  <a:lumMod val="20000"/>
                  <a:lumOff val="80000"/>
                </a:schemeClr>
              </a:buClr>
              <a:buSzPct val="112000"/>
              <a:buFont typeface="Wingdings" panose="05000000000000000000" pitchFamily="2" charset="2"/>
              <a:buChar char="§"/>
            </a:pP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descriptive measure (describing some characteristics) of a sample is a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statistics</a:t>
            </a:r>
          </a:p>
        </p:txBody>
      </p:sp>
      <p:pic>
        <p:nvPicPr>
          <p:cNvPr id="7" name="Picture 4" descr="primerofbiostatfigures_Page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466565"/>
            <a:ext cx="4165245" cy="28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370965"/>
            <a:ext cx="46106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>
                  <a:lumMod val="20000"/>
                  <a:lumOff val="8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n-lt"/>
              </a:rPr>
              <a:t>A descriptive measure (describing some characteristics) of a population is called a </a:t>
            </a:r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parameter</a:t>
            </a:r>
            <a:r>
              <a:rPr lang="en-US" sz="3200" dirty="0" smtClean="0">
                <a:latin typeface="+mn-lt"/>
              </a:rPr>
              <a:t>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pPr eaLnBrk="1" hangingPunct="1"/>
            <a:r>
              <a:rPr lang="en-US" b="1" dirty="0" smtClean="0"/>
              <a:t>Ex Problem #6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106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2738"/>
            <a:ext cx="3048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057400"/>
            <a:ext cx="1981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2514600"/>
            <a:ext cx="990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 Problem #7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773" y="2055341"/>
            <a:ext cx="82296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hlink"/>
                </a:solidFill>
              </a:rPr>
              <a:t>Determine the probabilities associated w/ the following ranges of Z-values</a:t>
            </a:r>
            <a:r>
              <a:rPr lang="en-US" sz="2800" b="1" dirty="0" smtClean="0">
                <a:solidFill>
                  <a:schemeClr val="hlink"/>
                </a:solidFill>
                <a:cs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[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≤ 0.52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] 		=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[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−2.09 ≤</a:t>
            </a:r>
            <a:r>
              <a:rPr lang="en-US" sz="2800" b="1" dirty="0" smtClean="0">
                <a:solidFill>
                  <a:schemeClr val="folHlink"/>
                </a:solidFill>
              </a:rPr>
              <a:t>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≤ +1.87] 	=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[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≥ 2.18] 			=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</a:t>
            </a:r>
            <a:r>
              <a:rPr lang="en-US" sz="2800" b="1" dirty="0" smtClean="0">
                <a:solidFill>
                  <a:schemeClr val="folHlink"/>
                </a:solidFill>
              </a:rPr>
              <a:t>[</a:t>
            </a:r>
            <a:r>
              <a:rPr lang="en-US" sz="2800" b="1" dirty="0" smtClean="0">
                <a:solidFill>
                  <a:schemeClr val="folHlink"/>
                </a:solidFill>
              </a:rPr>
              <a:t>0.12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 ≤</a:t>
            </a:r>
            <a:r>
              <a:rPr lang="en-US" sz="2800" b="1" dirty="0" smtClean="0">
                <a:solidFill>
                  <a:schemeClr val="folHlink"/>
                </a:solidFill>
              </a:rPr>
              <a:t>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≤ 2.34]	=</a:t>
            </a:r>
          </a:p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sz="2800" b="1" dirty="0">
                <a:solidFill>
                  <a:schemeClr val="folHlink"/>
                </a:solidFill>
              </a:rPr>
              <a:t>P </a:t>
            </a:r>
            <a:r>
              <a:rPr lang="en-US" sz="2800" b="1" dirty="0" smtClean="0">
                <a:solidFill>
                  <a:schemeClr val="folHlink"/>
                </a:solidFill>
              </a:rPr>
              <a:t>[ </a:t>
            </a:r>
            <a:r>
              <a:rPr lang="en-US" sz="2800" b="1" dirty="0">
                <a:solidFill>
                  <a:schemeClr val="folHlink"/>
                </a:solidFill>
              </a:rPr>
              <a:t>Z </a:t>
            </a:r>
            <a:r>
              <a:rPr lang="en-US" sz="2800" b="1" dirty="0">
                <a:solidFill>
                  <a:schemeClr val="folHlink"/>
                </a:solidFill>
                <a:cs typeface="Arial" charset="0"/>
              </a:rPr>
              <a:t>≤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-4]			=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559051" y="3039008"/>
            <a:ext cx="1274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0.6985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430868" y="4825298"/>
            <a:ext cx="3373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0.4426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(0.9904 – 0.5478)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543841" y="4185907"/>
            <a:ext cx="2703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0.0146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(1 – 0.9854)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485343" y="3544624"/>
            <a:ext cx="3275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0.9510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(0.9693 – 0.0183)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57642" y="5448641"/>
            <a:ext cx="1718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3.16 x 10</a:t>
            </a:r>
            <a:r>
              <a:rPr lang="en-US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-5</a:t>
            </a:r>
            <a:endParaRPr lang="en-US" sz="2800" b="1" baseline="300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4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  <p:bldP spid="46084" grpId="0"/>
      <p:bldP spid="46085" grpId="0"/>
      <p:bldP spid="46086" grpId="0" uiExpand="1"/>
      <p:bldP spid="46087" grpId="0" uiExpand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NORMSINV</a:t>
            </a:r>
          </a:p>
          <a:p>
            <a:r>
              <a:rPr lang="en-US" sz="2800" dirty="0" smtClean="0"/>
              <a:t>NORM.S.INV</a:t>
            </a:r>
          </a:p>
          <a:p>
            <a:pPr lvl="1"/>
            <a:r>
              <a:rPr lang="en-US" sz="2800" dirty="0" smtClean="0"/>
              <a:t>Returns the inverse of the cumulative normal standard distribution</a:t>
            </a:r>
          </a:p>
          <a:p>
            <a:pPr lvl="1"/>
            <a:r>
              <a:rPr lang="en-US" sz="2800" dirty="0" smtClean="0"/>
              <a:t>Enter probability, it returns 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6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636838"/>
            <a:ext cx="6126029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86247"/>
              </p:ext>
            </p:extLst>
          </p:nvPr>
        </p:nvGraphicFramePr>
        <p:xfrm>
          <a:off x="5181600" y="228600"/>
          <a:ext cx="3810000" cy="629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048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hlink"/>
                </a:solidFill>
              </a:rPr>
              <a:t>Determine the values for </a:t>
            </a:r>
            <a:r>
              <a:rPr lang="en-US" sz="2400" b="1" i="1" dirty="0" err="1">
                <a:solidFill>
                  <a:srgbClr val="FF0000"/>
                </a:solidFill>
                <a:cs typeface="Arial" charset="0"/>
              </a:rPr>
              <a:t>z</a:t>
            </a:r>
            <a:r>
              <a:rPr lang="en-US" sz="2400" b="1" i="1" baseline="-25000" dirty="0" err="1">
                <a:solidFill>
                  <a:srgbClr val="FF0000"/>
                </a:solidFill>
                <a:cs typeface="Arial" charset="0"/>
              </a:rPr>
              <a:t>i</a:t>
            </a:r>
            <a:r>
              <a:rPr lang="en-US" sz="2400" b="1" i="1" dirty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cs typeface="Arial" charset="0"/>
              </a:rPr>
              <a:t>that fulfill the following probability statements: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15523" y="1649260"/>
            <a:ext cx="3886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400" b="1" dirty="0">
                <a:solidFill>
                  <a:schemeClr val="folHlink"/>
                </a:solidFill>
              </a:rPr>
              <a:t>P [ Z </a:t>
            </a:r>
            <a:r>
              <a:rPr lang="en-US" sz="2400" b="1" dirty="0">
                <a:solidFill>
                  <a:schemeClr val="folHlink"/>
                </a:solidFill>
                <a:cs typeface="Arial" charset="0"/>
              </a:rPr>
              <a:t>≤ </a:t>
            </a:r>
            <a:r>
              <a:rPr lang="en-US" sz="2400" b="1" i="1" dirty="0" err="1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400" b="1" i="1" baseline="-25000" dirty="0" err="1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400" b="1" i="1" dirty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chemeClr val="folHlink"/>
                </a:solidFill>
                <a:cs typeface="Arial" charset="0"/>
              </a:rPr>
              <a:t>] = 0.025	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6388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09600" y="5715000"/>
            <a:ext cx="3581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4381500" y="3276600"/>
            <a:ext cx="0" cy="2362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03437" y="1622493"/>
            <a:ext cx="135966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cs typeface="Arial" charset="0"/>
              </a:rPr>
              <a:t>z</a:t>
            </a:r>
            <a:r>
              <a:rPr lang="en-US" sz="2400" b="1" i="1" baseline="-25000" dirty="0" err="1">
                <a:solidFill>
                  <a:srgbClr val="FF0000"/>
                </a:solidFill>
                <a:cs typeface="Arial" charset="0"/>
              </a:rPr>
              <a:t>i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= -1.96</a:t>
            </a:r>
          </a:p>
        </p:txBody>
      </p:sp>
    </p:spTree>
    <p:extLst>
      <p:ext uri="{BB962C8B-B14F-4D97-AF65-F5344CB8AC3E}">
        <p14:creationId xmlns:p14="http://schemas.microsoft.com/office/powerpoint/2010/main" val="40841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04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Determine the values for </a:t>
            </a:r>
            <a:r>
              <a:rPr lang="en-US" b="1" i="1" dirty="0" err="1">
                <a:solidFill>
                  <a:srgbClr val="FF9933"/>
                </a:solidFill>
                <a:cs typeface="Arial" charset="0"/>
              </a:rPr>
              <a:t>z</a:t>
            </a:r>
            <a:r>
              <a:rPr lang="en-US" b="1" i="1" baseline="-25000" dirty="0" err="1">
                <a:solidFill>
                  <a:srgbClr val="FF9933"/>
                </a:solidFill>
                <a:cs typeface="Arial" charset="0"/>
              </a:rPr>
              <a:t>i</a:t>
            </a:r>
            <a:r>
              <a:rPr lang="en-US" b="1" i="1" dirty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n-US" b="1" dirty="0">
                <a:solidFill>
                  <a:schemeClr val="hlink"/>
                </a:solidFill>
                <a:cs typeface="Arial" charset="0"/>
              </a:rPr>
              <a:t>that fulfill the following probability statements: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484" y="1489574"/>
            <a:ext cx="48387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b="1" dirty="0">
                <a:solidFill>
                  <a:schemeClr val="folHlink"/>
                </a:solidFill>
              </a:rPr>
              <a:t>P [ Z </a:t>
            </a:r>
            <a:r>
              <a:rPr lang="en-US" b="1" dirty="0">
                <a:solidFill>
                  <a:schemeClr val="folHlink"/>
                </a:solidFill>
                <a:cs typeface="Arial" charset="0"/>
              </a:rPr>
              <a:t>≥ </a:t>
            </a:r>
            <a:r>
              <a:rPr lang="en-US" b="1" i="1" dirty="0" err="1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b="1" i="1" baseline="-25000" dirty="0" err="1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b="1" i="1" dirty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cs typeface="Arial" charset="0"/>
              </a:rPr>
              <a:t>] = </a:t>
            </a:r>
            <a:r>
              <a:rPr lang="en-US" b="1" dirty="0" smtClean="0">
                <a:solidFill>
                  <a:schemeClr val="folHlink"/>
                </a:solidFill>
                <a:cs typeface="Arial" charset="0"/>
              </a:rPr>
              <a:t>0.025=1-0.025=0.975</a:t>
            </a:r>
            <a:endParaRPr lang="en-US" b="1" dirty="0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57802" y="1583738"/>
            <a:ext cx="10005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cs typeface="Arial" charset="0"/>
              </a:rPr>
              <a:t>z</a:t>
            </a:r>
            <a:r>
              <a:rPr lang="en-US" b="1" i="1" baseline="-25000" dirty="0" err="1">
                <a:solidFill>
                  <a:srgbClr val="FF0000"/>
                </a:solidFill>
                <a:cs typeface="Arial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1.96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0" y="2420888"/>
            <a:ext cx="754918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186239"/>
              </p:ext>
            </p:extLst>
          </p:nvPr>
        </p:nvGraphicFramePr>
        <p:xfrm>
          <a:off x="6324600" y="2434284"/>
          <a:ext cx="2667000" cy="423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5021684" y="6398777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78284" y="6474977"/>
            <a:ext cx="434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5212184" y="2996952"/>
            <a:ext cx="0" cy="3401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flipH="1">
            <a:off x="8001000" y="5863285"/>
            <a:ext cx="609600" cy="533400"/>
          </a:xfrm>
          <a:custGeom>
            <a:avLst/>
            <a:gdLst>
              <a:gd name="connsiteX0" fmla="*/ 0 w 682670"/>
              <a:gd name="connsiteY0" fmla="*/ 742347 h 812322"/>
              <a:gd name="connsiteX1" fmla="*/ 635000 w 682670"/>
              <a:gd name="connsiteY1" fmla="*/ 750814 h 812322"/>
              <a:gd name="connsiteX2" fmla="*/ 635000 w 682670"/>
              <a:gd name="connsiteY2" fmla="*/ 759280 h 812322"/>
              <a:gd name="connsiteX3" fmla="*/ 618067 w 682670"/>
              <a:gd name="connsiteY3" fmla="*/ 14214 h 812322"/>
              <a:gd name="connsiteX4" fmla="*/ 558800 w 682670"/>
              <a:gd name="connsiteY4" fmla="*/ 293614 h 812322"/>
              <a:gd name="connsiteX5" fmla="*/ 431800 w 682670"/>
              <a:gd name="connsiteY5" fmla="*/ 589947 h 812322"/>
              <a:gd name="connsiteX6" fmla="*/ 254000 w 682670"/>
              <a:gd name="connsiteY6" fmla="*/ 725414 h 812322"/>
              <a:gd name="connsiteX7" fmla="*/ 93134 w 682670"/>
              <a:gd name="connsiteY7" fmla="*/ 750814 h 812322"/>
              <a:gd name="connsiteX0" fmla="*/ 0 w 682670"/>
              <a:gd name="connsiteY0" fmla="*/ 742347 h 812322"/>
              <a:gd name="connsiteX1" fmla="*/ 558386 w 682670"/>
              <a:gd name="connsiteY1" fmla="*/ 747498 h 812322"/>
              <a:gd name="connsiteX2" fmla="*/ 635000 w 682670"/>
              <a:gd name="connsiteY2" fmla="*/ 750814 h 812322"/>
              <a:gd name="connsiteX3" fmla="*/ 635000 w 682670"/>
              <a:gd name="connsiteY3" fmla="*/ 759280 h 812322"/>
              <a:gd name="connsiteX4" fmla="*/ 618067 w 682670"/>
              <a:gd name="connsiteY4" fmla="*/ 14214 h 812322"/>
              <a:gd name="connsiteX5" fmla="*/ 558800 w 682670"/>
              <a:gd name="connsiteY5" fmla="*/ 293614 h 812322"/>
              <a:gd name="connsiteX6" fmla="*/ 431800 w 682670"/>
              <a:gd name="connsiteY6" fmla="*/ 589947 h 812322"/>
              <a:gd name="connsiteX7" fmla="*/ 254000 w 682670"/>
              <a:gd name="connsiteY7" fmla="*/ 725414 h 812322"/>
              <a:gd name="connsiteX8" fmla="*/ 93134 w 682670"/>
              <a:gd name="connsiteY8" fmla="*/ 750814 h 812322"/>
              <a:gd name="connsiteX0" fmla="*/ 0 w 682670"/>
              <a:gd name="connsiteY0" fmla="*/ 737849 h 807824"/>
              <a:gd name="connsiteX1" fmla="*/ 558386 w 682670"/>
              <a:gd name="connsiteY1" fmla="*/ 743000 h 807824"/>
              <a:gd name="connsiteX2" fmla="*/ 635000 w 682670"/>
              <a:gd name="connsiteY2" fmla="*/ 746316 h 807824"/>
              <a:gd name="connsiteX3" fmla="*/ 635000 w 682670"/>
              <a:gd name="connsiteY3" fmla="*/ 754782 h 807824"/>
              <a:gd name="connsiteX4" fmla="*/ 625527 w 682670"/>
              <a:gd name="connsiteY4" fmla="*/ 656676 h 807824"/>
              <a:gd name="connsiteX5" fmla="*/ 618067 w 682670"/>
              <a:gd name="connsiteY5" fmla="*/ 9716 h 807824"/>
              <a:gd name="connsiteX6" fmla="*/ 558800 w 682670"/>
              <a:gd name="connsiteY6" fmla="*/ 289116 h 807824"/>
              <a:gd name="connsiteX7" fmla="*/ 431800 w 682670"/>
              <a:gd name="connsiteY7" fmla="*/ 585449 h 807824"/>
              <a:gd name="connsiteX8" fmla="*/ 254000 w 682670"/>
              <a:gd name="connsiteY8" fmla="*/ 720916 h 807824"/>
              <a:gd name="connsiteX9" fmla="*/ 93134 w 682670"/>
              <a:gd name="connsiteY9" fmla="*/ 746316 h 807824"/>
              <a:gd name="connsiteX0" fmla="*/ 0 w 638626"/>
              <a:gd name="connsiteY0" fmla="*/ 737849 h 754345"/>
              <a:gd name="connsiteX1" fmla="*/ 558386 w 638626"/>
              <a:gd name="connsiteY1" fmla="*/ 743000 h 754345"/>
              <a:gd name="connsiteX2" fmla="*/ 635000 w 638626"/>
              <a:gd name="connsiteY2" fmla="*/ 746316 h 754345"/>
              <a:gd name="connsiteX3" fmla="*/ 625409 w 638626"/>
              <a:gd name="connsiteY3" fmla="*/ 626894 h 754345"/>
              <a:gd name="connsiteX4" fmla="*/ 625527 w 638626"/>
              <a:gd name="connsiteY4" fmla="*/ 656676 h 754345"/>
              <a:gd name="connsiteX5" fmla="*/ 618067 w 638626"/>
              <a:gd name="connsiteY5" fmla="*/ 9716 h 754345"/>
              <a:gd name="connsiteX6" fmla="*/ 558800 w 638626"/>
              <a:gd name="connsiteY6" fmla="*/ 289116 h 754345"/>
              <a:gd name="connsiteX7" fmla="*/ 431800 w 638626"/>
              <a:gd name="connsiteY7" fmla="*/ 585449 h 754345"/>
              <a:gd name="connsiteX8" fmla="*/ 254000 w 638626"/>
              <a:gd name="connsiteY8" fmla="*/ 720916 h 754345"/>
              <a:gd name="connsiteX9" fmla="*/ 93134 w 638626"/>
              <a:gd name="connsiteY9" fmla="*/ 746316 h 754345"/>
              <a:gd name="connsiteX0" fmla="*/ 0 w 638626"/>
              <a:gd name="connsiteY0" fmla="*/ 737849 h 758595"/>
              <a:gd name="connsiteX1" fmla="*/ 558386 w 638626"/>
              <a:gd name="connsiteY1" fmla="*/ 743000 h 758595"/>
              <a:gd name="connsiteX2" fmla="*/ 635000 w 638626"/>
              <a:gd name="connsiteY2" fmla="*/ 746316 h 758595"/>
              <a:gd name="connsiteX3" fmla="*/ 625409 w 638626"/>
              <a:gd name="connsiteY3" fmla="*/ 569344 h 758595"/>
              <a:gd name="connsiteX4" fmla="*/ 625527 w 638626"/>
              <a:gd name="connsiteY4" fmla="*/ 656676 h 758595"/>
              <a:gd name="connsiteX5" fmla="*/ 618067 w 638626"/>
              <a:gd name="connsiteY5" fmla="*/ 9716 h 758595"/>
              <a:gd name="connsiteX6" fmla="*/ 558800 w 638626"/>
              <a:gd name="connsiteY6" fmla="*/ 289116 h 758595"/>
              <a:gd name="connsiteX7" fmla="*/ 431800 w 638626"/>
              <a:gd name="connsiteY7" fmla="*/ 585449 h 758595"/>
              <a:gd name="connsiteX8" fmla="*/ 254000 w 638626"/>
              <a:gd name="connsiteY8" fmla="*/ 720916 h 758595"/>
              <a:gd name="connsiteX9" fmla="*/ 93134 w 638626"/>
              <a:gd name="connsiteY9" fmla="*/ 746316 h 758595"/>
              <a:gd name="connsiteX0" fmla="*/ 0 w 641359"/>
              <a:gd name="connsiteY0" fmla="*/ 737849 h 746541"/>
              <a:gd name="connsiteX1" fmla="*/ 558386 w 641359"/>
              <a:gd name="connsiteY1" fmla="*/ 743000 h 746541"/>
              <a:gd name="connsiteX2" fmla="*/ 638197 w 641359"/>
              <a:gd name="connsiteY2" fmla="*/ 723936 h 746541"/>
              <a:gd name="connsiteX3" fmla="*/ 625409 w 641359"/>
              <a:gd name="connsiteY3" fmla="*/ 569344 h 746541"/>
              <a:gd name="connsiteX4" fmla="*/ 625527 w 641359"/>
              <a:gd name="connsiteY4" fmla="*/ 656676 h 746541"/>
              <a:gd name="connsiteX5" fmla="*/ 618067 w 641359"/>
              <a:gd name="connsiteY5" fmla="*/ 9716 h 746541"/>
              <a:gd name="connsiteX6" fmla="*/ 558800 w 641359"/>
              <a:gd name="connsiteY6" fmla="*/ 289116 h 746541"/>
              <a:gd name="connsiteX7" fmla="*/ 431800 w 641359"/>
              <a:gd name="connsiteY7" fmla="*/ 585449 h 746541"/>
              <a:gd name="connsiteX8" fmla="*/ 254000 w 641359"/>
              <a:gd name="connsiteY8" fmla="*/ 720916 h 746541"/>
              <a:gd name="connsiteX9" fmla="*/ 93134 w 641359"/>
              <a:gd name="connsiteY9" fmla="*/ 746316 h 746541"/>
              <a:gd name="connsiteX0" fmla="*/ 0 w 641794"/>
              <a:gd name="connsiteY0" fmla="*/ 737849 h 746541"/>
              <a:gd name="connsiteX1" fmla="*/ 558386 w 641794"/>
              <a:gd name="connsiteY1" fmla="*/ 743000 h 746541"/>
              <a:gd name="connsiteX2" fmla="*/ 638197 w 641794"/>
              <a:gd name="connsiteY2" fmla="*/ 723936 h 746541"/>
              <a:gd name="connsiteX3" fmla="*/ 625409 w 641794"/>
              <a:gd name="connsiteY3" fmla="*/ 569344 h 746541"/>
              <a:gd name="connsiteX4" fmla="*/ 625527 w 641794"/>
              <a:gd name="connsiteY4" fmla="*/ 656676 h 746541"/>
              <a:gd name="connsiteX5" fmla="*/ 618067 w 641794"/>
              <a:gd name="connsiteY5" fmla="*/ 9716 h 746541"/>
              <a:gd name="connsiteX6" fmla="*/ 558800 w 641794"/>
              <a:gd name="connsiteY6" fmla="*/ 289116 h 746541"/>
              <a:gd name="connsiteX7" fmla="*/ 431800 w 641794"/>
              <a:gd name="connsiteY7" fmla="*/ 585449 h 746541"/>
              <a:gd name="connsiteX8" fmla="*/ 254000 w 641794"/>
              <a:gd name="connsiteY8" fmla="*/ 720916 h 746541"/>
              <a:gd name="connsiteX9" fmla="*/ 93134 w 641794"/>
              <a:gd name="connsiteY9" fmla="*/ 746316 h 74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1794" h="746541">
                <a:moveTo>
                  <a:pt x="0" y="737849"/>
                </a:moveTo>
                <a:lnTo>
                  <a:pt x="558386" y="743000"/>
                </a:lnTo>
                <a:cubicBezTo>
                  <a:pt x="583924" y="744105"/>
                  <a:pt x="658998" y="749681"/>
                  <a:pt x="638197" y="723936"/>
                </a:cubicBezTo>
                <a:cubicBezTo>
                  <a:pt x="617396" y="698191"/>
                  <a:pt x="627521" y="580554"/>
                  <a:pt x="625409" y="569344"/>
                </a:cubicBezTo>
                <a:cubicBezTo>
                  <a:pt x="623297" y="558134"/>
                  <a:pt x="628349" y="780854"/>
                  <a:pt x="625527" y="656676"/>
                </a:cubicBezTo>
                <a:cubicBezTo>
                  <a:pt x="622705" y="532498"/>
                  <a:pt x="629188" y="70976"/>
                  <a:pt x="618067" y="9716"/>
                </a:cubicBezTo>
                <a:cubicBezTo>
                  <a:pt x="606946" y="-51544"/>
                  <a:pt x="589844" y="193161"/>
                  <a:pt x="558800" y="289116"/>
                </a:cubicBezTo>
                <a:cubicBezTo>
                  <a:pt x="527756" y="385071"/>
                  <a:pt x="482600" y="513482"/>
                  <a:pt x="431800" y="585449"/>
                </a:cubicBezTo>
                <a:cubicBezTo>
                  <a:pt x="381000" y="657416"/>
                  <a:pt x="310444" y="694105"/>
                  <a:pt x="254000" y="720916"/>
                </a:cubicBezTo>
                <a:cubicBezTo>
                  <a:pt x="197556" y="747727"/>
                  <a:pt x="145345" y="747021"/>
                  <a:pt x="93134" y="746316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4460" y="1461621"/>
            <a:ext cx="2016224" cy="36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9663" y="1938766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=NORMSINV(0.975)</a:t>
            </a:r>
          </a:p>
        </p:txBody>
      </p:sp>
    </p:spTree>
    <p:extLst>
      <p:ext uri="{BB962C8B-B14F-4D97-AF65-F5344CB8AC3E}">
        <p14:creationId xmlns:p14="http://schemas.microsoft.com/office/powerpoint/2010/main" val="21427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2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 Problem #7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hlink"/>
                </a:solidFill>
              </a:rPr>
              <a:t>Determine the values for </a:t>
            </a:r>
            <a:r>
              <a:rPr lang="en-US" sz="2800" b="1" i="1" dirty="0" smtClean="0">
                <a:solidFill>
                  <a:srgbClr val="FF9933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rgbClr val="FF9933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hlink"/>
                </a:solidFill>
                <a:cs typeface="Arial" charset="0"/>
              </a:rPr>
              <a:t>that fulfill the following probability statements: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[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≥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] = 0.05		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[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≤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] = 0.5		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[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≤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] = 0.95		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800" b="1" dirty="0" smtClean="0">
                <a:solidFill>
                  <a:schemeClr val="folHlink"/>
                </a:solidFill>
              </a:rPr>
              <a:t>P [ Z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≥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] = 0.80		 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z</a:t>
            </a:r>
            <a:r>
              <a:rPr lang="en-US" sz="2800" b="1" i="1" baseline="-25000" dirty="0" smtClean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sz="2800" b="1" i="1" dirty="0" smtClean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sz="2800" b="1" dirty="0" smtClean="0">
                <a:solidFill>
                  <a:schemeClr val="folHlink"/>
                </a:solidFill>
                <a:cs typeface="Arial" charset="0"/>
              </a:rPr>
              <a:t>=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161195" y="4563993"/>
            <a:ext cx="128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−0.845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084168" y="3988895"/>
            <a:ext cx="128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+1.645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161195" y="3449824"/>
            <a:ext cx="6778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0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161195" y="2910753"/>
            <a:ext cx="1507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+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1.645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2375954" cy="113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3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9" grpId="0"/>
      <p:bldP spid="47110" grpId="0"/>
      <p:bldP spid="47111" grpId="0"/>
      <p:bldP spid="471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Z-statistic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Z score</a:t>
                </a:r>
              </a:p>
              <a:p>
                <a:pPr lvl="1"/>
                <a:r>
                  <a:rPr lang="en-US" sz="2800" dirty="0" smtClean="0"/>
                  <a:t>Converts non-standard normal distribution to a standard normal </a:t>
                </a:r>
              </a:p>
              <a:p>
                <a:pPr lvl="2"/>
                <a:r>
                  <a:rPr lang="en-US" sz="2600" dirty="0" smtClean="0"/>
                  <a:t>We rarely will have data with mean of zero and standard deviation of one!</a:t>
                </a:r>
                <a:endParaRPr lang="en-US" sz="2600" dirty="0"/>
              </a:p>
              <a:p>
                <a:r>
                  <a:rPr lang="en-US" sz="2800" dirty="0" smtClean="0"/>
                  <a:t>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𝑧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Population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𝑧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/>
                          </a:rPr>
                          <m:t>σ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44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2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Z-statistic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800" dirty="0"/>
              <a:t>The number of standard deviations that a given value x is above or below the mean</a:t>
            </a:r>
          </a:p>
          <a:p>
            <a:endParaRPr lang="en-US" dirty="0"/>
          </a:p>
          <a:p>
            <a:r>
              <a:rPr lang="en-US" sz="2800" dirty="0" smtClean="0"/>
              <a:t>Whenever a value is less than the mean, its corresponding z score is negative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5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 value is the probability of getting a value of the test statistic that is at least as extreme as the one representing the sample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38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z-conversion with heart rate data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bpm</a:t>
            </a:r>
            <a:r>
              <a:rPr lang="en-US" dirty="0" smtClean="0"/>
              <a:t> data</a:t>
            </a:r>
          </a:p>
          <a:p>
            <a:pPr lvl="1">
              <a:defRPr/>
            </a:pPr>
            <a:r>
              <a:rPr lang="en-US" sz="2400" dirty="0" smtClean="0"/>
              <a:t>1. calculate mean and standard deviation</a:t>
            </a:r>
          </a:p>
          <a:p>
            <a:pPr lvl="1">
              <a:defRPr/>
            </a:pPr>
            <a:r>
              <a:rPr lang="en-US" sz="2400" dirty="0" smtClean="0"/>
              <a:t>2. arrange data low to high</a:t>
            </a:r>
          </a:p>
          <a:p>
            <a:pPr lvl="1">
              <a:defRPr/>
            </a:pPr>
            <a:r>
              <a:rPr lang="en-US" sz="2400" dirty="0" smtClean="0"/>
              <a:t>3. convert </a:t>
            </a:r>
            <a:r>
              <a:rPr lang="en-US" sz="2400" dirty="0" err="1" smtClean="0"/>
              <a:t>bpm</a:t>
            </a:r>
            <a:r>
              <a:rPr lang="en-US" sz="2400" dirty="0" smtClean="0"/>
              <a:t> to z-values</a:t>
            </a:r>
          </a:p>
          <a:p>
            <a:pPr lvl="1">
              <a:defRPr/>
            </a:pPr>
            <a:r>
              <a:rPr lang="en-US" sz="2400" dirty="0" smtClean="0"/>
              <a:t>4. what is probability of guinea pig with </a:t>
            </a:r>
            <a:r>
              <a:rPr lang="en-US" sz="2400" dirty="0" err="1" smtClean="0"/>
              <a:t>bpm</a:t>
            </a:r>
            <a:r>
              <a:rPr lang="en-US" sz="2400" dirty="0" smtClean="0"/>
              <a:t> &lt; 60</a:t>
            </a:r>
          </a:p>
          <a:p>
            <a:pPr lvl="1">
              <a:defRPr/>
            </a:pPr>
            <a:r>
              <a:rPr lang="en-US" sz="2400" dirty="0" smtClean="0"/>
              <a:t>5. what is probability of guinea pig with </a:t>
            </a:r>
            <a:r>
              <a:rPr lang="en-US" sz="2400" dirty="0" err="1" smtClean="0"/>
              <a:t>bpm</a:t>
            </a:r>
            <a:r>
              <a:rPr lang="en-US" sz="2400" dirty="0" smtClean="0"/>
              <a:t> &gt; 75.8</a:t>
            </a:r>
          </a:p>
          <a:p>
            <a:pPr lvl="1">
              <a:defRPr/>
            </a:pPr>
            <a:r>
              <a:rPr lang="en-US" sz="2400" dirty="0" smtClean="0"/>
              <a:t>What proportion of guinea pigs have heart rates between 63.1 and 91.4</a:t>
            </a:r>
          </a:p>
          <a:p>
            <a:pPr lvl="1">
              <a:defRPr/>
            </a:pPr>
            <a:r>
              <a:rPr lang="en-US" sz="2400" dirty="0" smtClean="0"/>
              <a:t>8. What is the range of heart rates for 68% of guinea pigs?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50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ChangeArrowheads="1"/>
          </p:cNvSpPr>
          <p:nvPr/>
        </p:nvSpPr>
        <p:spPr bwMode="auto">
          <a:xfrm>
            <a:off x="971600" y="5084977"/>
            <a:ext cx="1295400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98791"/>
            <a:ext cx="8229600" cy="158345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n-US" sz="2400" dirty="0" smtClean="0">
                <a:solidFill>
                  <a:schemeClr val="tx1"/>
                </a:solidFill>
                <a:effectLst/>
              </a:rPr>
              <a:t>The values of a variable tend to cluster, i.e., a new value is more likely will </a:t>
            </a:r>
            <a:r>
              <a:rPr lang="en-US" sz="2400" b="1" dirty="0" smtClean="0">
                <a:solidFill>
                  <a:srgbClr val="FF3300"/>
                </a:solidFill>
                <a:effectLst/>
              </a:rPr>
              <a:t>fall near the mean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than far from it and equally likely above or below it. This property termed as </a:t>
            </a:r>
            <a:r>
              <a:rPr lang="en-US" sz="2400" b="1" dirty="0" smtClean="0">
                <a:solidFill>
                  <a:schemeClr val="folHlink"/>
                </a:solidFill>
                <a:effectLst/>
              </a:rPr>
              <a:t>central tendency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</a:rPr>
            </a:b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172" name="Text Box 27"/>
          <p:cNvSpPr txBox="1">
            <a:spLocks noChangeArrowheads="1"/>
          </p:cNvSpPr>
          <p:nvPr/>
        </p:nvSpPr>
        <p:spPr bwMode="auto">
          <a:xfrm>
            <a:off x="550218" y="4546774"/>
            <a:ext cx="79102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Population </a:t>
            </a:r>
            <a:r>
              <a:rPr lang="en-US" sz="2400" dirty="0" smtClean="0"/>
              <a:t>mean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Sample mean</a:t>
            </a:r>
            <a:endParaRPr lang="en-US" sz="2400" dirty="0"/>
          </a:p>
          <a:p>
            <a:pPr eaLnBrk="1" hangingPunct="1"/>
            <a:endParaRPr lang="en-US" sz="1600" dirty="0"/>
          </a:p>
        </p:txBody>
      </p:sp>
      <p:graphicFrame>
        <p:nvGraphicFramePr>
          <p:cNvPr id="717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93809"/>
              </p:ext>
            </p:extLst>
          </p:nvPr>
        </p:nvGraphicFramePr>
        <p:xfrm>
          <a:off x="1187500" y="5111964"/>
          <a:ext cx="8604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8" name="Equation" r:id="rId3" imgW="609600" imgH="609600" progId="Equation.DSMT4">
                  <p:embed/>
                </p:oleObj>
              </mc:Choice>
              <mc:Fallback>
                <p:oleObj name="Equation" r:id="rId3" imgW="6096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00" y="5111964"/>
                        <a:ext cx="8604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32"/>
          <p:cNvSpPr>
            <a:spLocks noChangeArrowheads="1"/>
          </p:cNvSpPr>
          <p:nvPr/>
        </p:nvSpPr>
        <p:spPr bwMode="auto">
          <a:xfrm>
            <a:off x="4572124" y="5111964"/>
            <a:ext cx="1295400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56719"/>
              </p:ext>
            </p:extLst>
          </p:nvPr>
        </p:nvGraphicFramePr>
        <p:xfrm>
          <a:off x="4788024" y="5111964"/>
          <a:ext cx="8477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9" name="Equation" r:id="rId5" imgW="596900" imgH="609600" progId="Equation.3">
                  <p:embed/>
                </p:oleObj>
              </mc:Choice>
              <mc:Fallback>
                <p:oleObj name="Equation" r:id="rId5" imgW="596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111964"/>
                        <a:ext cx="8477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33"/>
          <p:cNvSpPr>
            <a:spLocks noChangeArrowheads="1"/>
          </p:cNvSpPr>
          <p:nvPr/>
        </p:nvSpPr>
        <p:spPr bwMode="auto">
          <a:xfrm>
            <a:off x="503548" y="6316084"/>
            <a:ext cx="8568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Note: Extreme outliers in the sample can exert a large effect of the mean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218" y="310468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3300"/>
                </a:solidFill>
              </a:rPr>
              <a:t>Mean</a:t>
            </a:r>
            <a:r>
              <a:rPr lang="en-US" sz="2400" dirty="0"/>
              <a:t>: is an arithmetic average and it is the </a:t>
            </a:r>
            <a:r>
              <a:rPr lang="en-US" sz="2400" b="1" dirty="0">
                <a:solidFill>
                  <a:srgbClr val="FFFF00"/>
                </a:solidFill>
              </a:rPr>
              <a:t>most common measurement of central tendency </a:t>
            </a:r>
            <a:r>
              <a:rPr lang="en-US" sz="2400" dirty="0"/>
              <a:t>when the data are measured on an interval or ratio scale.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" descr="Fig1-3008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76" y="1647123"/>
            <a:ext cx="7903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Fig1-2007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89" y="1647123"/>
            <a:ext cx="84444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1-1006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84" y="1655363"/>
            <a:ext cx="90216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17870" y="2682267"/>
            <a:ext cx="69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data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42912" y="2709191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BP data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7627" y="270880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BP data</a:t>
            </a:r>
            <a:endParaRPr lang="en-US" sz="12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04429" y="1972839"/>
            <a:ext cx="4881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We are fooled by the regression to the </a:t>
            </a:r>
            <a:r>
              <a:rPr lang="en-US" sz="1400" dirty="0" smtClean="0">
                <a:solidFill>
                  <a:srgbClr val="FFFF00"/>
                </a:solidFill>
              </a:rPr>
              <a:t>mean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Simulated blood pressure data before and after treatment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25823"/>
              </p:ext>
            </p:extLst>
          </p:nvPr>
        </p:nvGraphicFramePr>
        <p:xfrm>
          <a:off x="323528" y="476672"/>
          <a:ext cx="3960440" cy="4114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06"/>
                <a:gridCol w="544106"/>
                <a:gridCol w="544106"/>
                <a:gridCol w="918178"/>
                <a:gridCol w="714139"/>
                <a:gridCol w="695805"/>
              </a:tblGrid>
              <a:tr h="17853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Cummulative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Distribution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bpm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sorted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 scores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probability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703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NORMSDIST(z)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NORM.S.DIST(z,FALSE)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45.0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-3.05915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0.003705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45.0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-3.05915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0.001110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0.003705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45.0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-3.05915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0.001110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0.003705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79.0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48.0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-2.76796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0.002820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93.6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52.5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-2.33117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0.009872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0.026355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81.4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56.3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-1.96229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0.024864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0.058179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57.3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-1.86253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0.031264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0.070408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58.4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-1.75461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0.039663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0.085583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58.5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-1.74879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0.040164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0.086461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58.5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-1.74879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0.040164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0.086461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58.6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-1.73482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0.041386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0.088590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59.1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-1.68845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0.045663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0.095908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59.9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-1.61414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0.053249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0.108429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78.1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60.0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-1.60319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0.054446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0.110355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60.4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-1.56232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0.059106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0.117729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63.0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-1.312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0.094760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0.168704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63.0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-1.312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0.094760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0.168704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74.4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63.1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-1.3071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0.095589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0.169789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63.1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-1.30037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0.096737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0.171285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-1.16659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0.121688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64.5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-1.1664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0.121726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0.202061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804779"/>
              </p:ext>
            </p:extLst>
          </p:nvPr>
        </p:nvGraphicFramePr>
        <p:xfrm>
          <a:off x="4427984" y="476673"/>
          <a:ext cx="4572000" cy="411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1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Hypothesis testing</a:t>
            </a:r>
          </a:p>
          <a:p>
            <a:r>
              <a:rPr lang="en-US" sz="3600" dirty="0" smtClean="0"/>
              <a:t>Sampling distribution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8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39750" y="836613"/>
            <a:ext cx="43926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®"/>
            </a:pPr>
            <a:r>
              <a:rPr lang="en-US" sz="2000">
                <a:latin typeface="Tahoma" panose="020B0604030504040204" pitchFamily="34" charset="0"/>
              </a:rPr>
              <a:t> </a:t>
            </a:r>
            <a:r>
              <a:rPr lang="en-US" sz="2000" b="1">
                <a:latin typeface="Tahoma" panose="020B0604030504040204" pitchFamily="34" charset="0"/>
              </a:rPr>
              <a:t>Geometric mean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®"/>
            </a:pPr>
            <a:endParaRPr lang="en-US" sz="2000" b="1">
              <a:latin typeface="Tahoma" panose="020B060403050404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®"/>
            </a:pPr>
            <a:endParaRPr lang="en-US" sz="2000" b="1">
              <a:latin typeface="Tahoma" panose="020B060403050404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®"/>
            </a:pPr>
            <a:r>
              <a:rPr lang="en-US" sz="2000" b="1">
                <a:latin typeface="Tahoma" panose="020B0604030504040204" pitchFamily="34" charset="0"/>
              </a:rPr>
              <a:t> Weighted mean</a:t>
            </a:r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3348038" y="692150"/>
          <a:ext cx="11525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4" name="Equation" r:id="rId3" imgW="711200" imgH="457200" progId="Equation.DSMT4">
                  <p:embed/>
                </p:oleObj>
              </mc:Choice>
              <mc:Fallback>
                <p:oleObj name="Equation" r:id="rId3" imgW="711200" imgH="4572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92150"/>
                        <a:ext cx="115252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3348038" y="1784350"/>
          <a:ext cx="10096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5" name="Equation" r:id="rId5" imgW="622030" imgH="482391" progId="Equation.DSMT4">
                  <p:embed/>
                </p:oleObj>
              </mc:Choice>
              <mc:Fallback>
                <p:oleObj name="Equation" r:id="rId5" imgW="622030" imgH="482391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84350"/>
                        <a:ext cx="10096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50825" y="2781300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 GPA calculations</a:t>
            </a:r>
          </a:p>
        </p:txBody>
      </p:sp>
      <p:graphicFrame>
        <p:nvGraphicFramePr>
          <p:cNvPr id="195641" name="Group 57"/>
          <p:cNvGraphicFramePr>
            <a:graphicFrameLocks noGrp="1"/>
          </p:cNvGraphicFramePr>
          <p:nvPr/>
        </p:nvGraphicFramePr>
        <p:xfrm>
          <a:off x="3203575" y="2852738"/>
          <a:ext cx="5400675" cy="2255520"/>
        </p:xfrm>
        <a:graphic>
          <a:graphicData uri="http://schemas.openxmlformats.org/drawingml/2006/table">
            <a:tbl>
              <a:tblPr/>
              <a:tblGrid>
                <a:gridCol w="1081088"/>
                <a:gridCol w="1511300"/>
                <a:gridCol w="1441450"/>
                <a:gridCol w="1366837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Grade value 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# of credits (f)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Grade points (fx)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5635" name="Object 51"/>
          <p:cNvGraphicFramePr>
            <a:graphicFrameLocks noChangeAspect="1"/>
          </p:cNvGraphicFramePr>
          <p:nvPr/>
        </p:nvGraphicFramePr>
        <p:xfrm>
          <a:off x="5867400" y="5229225"/>
          <a:ext cx="10096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6" name="Equation" r:id="rId7" imgW="622030" imgH="253890" progId="Equation.DSMT4">
                  <p:embed/>
                </p:oleObj>
              </mc:Choice>
              <mc:Fallback>
                <p:oleObj name="Equation" r:id="rId7" imgW="622030" imgH="25389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29225"/>
                        <a:ext cx="10096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42" name="Object 58"/>
          <p:cNvGraphicFramePr>
            <a:graphicFrameLocks noChangeAspect="1"/>
          </p:cNvGraphicFramePr>
          <p:nvPr/>
        </p:nvGraphicFramePr>
        <p:xfrm>
          <a:off x="7308850" y="5229225"/>
          <a:ext cx="11747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7" name="Equation" r:id="rId9" imgW="723586" imgH="253890" progId="Equation.DSMT4">
                  <p:embed/>
                </p:oleObj>
              </mc:Choice>
              <mc:Fallback>
                <p:oleObj name="Equation" r:id="rId9" imgW="723586" imgH="25389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229225"/>
                        <a:ext cx="11747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43" name="Object 59"/>
          <p:cNvGraphicFramePr>
            <a:graphicFrameLocks noChangeAspect="1"/>
          </p:cNvGraphicFramePr>
          <p:nvPr/>
        </p:nvGraphicFramePr>
        <p:xfrm>
          <a:off x="5795963" y="5805488"/>
          <a:ext cx="2863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8" name="Equation" r:id="rId11" imgW="1765300" imgH="482600" progId="Equation.DSMT4">
                  <p:embed/>
                </p:oleObj>
              </mc:Choice>
              <mc:Fallback>
                <p:oleObj name="Equation" r:id="rId11" imgW="1765300" imgH="4826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805488"/>
                        <a:ext cx="28638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0" y="764704"/>
                <a:ext cx="1400383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764704"/>
                <a:ext cx="1400383" cy="473015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94" name="Rectangle 86"/>
          <p:cNvSpPr>
            <a:spLocks noChangeArrowheads="1"/>
          </p:cNvSpPr>
          <p:nvPr/>
        </p:nvSpPr>
        <p:spPr bwMode="auto">
          <a:xfrm>
            <a:off x="6948488" y="5300663"/>
            <a:ext cx="19431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578475" y="6400800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Note: Divided by (n-1)</a:t>
            </a:r>
          </a:p>
        </p:txBody>
      </p:sp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4211638" y="3540125"/>
            <a:ext cx="1943100" cy="1184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4356100" y="3684588"/>
          <a:ext cx="15605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5" name="Equation" r:id="rId3" imgW="1143000" imgH="647700" progId="Equation.DSMT4">
                  <p:embed/>
                </p:oleObj>
              </mc:Choice>
              <mc:Fallback>
                <p:oleObj name="Equation" r:id="rId3" imgW="1143000" imgH="6477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84588"/>
                        <a:ext cx="15605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6948488" y="3500438"/>
            <a:ext cx="1943100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7092950" y="3500438"/>
          <a:ext cx="1573213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6" name="Equation" r:id="rId5" imgW="1117600" imgH="1168400" progId="Equation.DSMT4">
                  <p:embed/>
                </p:oleObj>
              </mc:Choice>
              <mc:Fallback>
                <p:oleObj name="Equation" r:id="rId5" imgW="1117600" imgH="1168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500438"/>
                        <a:ext cx="1573213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52" name="Rectangle 44"/>
          <p:cNvSpPr>
            <a:spLocks noChangeArrowheads="1"/>
          </p:cNvSpPr>
          <p:nvPr/>
        </p:nvSpPr>
        <p:spPr bwMode="auto">
          <a:xfrm>
            <a:off x="611188" y="1628775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Variance</a:t>
            </a:r>
          </a:p>
        </p:txBody>
      </p:sp>
      <p:sp>
        <p:nvSpPr>
          <p:cNvPr id="196673" name="Rectangle 65"/>
          <p:cNvSpPr>
            <a:spLocks noChangeArrowheads="1"/>
          </p:cNvSpPr>
          <p:nvPr/>
        </p:nvSpPr>
        <p:spPr bwMode="auto">
          <a:xfrm>
            <a:off x="6948488" y="1484313"/>
            <a:ext cx="1943100" cy="1873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6674" name="Object 66"/>
          <p:cNvGraphicFramePr>
            <a:graphicFrameLocks noChangeAspect="1"/>
          </p:cNvGraphicFramePr>
          <p:nvPr/>
        </p:nvGraphicFramePr>
        <p:xfrm>
          <a:off x="7091363" y="1557338"/>
          <a:ext cx="150177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7" name="Equation" r:id="rId7" imgW="1066800" imgH="1066800" progId="Equation.DSMT4">
                  <p:embed/>
                </p:oleObj>
              </mc:Choice>
              <mc:Fallback>
                <p:oleObj name="Equation" r:id="rId7" imgW="1066800" imgH="10668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1557338"/>
                        <a:ext cx="1501775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76" name="Rectangle 68"/>
          <p:cNvSpPr>
            <a:spLocks noChangeArrowheads="1"/>
          </p:cNvSpPr>
          <p:nvPr/>
        </p:nvSpPr>
        <p:spPr bwMode="auto">
          <a:xfrm>
            <a:off x="4211638" y="1484313"/>
            <a:ext cx="19431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6677" name="Object 69"/>
          <p:cNvGraphicFramePr>
            <a:graphicFrameLocks noChangeAspect="1"/>
          </p:cNvGraphicFramePr>
          <p:nvPr/>
        </p:nvGraphicFramePr>
        <p:xfrm>
          <a:off x="4389438" y="1581150"/>
          <a:ext cx="14906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8" name="Equation" r:id="rId9" imgW="1091726" imgH="609336" progId="Equation.DSMT4">
                  <p:embed/>
                </p:oleObj>
              </mc:Choice>
              <mc:Fallback>
                <p:oleObj name="Equation" r:id="rId9" imgW="1091726" imgH="609336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1581150"/>
                        <a:ext cx="14906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78" name="Rectangle 70"/>
          <p:cNvSpPr>
            <a:spLocks noChangeArrowheads="1"/>
          </p:cNvSpPr>
          <p:nvPr/>
        </p:nvSpPr>
        <p:spPr bwMode="auto">
          <a:xfrm>
            <a:off x="4284663" y="908050"/>
            <a:ext cx="407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Population		Sample</a:t>
            </a:r>
          </a:p>
        </p:txBody>
      </p:sp>
      <p:sp>
        <p:nvSpPr>
          <p:cNvPr id="196679" name="Rectangle 71"/>
          <p:cNvSpPr>
            <a:spLocks noChangeArrowheads="1"/>
          </p:cNvSpPr>
          <p:nvPr/>
        </p:nvSpPr>
        <p:spPr bwMode="auto">
          <a:xfrm>
            <a:off x="611188" y="3357563"/>
            <a:ext cx="384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Standard deviation	</a:t>
            </a:r>
          </a:p>
        </p:txBody>
      </p:sp>
      <p:sp>
        <p:nvSpPr>
          <p:cNvPr id="196690" name="Text Box 82"/>
          <p:cNvSpPr txBox="1">
            <a:spLocks noChangeArrowheads="1"/>
          </p:cNvSpPr>
          <p:nvPr/>
        </p:nvSpPr>
        <p:spPr bwMode="auto">
          <a:xfrm>
            <a:off x="395288" y="258763"/>
            <a:ext cx="861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Population parameters / Sample statistics derived from the SS </a:t>
            </a:r>
          </a:p>
        </p:txBody>
      </p:sp>
      <p:sp>
        <p:nvSpPr>
          <p:cNvPr id="196692" name="Rectangle 84"/>
          <p:cNvSpPr>
            <a:spLocks noChangeArrowheads="1"/>
          </p:cNvSpPr>
          <p:nvPr/>
        </p:nvSpPr>
        <p:spPr bwMode="auto">
          <a:xfrm>
            <a:off x="603250" y="5589588"/>
            <a:ext cx="595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/>
              <a:t>Coefficient of variation (relative standard deviation)</a:t>
            </a:r>
          </a:p>
        </p:txBody>
      </p:sp>
      <p:graphicFrame>
        <p:nvGraphicFramePr>
          <p:cNvPr id="196693" name="Object 85"/>
          <p:cNvGraphicFramePr>
            <a:graphicFrameLocks noChangeAspect="1"/>
          </p:cNvGraphicFramePr>
          <p:nvPr/>
        </p:nvGraphicFramePr>
        <p:xfrm>
          <a:off x="7308850" y="5300663"/>
          <a:ext cx="11509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9" name="Equation" r:id="rId11" imgW="444307" imgH="393529" progId="Equation.DSMT4">
                  <p:embed/>
                </p:oleObj>
              </mc:Choice>
              <mc:Fallback>
                <p:oleObj name="Equation" r:id="rId11" imgW="444307" imgH="393529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300663"/>
                        <a:ext cx="115093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2484438" y="3141663"/>
          <a:ext cx="2914650" cy="290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5" name="Equation" r:id="rId3" imgW="1498600" imgH="1498600" progId="Equation.DSMT4">
                  <p:embed/>
                </p:oleObj>
              </mc:Choice>
              <mc:Fallback>
                <p:oleObj name="Equation" r:id="rId3" imgW="1498600" imgH="149860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41663"/>
                        <a:ext cx="2914650" cy="290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395288" y="1341438"/>
            <a:ext cx="216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Sum of deviations:</a:t>
            </a:r>
          </a:p>
        </p:txBody>
      </p:sp>
      <p:graphicFrame>
        <p:nvGraphicFramePr>
          <p:cNvPr id="201748" name="Object 20"/>
          <p:cNvGraphicFramePr>
            <a:graphicFrameLocks noChangeAspect="1"/>
          </p:cNvGraphicFramePr>
          <p:nvPr/>
        </p:nvGraphicFramePr>
        <p:xfrm>
          <a:off x="2771775" y="2133600"/>
          <a:ext cx="12239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6" name="Equation" r:id="rId5" imgW="634725" imgH="431613" progId="Equation.DSMT4">
                  <p:embed/>
                </p:oleObj>
              </mc:Choice>
              <mc:Fallback>
                <p:oleObj name="Equation" r:id="rId5" imgW="634725" imgH="431613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33600"/>
                        <a:ext cx="12239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1749" name="Group 21"/>
          <p:cNvGrpSpPr>
            <a:grpSpLocks/>
          </p:cNvGrpSpPr>
          <p:nvPr/>
        </p:nvGrpSpPr>
        <p:grpSpPr bwMode="auto">
          <a:xfrm>
            <a:off x="5219700" y="260350"/>
            <a:ext cx="3673475" cy="2520950"/>
            <a:chOff x="155" y="343"/>
            <a:chExt cx="2520" cy="1728"/>
          </a:xfrm>
        </p:grpSpPr>
        <p:pic>
          <p:nvPicPr>
            <p:cNvPr id="201750" name="Picture 22" descr="primerofbiostatfigures_Page_0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343"/>
              <a:ext cx="2520" cy="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1751" name="Freeform 23"/>
            <p:cNvSpPr>
              <a:spLocks/>
            </p:cNvSpPr>
            <p:nvPr/>
          </p:nvSpPr>
          <p:spPr bwMode="auto">
            <a:xfrm>
              <a:off x="521" y="391"/>
              <a:ext cx="1812" cy="926"/>
            </a:xfrm>
            <a:custGeom>
              <a:avLst/>
              <a:gdLst>
                <a:gd name="T0" fmla="*/ 0 w 1812"/>
                <a:gd name="T1" fmla="*/ 926 h 926"/>
                <a:gd name="T2" fmla="*/ 270 w 1812"/>
                <a:gd name="T3" fmla="*/ 680 h 926"/>
                <a:gd name="T4" fmla="*/ 601 w 1812"/>
                <a:gd name="T5" fmla="*/ 237 h 926"/>
                <a:gd name="T6" fmla="*/ 864 w 1812"/>
                <a:gd name="T7" fmla="*/ 2 h 926"/>
                <a:gd name="T8" fmla="*/ 1152 w 1812"/>
                <a:gd name="T9" fmla="*/ 248 h 926"/>
                <a:gd name="T10" fmla="*/ 1518 w 1812"/>
                <a:gd name="T11" fmla="*/ 716 h 926"/>
                <a:gd name="T12" fmla="*/ 1812 w 1812"/>
                <a:gd name="T13" fmla="*/ 914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926">
                  <a:moveTo>
                    <a:pt x="0" y="926"/>
                  </a:moveTo>
                  <a:cubicBezTo>
                    <a:pt x="45" y="885"/>
                    <a:pt x="170" y="795"/>
                    <a:pt x="270" y="680"/>
                  </a:cubicBezTo>
                  <a:cubicBezTo>
                    <a:pt x="370" y="565"/>
                    <a:pt x="502" y="350"/>
                    <a:pt x="601" y="237"/>
                  </a:cubicBezTo>
                  <a:cubicBezTo>
                    <a:pt x="700" y="124"/>
                    <a:pt x="772" y="0"/>
                    <a:pt x="864" y="2"/>
                  </a:cubicBezTo>
                  <a:cubicBezTo>
                    <a:pt x="956" y="4"/>
                    <a:pt x="1043" y="129"/>
                    <a:pt x="1152" y="248"/>
                  </a:cubicBezTo>
                  <a:cubicBezTo>
                    <a:pt x="1261" y="367"/>
                    <a:pt x="1408" y="605"/>
                    <a:pt x="1518" y="716"/>
                  </a:cubicBezTo>
                  <a:cubicBezTo>
                    <a:pt x="1628" y="827"/>
                    <a:pt x="1751" y="873"/>
                    <a:pt x="1812" y="914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376238" y="347663"/>
            <a:ext cx="3979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characterize the variability of the data within a distribution:</a:t>
            </a:r>
          </a:p>
        </p:txBody>
      </p:sp>
      <p:graphicFrame>
        <p:nvGraphicFramePr>
          <p:cNvPr id="201753" name="Object 25"/>
          <p:cNvGraphicFramePr>
            <a:graphicFrameLocks noChangeAspect="1"/>
          </p:cNvGraphicFramePr>
          <p:nvPr/>
        </p:nvGraphicFramePr>
        <p:xfrm>
          <a:off x="2771775" y="1189038"/>
          <a:ext cx="15843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7" name="Equation" r:id="rId8" imgW="901309" imgH="431613" progId="Equation.DSMT4">
                  <p:embed/>
                </p:oleObj>
              </mc:Choice>
              <mc:Fallback>
                <p:oleObj name="Equation" r:id="rId8" imgW="901309" imgH="431613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89038"/>
                        <a:ext cx="15843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395288" y="2060575"/>
            <a:ext cx="280828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Average of absolute deviations: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Sum of squares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SS in EXCEL</a:t>
            </a:r>
          </a:p>
        </p:txBody>
      </p:sp>
      <p:graphicFrame>
        <p:nvGraphicFramePr>
          <p:cNvPr id="201984" name="Group 256"/>
          <p:cNvGraphicFramePr>
            <a:graphicFrameLocks noGrp="1"/>
          </p:cNvGraphicFramePr>
          <p:nvPr/>
        </p:nvGraphicFramePr>
        <p:xfrm>
          <a:off x="6516688" y="2924175"/>
          <a:ext cx="1828800" cy="32918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95536" y="1246108"/>
            <a:ext cx="5760640" cy="3046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min </a:t>
            </a:r>
            <a:r>
              <a:rPr lang="en-US" sz="2400" dirty="0">
                <a:latin typeface="+mj-lt"/>
              </a:rPr>
              <a:t>&amp; max</a:t>
            </a:r>
          </a:p>
          <a:p>
            <a:r>
              <a:rPr lang="en-US" sz="2400" dirty="0" smtClean="0">
                <a:latin typeface="+mj-lt"/>
              </a:rPr>
              <a:t>Average (mean)</a:t>
            </a:r>
          </a:p>
          <a:p>
            <a:r>
              <a:rPr lang="en-US" sz="2400" dirty="0" smtClean="0">
                <a:latin typeface="+mj-lt"/>
              </a:rPr>
              <a:t>Median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Mode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Quartiles </a:t>
            </a:r>
          </a:p>
          <a:p>
            <a:r>
              <a:rPr lang="en-US" sz="2400" dirty="0" smtClean="0">
                <a:latin typeface="+mj-lt"/>
              </a:rPr>
              <a:t>Range </a:t>
            </a:r>
            <a:r>
              <a:rPr lang="en-US" sz="2400" dirty="0">
                <a:latin typeface="+mj-lt"/>
              </a:rPr>
              <a:t>of the middle quartile </a:t>
            </a:r>
            <a:r>
              <a:rPr lang="en-US" sz="2000" dirty="0">
                <a:latin typeface="+mj-lt"/>
              </a:rPr>
              <a:t>(box </a:t>
            </a:r>
            <a:r>
              <a:rPr lang="en-US" sz="2000" dirty="0" smtClean="0">
                <a:latin typeface="+mj-lt"/>
              </a:rPr>
              <a:t>diagram)</a:t>
            </a:r>
          </a:p>
          <a:p>
            <a:r>
              <a:rPr lang="en-US" sz="2400" dirty="0" smtClean="0">
                <a:latin typeface="+mj-lt"/>
              </a:rPr>
              <a:t>Variance </a:t>
            </a:r>
          </a:p>
          <a:p>
            <a:r>
              <a:rPr lang="en-US" sz="2400" dirty="0" smtClean="0">
                <a:latin typeface="+mj-lt"/>
              </a:rPr>
              <a:t>Standard deviation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395536" y="4498848"/>
            <a:ext cx="8568952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tx2"/>
                </a:solidFill>
              </a:rPr>
              <a:t>standard deviation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provides information </a:t>
            </a:r>
            <a:r>
              <a:rPr lang="en-US" sz="2400" dirty="0" smtClean="0"/>
              <a:t>on </a:t>
            </a:r>
            <a:r>
              <a:rPr lang="en-US" sz="2400" dirty="0"/>
              <a:t>the “spreading” of the data which were used to calculate the average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a measure of the average amount by which each observation in a series of observations differs from the mean.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94153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  <a:buSzPct val="110000"/>
            </a:pPr>
            <a:r>
              <a:rPr lang="en-US" sz="3200" b="1" dirty="0" smtClean="0">
                <a:latin typeface="+mn-lt"/>
              </a:rPr>
              <a:t>A descriptive measures</a:t>
            </a:r>
            <a:endParaRPr lang="en-US" sz="32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0192" y="1246108"/>
            <a:ext cx="2664296" cy="3046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Which of these possibilities can be used or is the most appropriate depends on the data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en-US"/>
              <a:t>Quantitative Data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700213"/>
            <a:ext cx="8229600" cy="4114800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smtClean="0"/>
              <a:t>value </a:t>
            </a:r>
            <a:r>
              <a:rPr lang="en-US" dirty="0"/>
              <a:t>is good for symmetrically distributed values</a:t>
            </a:r>
          </a:p>
          <a:p>
            <a:pPr lvl="1"/>
            <a:r>
              <a:rPr lang="en-US" dirty="0"/>
              <a:t>‘bell shaped curve’</a:t>
            </a:r>
          </a:p>
          <a:p>
            <a:r>
              <a:rPr lang="en-US" dirty="0"/>
              <a:t>Median values good for skewed or </a:t>
            </a:r>
            <a:r>
              <a:rPr lang="en-US" dirty="0" err="1"/>
              <a:t>asymetrically</a:t>
            </a:r>
            <a:r>
              <a:rPr lang="en-US" dirty="0"/>
              <a:t> distributed values</a:t>
            </a:r>
          </a:p>
          <a:p>
            <a:pPr lvl="1"/>
            <a:r>
              <a:rPr lang="en-US" dirty="0"/>
              <a:t>Life time data, failure rates, fatigue testing</a:t>
            </a:r>
          </a:p>
        </p:txBody>
      </p:sp>
      <p:pic>
        <p:nvPicPr>
          <p:cNvPr id="269316" name="Picture 5" descr="http://upload.wikimedia.org/wikipedia/commons/thumb/b/b3/Skewness_Statistics.svg/446px-Skewness_Statistic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43525"/>
            <a:ext cx="42481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317" name="Freeform 5"/>
          <p:cNvSpPr>
            <a:spLocks/>
          </p:cNvSpPr>
          <p:nvPr/>
        </p:nvSpPr>
        <p:spPr bwMode="auto">
          <a:xfrm>
            <a:off x="3338513" y="5511800"/>
            <a:ext cx="414337" cy="998538"/>
          </a:xfrm>
          <a:custGeom>
            <a:avLst/>
            <a:gdLst>
              <a:gd name="T0" fmla="*/ 0 w 261"/>
              <a:gd name="T1" fmla="*/ 629 h 629"/>
              <a:gd name="T2" fmla="*/ 51 w 261"/>
              <a:gd name="T3" fmla="*/ 548 h 629"/>
              <a:gd name="T4" fmla="*/ 97 w 261"/>
              <a:gd name="T5" fmla="*/ 366 h 629"/>
              <a:gd name="T6" fmla="*/ 142 w 261"/>
              <a:gd name="T7" fmla="*/ 140 h 629"/>
              <a:gd name="T8" fmla="*/ 201 w 261"/>
              <a:gd name="T9" fmla="*/ 20 h 629"/>
              <a:gd name="T10" fmla="*/ 261 w 261"/>
              <a:gd name="T11" fmla="*/ 17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" h="629">
                <a:moveTo>
                  <a:pt x="0" y="629"/>
                </a:moveTo>
                <a:cubicBezTo>
                  <a:pt x="8" y="616"/>
                  <a:pt x="35" y="592"/>
                  <a:pt x="51" y="548"/>
                </a:cubicBezTo>
                <a:cubicBezTo>
                  <a:pt x="67" y="504"/>
                  <a:pt x="82" y="434"/>
                  <a:pt x="97" y="366"/>
                </a:cubicBezTo>
                <a:cubicBezTo>
                  <a:pt x="112" y="298"/>
                  <a:pt x="125" y="198"/>
                  <a:pt x="142" y="140"/>
                </a:cubicBezTo>
                <a:cubicBezTo>
                  <a:pt x="159" y="82"/>
                  <a:pt x="181" y="40"/>
                  <a:pt x="201" y="20"/>
                </a:cubicBezTo>
                <a:cubicBezTo>
                  <a:pt x="221" y="0"/>
                  <a:pt x="249" y="18"/>
                  <a:pt x="261" y="17"/>
                </a:cubicBezTo>
              </a:path>
            </a:pathLst>
          </a:custGeom>
          <a:noFill/>
          <a:ln w="63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8" name="Freeform 6"/>
          <p:cNvSpPr>
            <a:spLocks/>
          </p:cNvSpPr>
          <p:nvPr/>
        </p:nvSpPr>
        <p:spPr bwMode="auto">
          <a:xfrm flipH="1">
            <a:off x="4879975" y="5516563"/>
            <a:ext cx="414338" cy="998537"/>
          </a:xfrm>
          <a:custGeom>
            <a:avLst/>
            <a:gdLst>
              <a:gd name="T0" fmla="*/ 0 w 261"/>
              <a:gd name="T1" fmla="*/ 629 h 629"/>
              <a:gd name="T2" fmla="*/ 51 w 261"/>
              <a:gd name="T3" fmla="*/ 548 h 629"/>
              <a:gd name="T4" fmla="*/ 97 w 261"/>
              <a:gd name="T5" fmla="*/ 366 h 629"/>
              <a:gd name="T6" fmla="*/ 142 w 261"/>
              <a:gd name="T7" fmla="*/ 140 h 629"/>
              <a:gd name="T8" fmla="*/ 201 w 261"/>
              <a:gd name="T9" fmla="*/ 20 h 629"/>
              <a:gd name="T10" fmla="*/ 261 w 261"/>
              <a:gd name="T11" fmla="*/ 17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" h="629">
                <a:moveTo>
                  <a:pt x="0" y="629"/>
                </a:moveTo>
                <a:cubicBezTo>
                  <a:pt x="8" y="616"/>
                  <a:pt x="35" y="592"/>
                  <a:pt x="51" y="548"/>
                </a:cubicBezTo>
                <a:cubicBezTo>
                  <a:pt x="67" y="504"/>
                  <a:pt x="82" y="434"/>
                  <a:pt x="97" y="366"/>
                </a:cubicBezTo>
                <a:cubicBezTo>
                  <a:pt x="112" y="298"/>
                  <a:pt x="125" y="198"/>
                  <a:pt x="142" y="140"/>
                </a:cubicBezTo>
                <a:cubicBezTo>
                  <a:pt x="159" y="82"/>
                  <a:pt x="181" y="40"/>
                  <a:pt x="201" y="20"/>
                </a:cubicBezTo>
                <a:cubicBezTo>
                  <a:pt x="221" y="0"/>
                  <a:pt x="249" y="18"/>
                  <a:pt x="261" y="17"/>
                </a:cubicBezTo>
              </a:path>
            </a:pathLst>
          </a:custGeom>
          <a:noFill/>
          <a:ln w="63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 flipV="1">
            <a:off x="2379663" y="5348288"/>
            <a:ext cx="0" cy="1223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 flipV="1">
            <a:off x="4481513" y="5348288"/>
            <a:ext cx="0" cy="1223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2339975" y="6543675"/>
            <a:ext cx="1944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4433888" y="6543675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2900363" y="6608763"/>
            <a:ext cx="1008062" cy="244475"/>
          </a:xfrm>
          <a:prstGeom prst="rect">
            <a:avLst/>
          </a:prstGeom>
          <a:solidFill>
            <a:srgbClr val="005C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Negative Skew</a:t>
            </a:r>
          </a:p>
        </p:txBody>
      </p:sp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4787900" y="6613525"/>
            <a:ext cx="944563" cy="244475"/>
          </a:xfrm>
          <a:prstGeom prst="rect">
            <a:avLst/>
          </a:prstGeom>
          <a:solidFill>
            <a:srgbClr val="005C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Positive Skew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2004">
  <a:themeElements>
    <a:clrScheme name="World2004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World2004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orld2004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2004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World2004</Template>
  <TotalTime>8552</TotalTime>
  <Words>1752</Words>
  <Application>Microsoft Office PowerPoint</Application>
  <PresentationFormat>On-screen Show (4:3)</PresentationFormat>
  <Paragraphs>413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Tahoma</vt:lpstr>
      <vt:lpstr>Wingdings</vt:lpstr>
      <vt:lpstr>World2004</vt:lpstr>
      <vt:lpstr>Chart</vt:lpstr>
      <vt:lpstr>Equation</vt:lpstr>
      <vt:lpstr>BIOM 7110/8110  BIOSTATISTICS</vt:lpstr>
      <vt:lpstr>Distributions</vt:lpstr>
      <vt:lpstr>Terminology and nomenclature</vt:lpstr>
      <vt:lpstr>The values of a variable tend to cluster, i.e., a new value is more likely will fall near the mean than far from it and equally likely above or below it. This property termed as central tendency  </vt:lpstr>
      <vt:lpstr>PowerPoint Presentation</vt:lpstr>
      <vt:lpstr>PowerPoint Presentation</vt:lpstr>
      <vt:lpstr>PowerPoint Presentation</vt:lpstr>
      <vt:lpstr>PowerPoint Presentation</vt:lpstr>
      <vt:lpstr>Quantitative Data</vt:lpstr>
      <vt:lpstr>PowerPoint Presentation</vt:lpstr>
      <vt:lpstr>Normal distribution</vt:lpstr>
      <vt:lpstr>Areas Under the Normal Curve: Empirical rule Empirical Rule for Data with Normal Distribution</vt:lpstr>
      <vt:lpstr>Different looks of normal distributions</vt:lpstr>
      <vt:lpstr>Some other examples of normal distributions</vt:lpstr>
      <vt:lpstr>Using the normal curve</vt:lpstr>
      <vt:lpstr>PowerPoint Presentation</vt:lpstr>
      <vt:lpstr>Normal curves</vt:lpstr>
      <vt:lpstr>Using the Normal Curve &amp; the Empirical Rule</vt:lpstr>
      <vt:lpstr>Ex Problem #1 ave hgt males</vt:lpstr>
      <vt:lpstr>Example Problem #2 </vt:lpstr>
      <vt:lpstr>Standard Normal Distribution</vt:lpstr>
      <vt:lpstr>Using the Standard Normal Table</vt:lpstr>
      <vt:lpstr>Using the Standard Normal Table</vt:lpstr>
      <vt:lpstr>Using the Standard Normal Table</vt:lpstr>
      <vt:lpstr>When to use 1-P or P</vt:lpstr>
      <vt:lpstr>Using Excel</vt:lpstr>
      <vt:lpstr>Ex Problem #3</vt:lpstr>
      <vt:lpstr>Ex Problem #4</vt:lpstr>
      <vt:lpstr>Ex Problem #5</vt:lpstr>
      <vt:lpstr>Ex Problem #6</vt:lpstr>
      <vt:lpstr>Ex Problem #7</vt:lpstr>
      <vt:lpstr>Inverse functions in excel</vt:lpstr>
      <vt:lpstr>PowerPoint Presentation</vt:lpstr>
      <vt:lpstr>PowerPoint Presentation</vt:lpstr>
      <vt:lpstr>Ex Problem #7</vt:lpstr>
      <vt:lpstr>Z-statistic</vt:lpstr>
      <vt:lpstr>What does the Z-statistic mean?</vt:lpstr>
      <vt:lpstr>P-value</vt:lpstr>
      <vt:lpstr>Practice z-conversion with heart rate data</vt:lpstr>
      <vt:lpstr>PowerPoint Presentation</vt:lpstr>
      <vt:lpstr>Next time</vt:lpstr>
    </vt:vector>
  </TitlesOfParts>
  <Company>The Head Shrinkers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2004</dc:title>
  <dc:creator>His royal dudiness</dc:creator>
  <cp:lastModifiedBy>Erno Lindner (elindner)</cp:lastModifiedBy>
  <cp:revision>96</cp:revision>
  <cp:lastPrinted>2015-02-01T22:18:14Z</cp:lastPrinted>
  <dcterms:created xsi:type="dcterms:W3CDTF">2005-05-05T16:08:42Z</dcterms:created>
  <dcterms:modified xsi:type="dcterms:W3CDTF">2017-02-01T00:15:00Z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