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drawings/drawing4.xml" ContentType="application/vnd.openxmlformats-officedocument.drawingml.chartshapes+xml"/>
  <Override PartName="/ppt/charts/chart6.xml" ContentType="application/vnd.openxmlformats-officedocument.drawingml.chart+xml"/>
  <Override PartName="/ppt/drawings/drawing5.xml" ContentType="application/vnd.openxmlformats-officedocument.drawingml.chartshapes+xml"/>
  <Override PartName="/ppt/charts/chart7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300" r:id="rId3"/>
    <p:sldId id="317" r:id="rId4"/>
    <p:sldId id="279" r:id="rId5"/>
    <p:sldId id="314" r:id="rId6"/>
    <p:sldId id="280" r:id="rId7"/>
    <p:sldId id="294" r:id="rId8"/>
    <p:sldId id="274" r:id="rId9"/>
    <p:sldId id="315" r:id="rId10"/>
    <p:sldId id="316" r:id="rId11"/>
    <p:sldId id="305" r:id="rId12"/>
    <p:sldId id="306" r:id="rId13"/>
    <p:sldId id="318" r:id="rId14"/>
    <p:sldId id="307" r:id="rId15"/>
    <p:sldId id="308" r:id="rId16"/>
    <p:sldId id="309" r:id="rId17"/>
    <p:sldId id="319" r:id="rId18"/>
    <p:sldId id="311" r:id="rId19"/>
    <p:sldId id="312" r:id="rId20"/>
    <p:sldId id="313" r:id="rId21"/>
    <p:sldId id="304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8" r:id="rId43"/>
    <p:sldId id="272" r:id="rId44"/>
    <p:sldId id="293" r:id="rId45"/>
    <p:sldId id="295" r:id="rId46"/>
    <p:sldId id="296" r:id="rId47"/>
    <p:sldId id="297" r:id="rId48"/>
    <p:sldId id="269" r:id="rId49"/>
    <p:sldId id="270" r:id="rId50"/>
    <p:sldId id="271" r:id="rId51"/>
    <p:sldId id="275" r:id="rId52"/>
    <p:sldId id="299" r:id="rId53"/>
    <p:sldId id="301" r:id="rId54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13" autoAdjust="0"/>
    <p:restoredTop sz="94689" autoAdjust="0"/>
  </p:normalViewPr>
  <p:slideViewPr>
    <p:cSldViewPr>
      <p:cViewPr varScale="1">
        <p:scale>
          <a:sx n="86" d="100"/>
          <a:sy n="86" d="100"/>
        </p:scale>
        <p:origin x="108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indner\Desktop\Erno\Classes\Biostatistics\2015\Class-6\QQ%20plot%20QCM%20data-Lindn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elindner\Desktop\Erno\Classes\Biostatistics\2015\Guniea%20pig%20bpm%20QQ%20plot%20lindner.xls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elindner\Desktop\Erno\Classes\Biostatistics\2015\Guniea%20pig%20bpm%20QQ%20plot%20lindner.xls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1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C:\Users\elindner\Desktop\Erno\Classes\Biostatistics\2015\Guniea%20pig%20bpm%20QQ%20plot%20lindner.xls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C:\Users\elindner\Desktop\Erno\Classes\Biostatistics\2015\Guniea%20pig%20bpm%20QQ%20plot%20lindner.xls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indner\Desktop\Erno\Classes\Biostatistics\2015\Class-6\QQ%20plot%20QCM%20data-Lindn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120700821488225E-2"/>
          <c:y val="9.1003099115124594E-2"/>
          <c:w val="0.89031933508311456"/>
          <c:h val="0.7701224846894138"/>
        </c:manualLayout>
      </c:layout>
      <c:scatterChart>
        <c:scatterStyle val="lineMarker"/>
        <c:varyColors val="0"/>
        <c:ser>
          <c:idx val="1"/>
          <c:order val="0"/>
          <c:tx>
            <c:v>QCM NO DRIFT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3175">
                <a:solidFill>
                  <a:srgbClr val="FF0000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'QCM DATA+drift'!$J$3:$J$123</c:f>
              <c:numCache>
                <c:formatCode>General</c:formatCode>
                <c:ptCount val="121"/>
                <c:pt idx="0">
                  <c:v>-0.35178434493515626</c:v>
                </c:pt>
                <c:pt idx="1">
                  <c:v>-2.63825727347675</c:v>
                </c:pt>
                <c:pt idx="2">
                  <c:v>-2.2414027276049446</c:v>
                </c:pt>
                <c:pt idx="3">
                  <c:v>-2.0368341317013887</c:v>
                </c:pt>
                <c:pt idx="4">
                  <c:v>-1.8931845346736642</c:v>
                </c:pt>
                <c:pt idx="5">
                  <c:v>-1.7804643416920256</c:v>
                </c:pt>
                <c:pt idx="6">
                  <c:v>-1.6866708163300608</c:v>
                </c:pt>
                <c:pt idx="7">
                  <c:v>-1.6057296060590072</c:v>
                </c:pt>
                <c:pt idx="8">
                  <c:v>-1.5341205443525459</c:v>
                </c:pt>
                <c:pt idx="9">
                  <c:v>-1.469612744319599</c:v>
                </c:pt>
                <c:pt idx="10">
                  <c:v>-1.4106991784503988</c:v>
                </c:pt>
                <c:pt idx="11">
                  <c:v>-1.3563117453352478</c:v>
                </c:pt>
                <c:pt idx="12">
                  <c:v>-1.3056645257298085</c:v>
                </c:pt>
                <c:pt idx="13">
                  <c:v>-1.258161561063097</c:v>
                </c:pt>
                <c:pt idx="14">
                  <c:v>-1.2133396224885178</c:v>
                </c:pt>
                <c:pt idx="15">
                  <c:v>-1.170831118956791</c:v>
                </c:pt>
                <c:pt idx="16">
                  <c:v>-1.1303391749761575</c:v>
                </c:pt>
                <c:pt idx="17">
                  <c:v>-1.091620367434168</c:v>
                </c:pt>
                <c:pt idx="18">
                  <c:v>-1.054472451770053</c:v>
                </c:pt>
                <c:pt idx="19">
                  <c:v>-1.0187254360963267</c:v>
                </c:pt>
                <c:pt idx="20">
                  <c:v>-0.98423496044632541</c:v>
                </c:pt>
                <c:pt idx="21">
                  <c:v>-0.95087729940193999</c:v>
                </c:pt>
                <c:pt idx="22">
                  <c:v>-0.91854553105910053</c:v>
                </c:pt>
                <c:pt idx="23">
                  <c:v>-0.88714655901887607</c:v>
                </c:pt>
                <c:pt idx="24">
                  <c:v>-0.85659876830051918</c:v>
                </c:pt>
                <c:pt idx="25">
                  <c:v>-0.82683015918578762</c:v>
                </c:pt>
                <c:pt idx="26">
                  <c:v>-0.79777684612523825</c:v>
                </c:pt>
                <c:pt idx="27">
                  <c:v>-0.76938183882860001</c:v>
                </c:pt>
                <c:pt idx="28">
                  <c:v>-0.74159404386151673</c:v>
                </c:pt>
                <c:pt idx="29">
                  <c:v>-0.71436744028018739</c:v>
                </c:pt>
                <c:pt idx="30">
                  <c:v>-0.68766039389596745</c:v>
                </c:pt>
                <c:pt idx="31">
                  <c:v>-0.66143508290656117</c:v>
                </c:pt>
                <c:pt idx="32">
                  <c:v>-0.63565701369758276</c:v>
                </c:pt>
                <c:pt idx="33">
                  <c:v>-0.6102946101863328</c:v>
                </c:pt>
                <c:pt idx="34">
                  <c:v>-0.58531886355354357</c:v>
                </c:pt>
                <c:pt idx="35">
                  <c:v>-0.5607030318750833</c:v>
                </c:pt>
                <c:pt idx="36">
                  <c:v>-0.53642238122982666</c:v>
                </c:pt>
                <c:pt idx="37">
                  <c:v>-0.51245396147093147</c:v>
                </c:pt>
                <c:pt idx="38">
                  <c:v>-0.48877641111466941</c:v>
                </c:pt>
                <c:pt idx="39">
                  <c:v>-0.46536978680435537</c:v>
                </c:pt>
                <c:pt idx="40">
                  <c:v>-0.44221541360690492</c:v>
                </c:pt>
                <c:pt idx="41">
                  <c:v>-0.41929575304139605</c:v>
                </c:pt>
                <c:pt idx="42">
                  <c:v>-0.39659428625696769</c:v>
                </c:pt>
                <c:pt idx="43">
                  <c:v>-0.37409541019772358</c:v>
                </c:pt>
                <c:pt idx="44">
                  <c:v>-0.32964705062960331</c:v>
                </c:pt>
                <c:pt idx="45">
                  <c:v>-0.30767015281359317</c:v>
                </c:pt>
                <c:pt idx="46">
                  <c:v>-0.28584087488116566</c:v>
                </c:pt>
                <c:pt idx="47">
                  <c:v>-0.26414697682592364</c:v>
                </c:pt>
                <c:pt idx="48">
                  <c:v>-0.24257669940264884</c:v>
                </c:pt>
                <c:pt idx="49">
                  <c:v>-0.22111871299757052</c:v>
                </c:pt>
                <c:pt idx="50">
                  <c:v>-0.19976207058460896</c:v>
                </c:pt>
                <c:pt idx="51">
                  <c:v>-0.17849616422220874</c:v>
                </c:pt>
                <c:pt idx="52">
                  <c:v>-0.1573106846101707</c:v>
                </c:pt>
                <c:pt idx="53">
                  <c:v>-0.13619558328020984</c:v>
                </c:pt>
                <c:pt idx="54">
                  <c:v>-0.11514103703939974</c:v>
                </c:pt>
                <c:pt idx="55">
                  <c:v>-9.4137414323536367E-2</c:v>
                </c:pt>
                <c:pt idx="56">
                  <c:v>-7.3175243148818681E-2</c:v>
                </c:pt>
                <c:pt idx="57">
                  <c:v>-5.2245180375940357E-2</c:v>
                </c:pt>
                <c:pt idx="58">
                  <c:v>-3.1337982021426625E-2</c:v>
                </c:pt>
                <c:pt idx="59">
                  <c:v>-1.0444474367329168E-2</c:v>
                </c:pt>
                <c:pt idx="60">
                  <c:v>1.0444474367329168E-2</c:v>
                </c:pt>
                <c:pt idx="61">
                  <c:v>3.1337982021426479E-2</c:v>
                </c:pt>
                <c:pt idx="62">
                  <c:v>5.2245180375940489E-2</c:v>
                </c:pt>
                <c:pt idx="63">
                  <c:v>7.3175243148818681E-2</c:v>
                </c:pt>
                <c:pt idx="64">
                  <c:v>9.4137414323536367E-2</c:v>
                </c:pt>
                <c:pt idx="65">
                  <c:v>0.1151410370393996</c:v>
                </c:pt>
                <c:pt idx="66">
                  <c:v>0.13619558328021</c:v>
                </c:pt>
                <c:pt idx="67">
                  <c:v>0.1573106846101707</c:v>
                </c:pt>
                <c:pt idx="68">
                  <c:v>0.17849616422220863</c:v>
                </c:pt>
                <c:pt idx="69">
                  <c:v>0.19976207058460907</c:v>
                </c:pt>
                <c:pt idx="70">
                  <c:v>0.22111871299757052</c:v>
                </c:pt>
                <c:pt idx="71">
                  <c:v>0.24257669940264884</c:v>
                </c:pt>
                <c:pt idx="72">
                  <c:v>0.26414697682592353</c:v>
                </c:pt>
                <c:pt idx="73">
                  <c:v>0.28584087488116572</c:v>
                </c:pt>
                <c:pt idx="74">
                  <c:v>0.30767015281359317</c:v>
                </c:pt>
                <c:pt idx="75">
                  <c:v>0.32964705062960331</c:v>
                </c:pt>
                <c:pt idx="76">
                  <c:v>0.35178434493515615</c:v>
                </c:pt>
                <c:pt idx="77">
                  <c:v>0.37409541019772363</c:v>
                </c:pt>
                <c:pt idx="78">
                  <c:v>0.39659428625696769</c:v>
                </c:pt>
                <c:pt idx="79">
                  <c:v>0.41929575304139605</c:v>
                </c:pt>
                <c:pt idx="80">
                  <c:v>0.44221541360690469</c:v>
                </c:pt>
                <c:pt idx="81">
                  <c:v>0.46536978680435553</c:v>
                </c:pt>
                <c:pt idx="82">
                  <c:v>0.48877641111466941</c:v>
                </c:pt>
                <c:pt idx="83">
                  <c:v>0.51245396147093125</c:v>
                </c:pt>
                <c:pt idx="84">
                  <c:v>0.53642238122982666</c:v>
                </c:pt>
                <c:pt idx="85">
                  <c:v>0.5607030318750833</c:v>
                </c:pt>
                <c:pt idx="86">
                  <c:v>0.58531886355354357</c:v>
                </c:pt>
                <c:pt idx="87">
                  <c:v>0.61029461018633246</c:v>
                </c:pt>
                <c:pt idx="88">
                  <c:v>0.63565701369758265</c:v>
                </c:pt>
                <c:pt idx="89">
                  <c:v>0.66143508290656117</c:v>
                </c:pt>
                <c:pt idx="90">
                  <c:v>0.68766039389596745</c:v>
                </c:pt>
                <c:pt idx="91">
                  <c:v>0.71436744028018784</c:v>
                </c:pt>
                <c:pt idx="92">
                  <c:v>0.74159404386151673</c:v>
                </c:pt>
                <c:pt idx="93">
                  <c:v>0.76938183882860001</c:v>
                </c:pt>
                <c:pt idx="94">
                  <c:v>0.79777684612523825</c:v>
                </c:pt>
                <c:pt idx="95">
                  <c:v>0.82683015918578795</c:v>
                </c:pt>
                <c:pt idx="96">
                  <c:v>0.85659876830051918</c:v>
                </c:pt>
                <c:pt idx="97">
                  <c:v>0.88714655901887607</c:v>
                </c:pt>
                <c:pt idx="98">
                  <c:v>0.91854553105910053</c:v>
                </c:pt>
                <c:pt idx="99">
                  <c:v>0.95087729940193921</c:v>
                </c:pt>
                <c:pt idx="100">
                  <c:v>0.98423496044632541</c:v>
                </c:pt>
                <c:pt idx="101">
                  <c:v>1.0187254360963267</c:v>
                </c:pt>
                <c:pt idx="102">
                  <c:v>1.054472451770053</c:v>
                </c:pt>
                <c:pt idx="103">
                  <c:v>1.0916203674341685</c:v>
                </c:pt>
                <c:pt idx="104">
                  <c:v>1.1303391749761575</c:v>
                </c:pt>
                <c:pt idx="105">
                  <c:v>1.170831118956791</c:v>
                </c:pt>
                <c:pt idx="106">
                  <c:v>1.213339622488518</c:v>
                </c:pt>
                <c:pt idx="107">
                  <c:v>1.2581615610630965</c:v>
                </c:pt>
                <c:pt idx="108">
                  <c:v>1.3056645257298085</c:v>
                </c:pt>
                <c:pt idx="109">
                  <c:v>1.3563117453352478</c:v>
                </c:pt>
                <c:pt idx="110">
                  <c:v>1.4106991784503966</c:v>
                </c:pt>
                <c:pt idx="111">
                  <c:v>1.4696127443196003</c:v>
                </c:pt>
                <c:pt idx="112">
                  <c:v>1.5341205443525465</c:v>
                </c:pt>
                <c:pt idx="113">
                  <c:v>1.6057296060590072</c:v>
                </c:pt>
                <c:pt idx="114">
                  <c:v>1.686670816330061</c:v>
                </c:pt>
                <c:pt idx="115">
                  <c:v>1.7804643416920258</c:v>
                </c:pt>
                <c:pt idx="116">
                  <c:v>1.8931845346736642</c:v>
                </c:pt>
                <c:pt idx="117">
                  <c:v>2.0368341317013874</c:v>
                </c:pt>
                <c:pt idx="118">
                  <c:v>2.2414027276049464</c:v>
                </c:pt>
                <c:pt idx="119">
                  <c:v>2.6382572734767509</c:v>
                </c:pt>
              </c:numCache>
            </c:numRef>
          </c:xVal>
          <c:yVal>
            <c:numRef>
              <c:f>'QCM DATA+drift'!$G$3:$G$122</c:f>
              <c:numCache>
                <c:formatCode>General</c:formatCode>
                <c:ptCount val="120"/>
                <c:pt idx="0">
                  <c:v>9998961.04397</c:v>
                </c:pt>
                <c:pt idx="1">
                  <c:v>9998960.2098899987</c:v>
                </c:pt>
                <c:pt idx="2">
                  <c:v>9998960.2414199989</c:v>
                </c:pt>
                <c:pt idx="3">
                  <c:v>9998960.3777399994</c:v>
                </c:pt>
                <c:pt idx="4">
                  <c:v>9998960.3807800002</c:v>
                </c:pt>
                <c:pt idx="5">
                  <c:v>9998960.39542</c:v>
                </c:pt>
                <c:pt idx="6">
                  <c:v>9998960.4757300001</c:v>
                </c:pt>
                <c:pt idx="7">
                  <c:v>9998960.5329500008</c:v>
                </c:pt>
                <c:pt idx="8">
                  <c:v>9998960.538279999</c:v>
                </c:pt>
                <c:pt idx="9">
                  <c:v>9998960.5481199995</c:v>
                </c:pt>
                <c:pt idx="10">
                  <c:v>9998960.5535799991</c:v>
                </c:pt>
                <c:pt idx="11">
                  <c:v>9998960.5569000002</c:v>
                </c:pt>
                <c:pt idx="12">
                  <c:v>9998960.5638999995</c:v>
                </c:pt>
                <c:pt idx="13">
                  <c:v>9998960.6648699995</c:v>
                </c:pt>
                <c:pt idx="14">
                  <c:v>9998960.673419999</c:v>
                </c:pt>
                <c:pt idx="15">
                  <c:v>9998960.6904799994</c:v>
                </c:pt>
                <c:pt idx="16">
                  <c:v>9998960.7101799995</c:v>
                </c:pt>
                <c:pt idx="17">
                  <c:v>9998960.7303899992</c:v>
                </c:pt>
                <c:pt idx="18">
                  <c:v>9998960.7420600001</c:v>
                </c:pt>
                <c:pt idx="19">
                  <c:v>9998960.7439299989</c:v>
                </c:pt>
                <c:pt idx="20">
                  <c:v>9998960.7542700004</c:v>
                </c:pt>
                <c:pt idx="21">
                  <c:v>9998960.7693999987</c:v>
                </c:pt>
                <c:pt idx="22">
                  <c:v>9998960.7811599988</c:v>
                </c:pt>
                <c:pt idx="23">
                  <c:v>9998960.8151299991</c:v>
                </c:pt>
                <c:pt idx="24">
                  <c:v>9998960.8579099998</c:v>
                </c:pt>
                <c:pt idx="25">
                  <c:v>9998960.8631100003</c:v>
                </c:pt>
                <c:pt idx="26">
                  <c:v>9998960.8801799994</c:v>
                </c:pt>
                <c:pt idx="27">
                  <c:v>9998960.8818800002</c:v>
                </c:pt>
                <c:pt idx="28">
                  <c:v>9998960.8845099993</c:v>
                </c:pt>
                <c:pt idx="29">
                  <c:v>9998960.9078000002</c:v>
                </c:pt>
                <c:pt idx="30">
                  <c:v>9998960.9142899998</c:v>
                </c:pt>
                <c:pt idx="31">
                  <c:v>9998960.9193900004</c:v>
                </c:pt>
                <c:pt idx="32">
                  <c:v>9998960.9381700009</c:v>
                </c:pt>
                <c:pt idx="33">
                  <c:v>9998960.9649100006</c:v>
                </c:pt>
                <c:pt idx="34">
                  <c:v>9998960.987019999</c:v>
                </c:pt>
                <c:pt idx="35">
                  <c:v>9998960.9894199986</c:v>
                </c:pt>
                <c:pt idx="36">
                  <c:v>9998960.9917200003</c:v>
                </c:pt>
                <c:pt idx="37">
                  <c:v>9998961.0023799986</c:v>
                </c:pt>
                <c:pt idx="38">
                  <c:v>9998961.0034799986</c:v>
                </c:pt>
                <c:pt idx="39">
                  <c:v>9998961.0101699997</c:v>
                </c:pt>
                <c:pt idx="40">
                  <c:v>9998961.0142499991</c:v>
                </c:pt>
                <c:pt idx="41">
                  <c:v>9998961.0220299996</c:v>
                </c:pt>
                <c:pt idx="42">
                  <c:v>9998961.0262599997</c:v>
                </c:pt>
                <c:pt idx="43">
                  <c:v>9998961.027759999</c:v>
                </c:pt>
                <c:pt idx="44">
                  <c:v>9998961.0647</c:v>
                </c:pt>
                <c:pt idx="45">
                  <c:v>9998961.0650399998</c:v>
                </c:pt>
                <c:pt idx="46">
                  <c:v>9998961.0651099999</c:v>
                </c:pt>
                <c:pt idx="47">
                  <c:v>9998961.0708099995</c:v>
                </c:pt>
                <c:pt idx="48">
                  <c:v>9998961.0779400002</c:v>
                </c:pt>
                <c:pt idx="49">
                  <c:v>9998961.0820199996</c:v>
                </c:pt>
                <c:pt idx="50">
                  <c:v>9998961.09712</c:v>
                </c:pt>
                <c:pt idx="51">
                  <c:v>9998961.1005799994</c:v>
                </c:pt>
                <c:pt idx="52">
                  <c:v>9998961.1021699999</c:v>
                </c:pt>
                <c:pt idx="53">
                  <c:v>9998961.1047499999</c:v>
                </c:pt>
                <c:pt idx="54">
                  <c:v>9998961.1114000008</c:v>
                </c:pt>
                <c:pt idx="55">
                  <c:v>9998961.1268700007</c:v>
                </c:pt>
                <c:pt idx="56">
                  <c:v>9998961.1309399996</c:v>
                </c:pt>
                <c:pt idx="57">
                  <c:v>9998961.133059999</c:v>
                </c:pt>
                <c:pt idx="58">
                  <c:v>9998961.1474399995</c:v>
                </c:pt>
                <c:pt idx="59">
                  <c:v>9998961.1480999999</c:v>
                </c:pt>
                <c:pt idx="60">
                  <c:v>9998961.1563799996</c:v>
                </c:pt>
                <c:pt idx="61">
                  <c:v>9998961.1766100004</c:v>
                </c:pt>
                <c:pt idx="62">
                  <c:v>9998961.2014799993</c:v>
                </c:pt>
                <c:pt idx="63">
                  <c:v>9998961.2104000002</c:v>
                </c:pt>
                <c:pt idx="64">
                  <c:v>9998961.2215299997</c:v>
                </c:pt>
                <c:pt idx="65">
                  <c:v>9998961.2344799992</c:v>
                </c:pt>
                <c:pt idx="66">
                  <c:v>9998961.2387700006</c:v>
                </c:pt>
                <c:pt idx="67">
                  <c:v>9998961.2397699989</c:v>
                </c:pt>
                <c:pt idx="68">
                  <c:v>9998961.2448899988</c:v>
                </c:pt>
                <c:pt idx="69">
                  <c:v>9998961.2690399997</c:v>
                </c:pt>
                <c:pt idx="70">
                  <c:v>9998961.2705099992</c:v>
                </c:pt>
                <c:pt idx="71">
                  <c:v>9998961.2706300002</c:v>
                </c:pt>
                <c:pt idx="72">
                  <c:v>9998961.2843600009</c:v>
                </c:pt>
                <c:pt idx="73">
                  <c:v>9998961.2862199992</c:v>
                </c:pt>
                <c:pt idx="74">
                  <c:v>9998961.2980799992</c:v>
                </c:pt>
                <c:pt idx="75">
                  <c:v>9998961.3066799995</c:v>
                </c:pt>
                <c:pt idx="76">
                  <c:v>9998961.3176399991</c:v>
                </c:pt>
                <c:pt idx="77">
                  <c:v>9998961.3214500006</c:v>
                </c:pt>
                <c:pt idx="78">
                  <c:v>9998961.3226699997</c:v>
                </c:pt>
                <c:pt idx="79">
                  <c:v>9998961.3451099992</c:v>
                </c:pt>
                <c:pt idx="80">
                  <c:v>9998961.3511699997</c:v>
                </c:pt>
                <c:pt idx="81">
                  <c:v>9998961.3563099988</c:v>
                </c:pt>
                <c:pt idx="82">
                  <c:v>9998961.3702099994</c:v>
                </c:pt>
                <c:pt idx="83">
                  <c:v>9998961.3710899986</c:v>
                </c:pt>
                <c:pt idx="84">
                  <c:v>9998961.3789799996</c:v>
                </c:pt>
                <c:pt idx="85">
                  <c:v>9998961.3914099988</c:v>
                </c:pt>
                <c:pt idx="86">
                  <c:v>9998961.4152000006</c:v>
                </c:pt>
                <c:pt idx="87">
                  <c:v>9998961.4155799989</c:v>
                </c:pt>
                <c:pt idx="88">
                  <c:v>9998961.4229799993</c:v>
                </c:pt>
                <c:pt idx="89">
                  <c:v>9998961.4242899995</c:v>
                </c:pt>
                <c:pt idx="90">
                  <c:v>9998961.4285700005</c:v>
                </c:pt>
                <c:pt idx="91">
                  <c:v>9998961.4305299986</c:v>
                </c:pt>
                <c:pt idx="92">
                  <c:v>9998961.4337399993</c:v>
                </c:pt>
                <c:pt idx="93">
                  <c:v>9998961.43695</c:v>
                </c:pt>
                <c:pt idx="94">
                  <c:v>9998961.4426499996</c:v>
                </c:pt>
                <c:pt idx="95">
                  <c:v>9998961.452469999</c:v>
                </c:pt>
                <c:pt idx="96">
                  <c:v>9998961.45737</c:v>
                </c:pt>
                <c:pt idx="97">
                  <c:v>9998961.4732900001</c:v>
                </c:pt>
                <c:pt idx="98">
                  <c:v>9998961.4966199994</c:v>
                </c:pt>
                <c:pt idx="99">
                  <c:v>9998961.5006600004</c:v>
                </c:pt>
                <c:pt idx="100">
                  <c:v>9998961.50079</c:v>
                </c:pt>
                <c:pt idx="101">
                  <c:v>9998961.5036800001</c:v>
                </c:pt>
                <c:pt idx="102">
                  <c:v>9998961.5056899991</c:v>
                </c:pt>
                <c:pt idx="103">
                  <c:v>9998961.5062199999</c:v>
                </c:pt>
                <c:pt idx="104">
                  <c:v>9998961.5184300002</c:v>
                </c:pt>
                <c:pt idx="105">
                  <c:v>9998961.5473100003</c:v>
                </c:pt>
                <c:pt idx="106">
                  <c:v>9998961.5499099996</c:v>
                </c:pt>
                <c:pt idx="107">
                  <c:v>9998961.5846599992</c:v>
                </c:pt>
                <c:pt idx="108">
                  <c:v>9998961.6043299995</c:v>
                </c:pt>
                <c:pt idx="109">
                  <c:v>9998961.6390099991</c:v>
                </c:pt>
                <c:pt idx="110">
                  <c:v>9998961.6547499988</c:v>
                </c:pt>
                <c:pt idx="111">
                  <c:v>9998961.6826099996</c:v>
                </c:pt>
                <c:pt idx="112">
                  <c:v>9998961.7148700003</c:v>
                </c:pt>
                <c:pt idx="113">
                  <c:v>9998961.7230900005</c:v>
                </c:pt>
                <c:pt idx="114">
                  <c:v>9998961.7355399989</c:v>
                </c:pt>
                <c:pt idx="115">
                  <c:v>9998961.7839899994</c:v>
                </c:pt>
                <c:pt idx="116">
                  <c:v>9998961.7884599995</c:v>
                </c:pt>
                <c:pt idx="117">
                  <c:v>9998961.8182499986</c:v>
                </c:pt>
                <c:pt idx="118">
                  <c:v>9998961.8700600006</c:v>
                </c:pt>
                <c:pt idx="119">
                  <c:v>9998961.9009499997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2769992"/>
        <c:axId val="602770384"/>
      </c:scatterChart>
      <c:valAx>
        <c:axId val="602769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Rank based Z</a:t>
                </a:r>
                <a:r>
                  <a:rPr lang="en-US" baseline="0"/>
                  <a:t> scores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770384"/>
        <c:crosses val="autoZero"/>
        <c:crossBetween val="midCat"/>
      </c:valAx>
      <c:valAx>
        <c:axId val="60277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QCM Frequency</a:t>
                </a:r>
              </a:p>
            </c:rich>
          </c:tx>
          <c:layout>
            <c:manualLayout>
              <c:xMode val="edge"/>
              <c:yMode val="edge"/>
              <c:x val="1.6666666666666666E-2"/>
              <c:y val="0.257353455818022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7699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4692935258092734"/>
          <c:y val="0.58680435973540679"/>
          <c:w val="0.40614129483814521"/>
          <c:h val="0.22801035287255761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337727034120735"/>
          <c:y val="4.5230236220472453E-2"/>
          <c:w val="0.39289396325459319"/>
          <c:h val="0.80635968503937006"/>
        </c:manualLayout>
      </c:layout>
      <c:scatterChart>
        <c:scatterStyle val="lineMarker"/>
        <c:varyColors val="0"/>
        <c:ser>
          <c:idx val="0"/>
          <c:order val="0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6"/>
              <c:pt idx="0">
                <c:v>1</c:v>
              </c:pt>
              <c:pt idx="1">
                <c:v>1</c:v>
              </c:pt>
              <c:pt idx="2">
                <c:v>0.7</c:v>
              </c:pt>
              <c:pt idx="3">
                <c:v>0.7</c:v>
              </c:pt>
              <c:pt idx="4">
                <c:v>1</c:v>
              </c:pt>
              <c:pt idx="5">
                <c:v>1</c:v>
              </c:pt>
            </c:numLit>
          </c:xVal>
          <c:yVal>
            <c:numLit>
              <c:formatCode>General</c:formatCode>
              <c:ptCount val="6"/>
              <c:pt idx="0">
                <c:v>9998960.2098899987</c:v>
              </c:pt>
              <c:pt idx="1">
                <c:v>9998960.9181150012</c:v>
              </c:pt>
              <c:pt idx="2">
                <c:v>9998960.9181150012</c:v>
              </c:pt>
              <c:pt idx="3">
                <c:v>9998961.4253599998</c:v>
              </c:pt>
              <c:pt idx="4">
                <c:v>9998961.4253599998</c:v>
              </c:pt>
              <c:pt idx="5">
                <c:v>9998961.9009499997</c:v>
              </c:pt>
            </c:numLit>
          </c:yVal>
          <c:smooth val="0"/>
        </c:ser>
        <c:ser>
          <c:idx val="1"/>
          <c:order val="1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2"/>
              <c:pt idx="0">
                <c:v>0.7</c:v>
              </c:pt>
              <c:pt idx="1">
                <c:v>1.3</c:v>
              </c:pt>
            </c:numLit>
          </c:xVal>
          <c:yVal>
            <c:numLit>
              <c:formatCode>General</c:formatCode>
              <c:ptCount val="2"/>
              <c:pt idx="0">
                <c:v>9998961.1522400007</c:v>
              </c:pt>
              <c:pt idx="1">
                <c:v>9998961.1522400007</c:v>
              </c:pt>
            </c:numLit>
          </c:yVal>
          <c:smooth val="0"/>
        </c:ser>
        <c:ser>
          <c:idx val="2"/>
          <c:order val="2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4"/>
              <c:pt idx="0">
                <c:v>1</c:v>
              </c:pt>
              <c:pt idx="1">
                <c:v>1.3</c:v>
              </c:pt>
              <c:pt idx="2">
                <c:v>1.3</c:v>
              </c:pt>
              <c:pt idx="3">
                <c:v>1</c:v>
              </c:pt>
            </c:numLit>
          </c:xVal>
          <c:yVal>
            <c:numLit>
              <c:formatCode>General</c:formatCode>
              <c:ptCount val="4"/>
              <c:pt idx="0">
                <c:v>9998960.9181150012</c:v>
              </c:pt>
              <c:pt idx="1">
                <c:v>9998960.9181150012</c:v>
              </c:pt>
              <c:pt idx="2">
                <c:v>9998961.4253599998</c:v>
              </c:pt>
              <c:pt idx="3">
                <c:v>9998961.4253599998</c:v>
              </c:pt>
            </c:numLit>
          </c:yVal>
          <c:smooth val="0"/>
        </c:ser>
        <c:ser>
          <c:idx val="3"/>
          <c:order val="3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2"/>
              <c:pt idx="0">
                <c:v>0.9</c:v>
              </c:pt>
              <c:pt idx="1">
                <c:v>1.1000000000000001</c:v>
              </c:pt>
            </c:numLit>
          </c:xVal>
          <c:yVal>
            <c:numLit>
              <c:formatCode>General</c:formatCode>
              <c:ptCount val="2"/>
              <c:pt idx="0">
                <c:v>9998960.2098899987</c:v>
              </c:pt>
              <c:pt idx="1">
                <c:v>9998960.2098899987</c:v>
              </c:pt>
            </c:numLit>
          </c:yVal>
          <c:smooth val="0"/>
        </c:ser>
        <c:ser>
          <c:idx val="4"/>
          <c:order val="4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2"/>
              <c:pt idx="0">
                <c:v>0.9</c:v>
              </c:pt>
              <c:pt idx="1">
                <c:v>1.1000000000000001</c:v>
              </c:pt>
            </c:numLit>
          </c:xVal>
          <c:yVal>
            <c:numLit>
              <c:formatCode>General</c:formatCode>
              <c:ptCount val="2"/>
              <c:pt idx="0">
                <c:v>9998961.9009499997</c:v>
              </c:pt>
              <c:pt idx="1">
                <c:v>9998961.9009499997</c:v>
              </c:pt>
            </c:numLit>
          </c:yVal>
          <c:smooth val="0"/>
        </c:ser>
        <c:ser>
          <c:idx val="5"/>
          <c:order val="5"/>
          <c:marker>
            <c:symbol val="none"/>
          </c:marker>
          <c:dPt>
            <c:idx val="0"/>
            <c:marker>
              <c:symbol val="circle"/>
              <c:size val="5"/>
              <c:spPr>
                <a:noFill/>
                <a:ln>
                  <a:solidFill>
                    <a:srgbClr val="FF0000"/>
                  </a:solidFill>
                </a:ln>
              </c:spPr>
            </c:marker>
            <c:bubble3D val="0"/>
          </c:dPt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Ref>
              <c:f>Sheet1!$H$32</c:f>
              <c:numCache>
                <c:formatCode>General</c:formatCode>
                <c:ptCount val="1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2771168"/>
        <c:axId val="645986304"/>
      </c:scatterChart>
      <c:valAx>
        <c:axId val="602771168"/>
        <c:scaling>
          <c:orientation val="minMax"/>
          <c:max val="1.7"/>
          <c:min val="0.3"/>
        </c:scaling>
        <c:delete val="0"/>
        <c:axPos val="b"/>
        <c:numFmt formatCode="General" sourceLinked="1"/>
        <c:majorTickMark val="none"/>
        <c:minorTickMark val="none"/>
        <c:tickLblPos val="none"/>
        <c:crossAx val="645986304"/>
        <c:crosses val="autoZero"/>
        <c:crossBetween val="midCat"/>
        <c:majorUnit val="1"/>
      </c:valAx>
      <c:valAx>
        <c:axId val="64598630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QCM Frequency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60277116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x val="0.10482015748031497"/>
          <c:y val="0.12882015748031497"/>
          <c:w val="0.85117984251968504"/>
          <c:h val="0.74717984251968506"/>
        </c:manualLayout>
      </c:layout>
      <c:scatterChart>
        <c:scatterStyle val="lineMarker"/>
        <c:varyColors val="0"/>
        <c:ser>
          <c:idx val="0"/>
          <c:order val="0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6"/>
              <c:pt idx="0">
                <c:v>1</c:v>
              </c:pt>
              <c:pt idx="1">
                <c:v>1</c:v>
              </c:pt>
              <c:pt idx="2">
                <c:v>0.7</c:v>
              </c:pt>
              <c:pt idx="3">
                <c:v>0.7</c:v>
              </c:pt>
              <c:pt idx="4">
                <c:v>1</c:v>
              </c:pt>
              <c:pt idx="5">
                <c:v>1</c:v>
              </c:pt>
            </c:numLit>
          </c:xVal>
          <c:yVal>
            <c:numLit>
              <c:formatCode>General</c:formatCode>
              <c:ptCount val="6"/>
              <c:pt idx="0">
                <c:v>9998960.2098899987</c:v>
              </c:pt>
              <c:pt idx="1">
                <c:v>9998960.9181150012</c:v>
              </c:pt>
              <c:pt idx="2">
                <c:v>9998960.9181150012</c:v>
              </c:pt>
              <c:pt idx="3">
                <c:v>9998961.4253599998</c:v>
              </c:pt>
              <c:pt idx="4">
                <c:v>9998961.4253599998</c:v>
              </c:pt>
              <c:pt idx="5">
                <c:v>9998961.9009499997</c:v>
              </c:pt>
            </c:numLit>
          </c:yVal>
          <c:smooth val="0"/>
        </c:ser>
        <c:ser>
          <c:idx val="1"/>
          <c:order val="1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2"/>
              <c:pt idx="0">
                <c:v>0.7</c:v>
              </c:pt>
              <c:pt idx="1">
                <c:v>1.3</c:v>
              </c:pt>
            </c:numLit>
          </c:xVal>
          <c:yVal>
            <c:numLit>
              <c:formatCode>General</c:formatCode>
              <c:ptCount val="2"/>
              <c:pt idx="0">
                <c:v>9998961.1522400007</c:v>
              </c:pt>
              <c:pt idx="1">
                <c:v>9998961.1522400007</c:v>
              </c:pt>
            </c:numLit>
          </c:yVal>
          <c:smooth val="0"/>
        </c:ser>
        <c:ser>
          <c:idx val="2"/>
          <c:order val="2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4"/>
              <c:pt idx="0">
                <c:v>1</c:v>
              </c:pt>
              <c:pt idx="1">
                <c:v>1.3</c:v>
              </c:pt>
              <c:pt idx="2">
                <c:v>1.3</c:v>
              </c:pt>
              <c:pt idx="3">
                <c:v>1</c:v>
              </c:pt>
            </c:numLit>
          </c:xVal>
          <c:yVal>
            <c:numLit>
              <c:formatCode>General</c:formatCode>
              <c:ptCount val="4"/>
              <c:pt idx="0">
                <c:v>9998960.9181150012</c:v>
              </c:pt>
              <c:pt idx="1">
                <c:v>9998960.9181150012</c:v>
              </c:pt>
              <c:pt idx="2">
                <c:v>9998961.4253599998</c:v>
              </c:pt>
              <c:pt idx="3">
                <c:v>9998961.4253599998</c:v>
              </c:pt>
            </c:numLit>
          </c:yVal>
          <c:smooth val="0"/>
        </c:ser>
        <c:ser>
          <c:idx val="3"/>
          <c:order val="3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2"/>
              <c:pt idx="0">
                <c:v>0.9</c:v>
              </c:pt>
              <c:pt idx="1">
                <c:v>1.1000000000000001</c:v>
              </c:pt>
            </c:numLit>
          </c:xVal>
          <c:yVal>
            <c:numLit>
              <c:formatCode>General</c:formatCode>
              <c:ptCount val="2"/>
              <c:pt idx="0">
                <c:v>9998960.2098899987</c:v>
              </c:pt>
              <c:pt idx="1">
                <c:v>9998960.2098899987</c:v>
              </c:pt>
            </c:numLit>
          </c:yVal>
          <c:smooth val="0"/>
        </c:ser>
        <c:ser>
          <c:idx val="4"/>
          <c:order val="4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2"/>
              <c:pt idx="0">
                <c:v>0.9</c:v>
              </c:pt>
              <c:pt idx="1">
                <c:v>1.1000000000000001</c:v>
              </c:pt>
            </c:numLit>
          </c:xVal>
          <c:yVal>
            <c:numLit>
              <c:formatCode>General</c:formatCode>
              <c:ptCount val="2"/>
              <c:pt idx="0">
                <c:v>9998961.9009499997</c:v>
              </c:pt>
              <c:pt idx="1">
                <c:v>9998961.9009499997</c:v>
              </c:pt>
            </c:numLit>
          </c:yVal>
          <c:smooth val="0"/>
        </c:ser>
        <c:ser>
          <c:idx val="5"/>
          <c:order val="5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6"/>
              <c:pt idx="0">
                <c:v>2</c:v>
              </c:pt>
              <c:pt idx="1">
                <c:v>2</c:v>
              </c:pt>
              <c:pt idx="2">
                <c:v>1.7</c:v>
              </c:pt>
              <c:pt idx="3">
                <c:v>1.7</c:v>
              </c:pt>
              <c:pt idx="4">
                <c:v>2</c:v>
              </c:pt>
              <c:pt idx="5">
                <c:v>2</c:v>
              </c:pt>
            </c:numLit>
          </c:xVal>
          <c:yVal>
            <c:numLit>
              <c:formatCode>General</c:formatCode>
              <c:ptCount val="6"/>
              <c:pt idx="0">
                <c:v>9998959.14542</c:v>
              </c:pt>
              <c:pt idx="1">
                <c:v>9998960.5951358341</c:v>
              </c:pt>
              <c:pt idx="2">
                <c:v>9998960.5951358341</c:v>
              </c:pt>
              <c:pt idx="3">
                <c:v>9998961.9270749986</c:v>
              </c:pt>
              <c:pt idx="4">
                <c:v>9998961.9270749986</c:v>
              </c:pt>
              <c:pt idx="5">
                <c:v>9998963.1898433324</c:v>
              </c:pt>
            </c:numLit>
          </c:yVal>
          <c:smooth val="0"/>
        </c:ser>
        <c:ser>
          <c:idx val="6"/>
          <c:order val="6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2"/>
              <c:pt idx="0">
                <c:v>1.7</c:v>
              </c:pt>
              <c:pt idx="1">
                <c:v>2.2999999999999998</c:v>
              </c:pt>
            </c:numLit>
          </c:xVal>
          <c:yVal>
            <c:numLit>
              <c:formatCode>General</c:formatCode>
              <c:ptCount val="2"/>
              <c:pt idx="0">
                <c:v>9998961.199310001</c:v>
              </c:pt>
              <c:pt idx="1">
                <c:v>9998961.199310001</c:v>
              </c:pt>
            </c:numLit>
          </c:yVal>
          <c:smooth val="0"/>
        </c:ser>
        <c:ser>
          <c:idx val="7"/>
          <c:order val="7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4"/>
              <c:pt idx="0">
                <c:v>2</c:v>
              </c:pt>
              <c:pt idx="1">
                <c:v>2.2999999999999998</c:v>
              </c:pt>
              <c:pt idx="2">
                <c:v>2.2999999999999998</c:v>
              </c:pt>
              <c:pt idx="3">
                <c:v>2</c:v>
              </c:pt>
            </c:numLit>
          </c:xVal>
          <c:yVal>
            <c:numLit>
              <c:formatCode>General</c:formatCode>
              <c:ptCount val="4"/>
              <c:pt idx="0">
                <c:v>9998960.5951358341</c:v>
              </c:pt>
              <c:pt idx="1">
                <c:v>9998960.5951358341</c:v>
              </c:pt>
              <c:pt idx="2">
                <c:v>9998961.9270749986</c:v>
              </c:pt>
              <c:pt idx="3">
                <c:v>9998961.9270749986</c:v>
              </c:pt>
            </c:numLit>
          </c:yVal>
          <c:smooth val="0"/>
        </c:ser>
        <c:ser>
          <c:idx val="8"/>
          <c:order val="8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2"/>
              <c:pt idx="0">
                <c:v>1.9</c:v>
              </c:pt>
              <c:pt idx="1">
                <c:v>2.1</c:v>
              </c:pt>
            </c:numLit>
          </c:xVal>
          <c:yVal>
            <c:numLit>
              <c:formatCode>General</c:formatCode>
              <c:ptCount val="2"/>
              <c:pt idx="0">
                <c:v>9998959.14542</c:v>
              </c:pt>
              <c:pt idx="1">
                <c:v>9998959.14542</c:v>
              </c:pt>
            </c:numLit>
          </c:yVal>
          <c:smooth val="0"/>
        </c:ser>
        <c:ser>
          <c:idx val="9"/>
          <c:order val="9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2"/>
              <c:pt idx="0">
                <c:v>1.9</c:v>
              </c:pt>
              <c:pt idx="1">
                <c:v>2.1</c:v>
              </c:pt>
            </c:numLit>
          </c:xVal>
          <c:yVal>
            <c:numLit>
              <c:formatCode>General</c:formatCode>
              <c:ptCount val="2"/>
              <c:pt idx="0">
                <c:v>9998963.1898433324</c:v>
              </c:pt>
              <c:pt idx="1">
                <c:v>9998963.1898433324</c:v>
              </c:pt>
            </c:numLit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5987088"/>
        <c:axId val="645987480"/>
      </c:scatterChart>
      <c:valAx>
        <c:axId val="645987088"/>
        <c:scaling>
          <c:orientation val="minMax"/>
          <c:max val="2.7"/>
          <c:min val="0.3"/>
        </c:scaling>
        <c:delete val="0"/>
        <c:axPos val="b"/>
        <c:numFmt formatCode="General" sourceLinked="1"/>
        <c:majorTickMark val="none"/>
        <c:minorTickMark val="none"/>
        <c:tickLblPos val="none"/>
        <c:crossAx val="645987480"/>
        <c:crosses val="autoZero"/>
        <c:crossBetween val="midCat"/>
        <c:majorUnit val="1"/>
      </c:valAx>
      <c:valAx>
        <c:axId val="64598748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&lt;Data scale description&gt;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64598708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1967213114754051E-2"/>
          <c:y val="5.5384615384615414E-2"/>
          <c:w val="0.88852459016393448"/>
          <c:h val="0.695384615384615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numRef>
              <c:f>Sheet1!$O$29:$O$36</c:f>
              <c:numCache>
                <c:formatCode>0.0</c:formatCode>
                <c:ptCount val="8"/>
                <c:pt idx="0">
                  <c:v>9998960.5454199947</c:v>
                </c:pt>
                <c:pt idx="1">
                  <c:v>9998961.1454199944</c:v>
                </c:pt>
                <c:pt idx="2">
                  <c:v>9998961.745419994</c:v>
                </c:pt>
                <c:pt idx="3">
                  <c:v>9998962.3454199992</c:v>
                </c:pt>
                <c:pt idx="4">
                  <c:v>9998962.945419997</c:v>
                </c:pt>
                <c:pt idx="5">
                  <c:v>9998963.5454199929</c:v>
                </c:pt>
                <c:pt idx="6">
                  <c:v>9998964.1454199925</c:v>
                </c:pt>
                <c:pt idx="7">
                  <c:v>9998964.7454199921</c:v>
                </c:pt>
              </c:numCache>
            </c:numRef>
          </c:cat>
          <c:val>
            <c:numRef>
              <c:f>Sheet1!$P$29:$P$36</c:f>
              <c:numCache>
                <c:formatCode>General</c:formatCode>
                <c:ptCount val="8"/>
                <c:pt idx="0">
                  <c:v>1</c:v>
                </c:pt>
                <c:pt idx="1">
                  <c:v>7</c:v>
                </c:pt>
                <c:pt idx="2">
                  <c:v>12</c:v>
                </c:pt>
                <c:pt idx="3">
                  <c:v>29</c:v>
                </c:pt>
                <c:pt idx="4">
                  <c:v>20</c:v>
                </c:pt>
                <c:pt idx="5">
                  <c:v>30</c:v>
                </c:pt>
                <c:pt idx="6">
                  <c:v>17</c:v>
                </c:pt>
                <c:pt idx="7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1756888"/>
        <c:axId val="331757280"/>
      </c:barChart>
      <c:catAx>
        <c:axId val="331756888"/>
        <c:scaling>
          <c:orientation val="minMax"/>
        </c:scaling>
        <c:delete val="0"/>
        <c:axPos val="b"/>
        <c:numFmt formatCode="0.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9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3175728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31757280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5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31756888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5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x val="0.10482015748031497"/>
          <c:y val="0.12882015748031497"/>
          <c:w val="0.85117984251968504"/>
          <c:h val="0.74717984251968506"/>
        </c:manualLayout>
      </c:layout>
      <c:scatterChart>
        <c:scatterStyle val="lineMarker"/>
        <c:varyColors val="0"/>
        <c:ser>
          <c:idx val="0"/>
          <c:order val="0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6"/>
              <c:pt idx="0">
                <c:v>1</c:v>
              </c:pt>
              <c:pt idx="1">
                <c:v>1</c:v>
              </c:pt>
              <c:pt idx="2">
                <c:v>0.7</c:v>
              </c:pt>
              <c:pt idx="3">
                <c:v>0.7</c:v>
              </c:pt>
              <c:pt idx="4">
                <c:v>1</c:v>
              </c:pt>
              <c:pt idx="5">
                <c:v>1</c:v>
              </c:pt>
            </c:numLit>
          </c:xVal>
          <c:yVal>
            <c:numLit>
              <c:formatCode>General</c:formatCode>
              <c:ptCount val="6"/>
              <c:pt idx="0">
                <c:v>9998960.2098899987</c:v>
              </c:pt>
              <c:pt idx="1">
                <c:v>9998960.9181150012</c:v>
              </c:pt>
              <c:pt idx="2">
                <c:v>9998960.9181150012</c:v>
              </c:pt>
              <c:pt idx="3">
                <c:v>9998961.4253599998</c:v>
              </c:pt>
              <c:pt idx="4">
                <c:v>9998961.4253599998</c:v>
              </c:pt>
              <c:pt idx="5">
                <c:v>9998961.9009499997</c:v>
              </c:pt>
            </c:numLit>
          </c:yVal>
          <c:smooth val="0"/>
        </c:ser>
        <c:ser>
          <c:idx val="1"/>
          <c:order val="1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2"/>
              <c:pt idx="0">
                <c:v>0.7</c:v>
              </c:pt>
              <c:pt idx="1">
                <c:v>1.3</c:v>
              </c:pt>
            </c:numLit>
          </c:xVal>
          <c:yVal>
            <c:numLit>
              <c:formatCode>General</c:formatCode>
              <c:ptCount val="2"/>
              <c:pt idx="0">
                <c:v>9998961.1522400007</c:v>
              </c:pt>
              <c:pt idx="1">
                <c:v>9998961.1522400007</c:v>
              </c:pt>
            </c:numLit>
          </c:yVal>
          <c:smooth val="0"/>
        </c:ser>
        <c:ser>
          <c:idx val="2"/>
          <c:order val="2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4"/>
              <c:pt idx="0">
                <c:v>1</c:v>
              </c:pt>
              <c:pt idx="1">
                <c:v>1.3</c:v>
              </c:pt>
              <c:pt idx="2">
                <c:v>1.3</c:v>
              </c:pt>
              <c:pt idx="3">
                <c:v>1</c:v>
              </c:pt>
            </c:numLit>
          </c:xVal>
          <c:yVal>
            <c:numLit>
              <c:formatCode>General</c:formatCode>
              <c:ptCount val="4"/>
              <c:pt idx="0">
                <c:v>9998960.9181150012</c:v>
              </c:pt>
              <c:pt idx="1">
                <c:v>9998960.9181150012</c:v>
              </c:pt>
              <c:pt idx="2">
                <c:v>9998961.4253599998</c:v>
              </c:pt>
              <c:pt idx="3">
                <c:v>9998961.4253599998</c:v>
              </c:pt>
            </c:numLit>
          </c:yVal>
          <c:smooth val="0"/>
        </c:ser>
        <c:ser>
          <c:idx val="3"/>
          <c:order val="3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2"/>
              <c:pt idx="0">
                <c:v>0.9</c:v>
              </c:pt>
              <c:pt idx="1">
                <c:v>1.1000000000000001</c:v>
              </c:pt>
            </c:numLit>
          </c:xVal>
          <c:yVal>
            <c:numLit>
              <c:formatCode>General</c:formatCode>
              <c:ptCount val="2"/>
              <c:pt idx="0">
                <c:v>9998960.2098899987</c:v>
              </c:pt>
              <c:pt idx="1">
                <c:v>9998960.2098899987</c:v>
              </c:pt>
            </c:numLit>
          </c:yVal>
          <c:smooth val="0"/>
        </c:ser>
        <c:ser>
          <c:idx val="4"/>
          <c:order val="4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2"/>
              <c:pt idx="0">
                <c:v>0.9</c:v>
              </c:pt>
              <c:pt idx="1">
                <c:v>1.1000000000000001</c:v>
              </c:pt>
            </c:numLit>
          </c:xVal>
          <c:yVal>
            <c:numLit>
              <c:formatCode>General</c:formatCode>
              <c:ptCount val="2"/>
              <c:pt idx="0">
                <c:v>9998961.9009499997</c:v>
              </c:pt>
              <c:pt idx="1">
                <c:v>9998961.9009499997</c:v>
              </c:pt>
            </c:numLit>
          </c:yVal>
          <c:smooth val="0"/>
        </c:ser>
        <c:ser>
          <c:idx val="5"/>
          <c:order val="5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6"/>
              <c:pt idx="0">
                <c:v>2</c:v>
              </c:pt>
              <c:pt idx="1">
                <c:v>2</c:v>
              </c:pt>
              <c:pt idx="2">
                <c:v>1.7</c:v>
              </c:pt>
              <c:pt idx="3">
                <c:v>1.7</c:v>
              </c:pt>
              <c:pt idx="4">
                <c:v>2</c:v>
              </c:pt>
              <c:pt idx="5">
                <c:v>2</c:v>
              </c:pt>
            </c:numLit>
          </c:xVal>
          <c:yVal>
            <c:numLit>
              <c:formatCode>General</c:formatCode>
              <c:ptCount val="6"/>
              <c:pt idx="0">
                <c:v>9998960.5454200003</c:v>
              </c:pt>
              <c:pt idx="1">
                <c:v>9998961.9951358326</c:v>
              </c:pt>
              <c:pt idx="2">
                <c:v>9998961.9951358326</c:v>
              </c:pt>
              <c:pt idx="3">
                <c:v>9998963.327074999</c:v>
              </c:pt>
              <c:pt idx="4">
                <c:v>9998963.327074999</c:v>
              </c:pt>
              <c:pt idx="5">
                <c:v>9998964.5898433328</c:v>
              </c:pt>
            </c:numLit>
          </c:yVal>
          <c:smooth val="0"/>
        </c:ser>
        <c:ser>
          <c:idx val="6"/>
          <c:order val="6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2"/>
              <c:pt idx="0">
                <c:v>1.7</c:v>
              </c:pt>
              <c:pt idx="1">
                <c:v>2.2999999999999998</c:v>
              </c:pt>
            </c:numLit>
          </c:xVal>
          <c:yVal>
            <c:numLit>
              <c:formatCode>General</c:formatCode>
              <c:ptCount val="2"/>
              <c:pt idx="0">
                <c:v>9998962.5993099995</c:v>
              </c:pt>
              <c:pt idx="1">
                <c:v>9998962.5993099995</c:v>
              </c:pt>
            </c:numLit>
          </c:yVal>
          <c:smooth val="0"/>
        </c:ser>
        <c:ser>
          <c:idx val="7"/>
          <c:order val="7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4"/>
              <c:pt idx="0">
                <c:v>2</c:v>
              </c:pt>
              <c:pt idx="1">
                <c:v>2.2999999999999998</c:v>
              </c:pt>
              <c:pt idx="2">
                <c:v>2.2999999999999998</c:v>
              </c:pt>
              <c:pt idx="3">
                <c:v>2</c:v>
              </c:pt>
            </c:numLit>
          </c:xVal>
          <c:yVal>
            <c:numLit>
              <c:formatCode>General</c:formatCode>
              <c:ptCount val="4"/>
              <c:pt idx="0">
                <c:v>9998961.9951358326</c:v>
              </c:pt>
              <c:pt idx="1">
                <c:v>9998961.9951358326</c:v>
              </c:pt>
              <c:pt idx="2">
                <c:v>9998963.327074999</c:v>
              </c:pt>
              <c:pt idx="3">
                <c:v>9998963.327074999</c:v>
              </c:pt>
            </c:numLit>
          </c:yVal>
          <c:smooth val="0"/>
        </c:ser>
        <c:ser>
          <c:idx val="8"/>
          <c:order val="8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2"/>
              <c:pt idx="0">
                <c:v>1.9</c:v>
              </c:pt>
              <c:pt idx="1">
                <c:v>2.1</c:v>
              </c:pt>
            </c:numLit>
          </c:xVal>
          <c:yVal>
            <c:numLit>
              <c:formatCode>General</c:formatCode>
              <c:ptCount val="2"/>
              <c:pt idx="0">
                <c:v>9998960.5454200003</c:v>
              </c:pt>
              <c:pt idx="1">
                <c:v>9998960.5454200003</c:v>
              </c:pt>
            </c:numLit>
          </c:yVal>
          <c:smooth val="0"/>
        </c:ser>
        <c:ser>
          <c:idx val="9"/>
          <c:order val="9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2"/>
              <c:pt idx="0">
                <c:v>1.9</c:v>
              </c:pt>
              <c:pt idx="1">
                <c:v>2.1</c:v>
              </c:pt>
            </c:numLit>
          </c:xVal>
          <c:yVal>
            <c:numLit>
              <c:formatCode>General</c:formatCode>
              <c:ptCount val="2"/>
              <c:pt idx="0">
                <c:v>9998964.5898433328</c:v>
              </c:pt>
              <c:pt idx="1">
                <c:v>9998964.5898433328</c:v>
              </c:pt>
            </c:numLit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758064"/>
        <c:axId val="331758456"/>
      </c:scatterChart>
      <c:valAx>
        <c:axId val="331758064"/>
        <c:scaling>
          <c:orientation val="minMax"/>
          <c:max val="2.7"/>
          <c:min val="0.3"/>
        </c:scaling>
        <c:delete val="0"/>
        <c:axPos val="b"/>
        <c:numFmt formatCode="General" sourceLinked="1"/>
        <c:majorTickMark val="none"/>
        <c:minorTickMark val="none"/>
        <c:tickLblPos val="none"/>
        <c:crossAx val="331758456"/>
        <c:crosses val="autoZero"/>
        <c:crossBetween val="midCat"/>
        <c:majorUnit val="1"/>
      </c:valAx>
      <c:valAx>
        <c:axId val="33175845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QCM Frequencies</a:t>
                </a:r>
              </a:p>
            </c:rich>
          </c:tx>
          <c:layout>
            <c:manualLayout>
              <c:xMode val="edge"/>
              <c:yMode val="edge"/>
              <c:x val="9.4038253305716527E-4"/>
              <c:y val="0.2690073831495703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3175806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x val="0.10482015748031497"/>
          <c:y val="0.12882015748031497"/>
          <c:w val="0.85117984251968504"/>
          <c:h val="0.74717984251968506"/>
        </c:manualLayout>
      </c:layout>
      <c:scatterChart>
        <c:scatterStyle val="lineMarker"/>
        <c:varyColors val="0"/>
        <c:ser>
          <c:idx val="0"/>
          <c:order val="0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6"/>
              <c:pt idx="0">
                <c:v>1</c:v>
              </c:pt>
              <c:pt idx="1">
                <c:v>1</c:v>
              </c:pt>
              <c:pt idx="2">
                <c:v>0.7</c:v>
              </c:pt>
              <c:pt idx="3">
                <c:v>0.7</c:v>
              </c:pt>
              <c:pt idx="4">
                <c:v>1</c:v>
              </c:pt>
              <c:pt idx="5">
                <c:v>1</c:v>
              </c:pt>
            </c:numLit>
          </c:xVal>
          <c:yVal>
            <c:numLit>
              <c:formatCode>General</c:formatCode>
              <c:ptCount val="6"/>
              <c:pt idx="0">
                <c:v>9998960.2098899987</c:v>
              </c:pt>
              <c:pt idx="1">
                <c:v>9998960.9181150012</c:v>
              </c:pt>
              <c:pt idx="2">
                <c:v>9998960.9181150012</c:v>
              </c:pt>
              <c:pt idx="3">
                <c:v>9998961.4253599998</c:v>
              </c:pt>
              <c:pt idx="4">
                <c:v>9998961.4253599998</c:v>
              </c:pt>
              <c:pt idx="5">
                <c:v>9998961.9009499997</c:v>
              </c:pt>
            </c:numLit>
          </c:yVal>
          <c:smooth val="0"/>
        </c:ser>
        <c:ser>
          <c:idx val="1"/>
          <c:order val="1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2"/>
              <c:pt idx="0">
                <c:v>0.7</c:v>
              </c:pt>
              <c:pt idx="1">
                <c:v>1.3</c:v>
              </c:pt>
            </c:numLit>
          </c:xVal>
          <c:yVal>
            <c:numLit>
              <c:formatCode>General</c:formatCode>
              <c:ptCount val="2"/>
              <c:pt idx="0">
                <c:v>9998961.1522400007</c:v>
              </c:pt>
              <c:pt idx="1">
                <c:v>9998961.1522400007</c:v>
              </c:pt>
            </c:numLit>
          </c:yVal>
          <c:smooth val="0"/>
        </c:ser>
        <c:ser>
          <c:idx val="2"/>
          <c:order val="2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4"/>
              <c:pt idx="0">
                <c:v>1</c:v>
              </c:pt>
              <c:pt idx="1">
                <c:v>1.3</c:v>
              </c:pt>
              <c:pt idx="2">
                <c:v>1.3</c:v>
              </c:pt>
              <c:pt idx="3">
                <c:v>1</c:v>
              </c:pt>
            </c:numLit>
          </c:xVal>
          <c:yVal>
            <c:numLit>
              <c:formatCode>General</c:formatCode>
              <c:ptCount val="4"/>
              <c:pt idx="0">
                <c:v>9998960.9181150012</c:v>
              </c:pt>
              <c:pt idx="1">
                <c:v>9998960.9181150012</c:v>
              </c:pt>
              <c:pt idx="2">
                <c:v>9998961.4253599998</c:v>
              </c:pt>
              <c:pt idx="3">
                <c:v>9998961.4253599998</c:v>
              </c:pt>
            </c:numLit>
          </c:yVal>
          <c:smooth val="0"/>
        </c:ser>
        <c:ser>
          <c:idx val="3"/>
          <c:order val="3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2"/>
              <c:pt idx="0">
                <c:v>0.9</c:v>
              </c:pt>
              <c:pt idx="1">
                <c:v>1.1000000000000001</c:v>
              </c:pt>
            </c:numLit>
          </c:xVal>
          <c:yVal>
            <c:numLit>
              <c:formatCode>General</c:formatCode>
              <c:ptCount val="2"/>
              <c:pt idx="0">
                <c:v>9998960.2098899987</c:v>
              </c:pt>
              <c:pt idx="1">
                <c:v>9998960.2098899987</c:v>
              </c:pt>
            </c:numLit>
          </c:yVal>
          <c:smooth val="0"/>
        </c:ser>
        <c:ser>
          <c:idx val="4"/>
          <c:order val="4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2"/>
              <c:pt idx="0">
                <c:v>0.9</c:v>
              </c:pt>
              <c:pt idx="1">
                <c:v>1.1000000000000001</c:v>
              </c:pt>
            </c:numLit>
          </c:xVal>
          <c:yVal>
            <c:numLit>
              <c:formatCode>General</c:formatCode>
              <c:ptCount val="2"/>
              <c:pt idx="0">
                <c:v>9998961.9009499997</c:v>
              </c:pt>
              <c:pt idx="1">
                <c:v>9998961.9009499997</c:v>
              </c:pt>
            </c:numLit>
          </c:yVal>
          <c:smooth val="0"/>
        </c:ser>
        <c:ser>
          <c:idx val="5"/>
          <c:order val="5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6"/>
              <c:pt idx="0">
                <c:v>2</c:v>
              </c:pt>
              <c:pt idx="1">
                <c:v>2</c:v>
              </c:pt>
              <c:pt idx="2">
                <c:v>1.7</c:v>
              </c:pt>
              <c:pt idx="3">
                <c:v>1.7</c:v>
              </c:pt>
              <c:pt idx="4">
                <c:v>2</c:v>
              </c:pt>
              <c:pt idx="5">
                <c:v>2</c:v>
              </c:pt>
            </c:numLit>
          </c:xVal>
          <c:yVal>
            <c:numLit>
              <c:formatCode>General</c:formatCode>
              <c:ptCount val="6"/>
              <c:pt idx="0">
                <c:v>9998960.5454200003</c:v>
              </c:pt>
              <c:pt idx="1">
                <c:v>9998961.9951358326</c:v>
              </c:pt>
              <c:pt idx="2">
                <c:v>9998961.9951358326</c:v>
              </c:pt>
              <c:pt idx="3">
                <c:v>9998963.327074999</c:v>
              </c:pt>
              <c:pt idx="4">
                <c:v>9998963.327074999</c:v>
              </c:pt>
              <c:pt idx="5">
                <c:v>9998964.5898433328</c:v>
              </c:pt>
            </c:numLit>
          </c:yVal>
          <c:smooth val="0"/>
        </c:ser>
        <c:ser>
          <c:idx val="6"/>
          <c:order val="6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2"/>
              <c:pt idx="0">
                <c:v>1.7</c:v>
              </c:pt>
              <c:pt idx="1">
                <c:v>2.2999999999999998</c:v>
              </c:pt>
            </c:numLit>
          </c:xVal>
          <c:yVal>
            <c:numLit>
              <c:formatCode>General</c:formatCode>
              <c:ptCount val="2"/>
              <c:pt idx="0">
                <c:v>9998962.5993099995</c:v>
              </c:pt>
              <c:pt idx="1">
                <c:v>9998962.5993099995</c:v>
              </c:pt>
            </c:numLit>
          </c:yVal>
          <c:smooth val="0"/>
        </c:ser>
        <c:ser>
          <c:idx val="7"/>
          <c:order val="7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4"/>
              <c:pt idx="0">
                <c:v>2</c:v>
              </c:pt>
              <c:pt idx="1">
                <c:v>2.2999999999999998</c:v>
              </c:pt>
              <c:pt idx="2">
                <c:v>2.2999999999999998</c:v>
              </c:pt>
              <c:pt idx="3">
                <c:v>2</c:v>
              </c:pt>
            </c:numLit>
          </c:xVal>
          <c:yVal>
            <c:numLit>
              <c:formatCode>General</c:formatCode>
              <c:ptCount val="4"/>
              <c:pt idx="0">
                <c:v>9998961.9951358326</c:v>
              </c:pt>
              <c:pt idx="1">
                <c:v>9998961.9951358326</c:v>
              </c:pt>
              <c:pt idx="2">
                <c:v>9998963.327074999</c:v>
              </c:pt>
              <c:pt idx="3">
                <c:v>9998963.327074999</c:v>
              </c:pt>
            </c:numLit>
          </c:yVal>
          <c:smooth val="0"/>
        </c:ser>
        <c:ser>
          <c:idx val="8"/>
          <c:order val="8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2"/>
              <c:pt idx="0">
                <c:v>1.9</c:v>
              </c:pt>
              <c:pt idx="1">
                <c:v>2.1</c:v>
              </c:pt>
            </c:numLit>
          </c:xVal>
          <c:yVal>
            <c:numLit>
              <c:formatCode>General</c:formatCode>
              <c:ptCount val="2"/>
              <c:pt idx="0">
                <c:v>9998960.5454200003</c:v>
              </c:pt>
              <c:pt idx="1">
                <c:v>9998960.5454200003</c:v>
              </c:pt>
            </c:numLit>
          </c:yVal>
          <c:smooth val="0"/>
        </c:ser>
        <c:ser>
          <c:idx val="9"/>
          <c:order val="9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Lit>
              <c:formatCode>General</c:formatCode>
              <c:ptCount val="2"/>
              <c:pt idx="0">
                <c:v>1.9</c:v>
              </c:pt>
              <c:pt idx="1">
                <c:v>2.1</c:v>
              </c:pt>
            </c:numLit>
          </c:xVal>
          <c:yVal>
            <c:numLit>
              <c:formatCode>General</c:formatCode>
              <c:ptCount val="2"/>
              <c:pt idx="0">
                <c:v>9998964.5898433328</c:v>
              </c:pt>
              <c:pt idx="1">
                <c:v>9998964.5898433328</c:v>
              </c:pt>
            </c:numLit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0065000"/>
        <c:axId val="610065392"/>
      </c:scatterChart>
      <c:valAx>
        <c:axId val="610065000"/>
        <c:scaling>
          <c:orientation val="minMax"/>
          <c:max val="2.7"/>
          <c:min val="0.3"/>
        </c:scaling>
        <c:delete val="0"/>
        <c:axPos val="b"/>
        <c:numFmt formatCode="General" sourceLinked="1"/>
        <c:majorTickMark val="none"/>
        <c:minorTickMark val="none"/>
        <c:tickLblPos val="none"/>
        <c:crossAx val="610065392"/>
        <c:crosses val="autoZero"/>
        <c:crossBetween val="midCat"/>
        <c:majorUnit val="1"/>
      </c:valAx>
      <c:valAx>
        <c:axId val="61006539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QCM Frequencies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61006500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791776027996496E-2"/>
          <c:y val="5.0925925925925923E-2"/>
          <c:w val="0.89031933508311456"/>
          <c:h val="0.7701224846894138"/>
        </c:manualLayout>
      </c:layout>
      <c:scatterChart>
        <c:scatterStyle val="lineMarker"/>
        <c:varyColors val="0"/>
        <c:ser>
          <c:idx val="0"/>
          <c:order val="0"/>
          <c:tx>
            <c:v>QCM+DRIFT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rgbClr val="0070C0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'QCM DATA+drift'!$E$3:$E$122</c:f>
              <c:numCache>
                <c:formatCode>General</c:formatCode>
                <c:ptCount val="120"/>
                <c:pt idx="0">
                  <c:v>-1.6057296060590072</c:v>
                </c:pt>
                <c:pt idx="1">
                  <c:v>-2.63825727347675</c:v>
                </c:pt>
                <c:pt idx="2">
                  <c:v>-2.2414027276049446</c:v>
                </c:pt>
                <c:pt idx="3">
                  <c:v>-2.0368341317013887</c:v>
                </c:pt>
                <c:pt idx="4">
                  <c:v>-1.8931845346736642</c:v>
                </c:pt>
                <c:pt idx="5">
                  <c:v>-1.7804643416920256</c:v>
                </c:pt>
                <c:pt idx="6">
                  <c:v>-1.6866708163300608</c:v>
                </c:pt>
                <c:pt idx="7">
                  <c:v>-1.5341205443525459</c:v>
                </c:pt>
                <c:pt idx="8">
                  <c:v>-1.469612744319599</c:v>
                </c:pt>
                <c:pt idx="9">
                  <c:v>-1.4106991784503988</c:v>
                </c:pt>
                <c:pt idx="10">
                  <c:v>-1.3563117453352478</c:v>
                </c:pt>
                <c:pt idx="11">
                  <c:v>-1.3056645257298085</c:v>
                </c:pt>
                <c:pt idx="12">
                  <c:v>-1.258161561063097</c:v>
                </c:pt>
                <c:pt idx="13">
                  <c:v>-1.2133396224885178</c:v>
                </c:pt>
                <c:pt idx="14">
                  <c:v>-1.170831118956791</c:v>
                </c:pt>
                <c:pt idx="15">
                  <c:v>-1.1303391749761575</c:v>
                </c:pt>
                <c:pt idx="16">
                  <c:v>-1.091620367434168</c:v>
                </c:pt>
                <c:pt idx="17">
                  <c:v>-1.054472451770053</c:v>
                </c:pt>
                <c:pt idx="18">
                  <c:v>-1.0187254360963267</c:v>
                </c:pt>
                <c:pt idx="19">
                  <c:v>-0.98423496044632541</c:v>
                </c:pt>
                <c:pt idx="20">
                  <c:v>-0.95087729940193999</c:v>
                </c:pt>
                <c:pt idx="21">
                  <c:v>-0.91854553105910053</c:v>
                </c:pt>
                <c:pt idx="22">
                  <c:v>-0.88714655901887607</c:v>
                </c:pt>
                <c:pt idx="23">
                  <c:v>-0.85659876830051918</c:v>
                </c:pt>
                <c:pt idx="24">
                  <c:v>-0.82683015918578762</c:v>
                </c:pt>
                <c:pt idx="25">
                  <c:v>-0.79777684612523825</c:v>
                </c:pt>
                <c:pt idx="26">
                  <c:v>-0.76938183882860001</c:v>
                </c:pt>
                <c:pt idx="27">
                  <c:v>-0.74159404386151673</c:v>
                </c:pt>
                <c:pt idx="28">
                  <c:v>-0.71436744028018739</c:v>
                </c:pt>
                <c:pt idx="29">
                  <c:v>-0.68766039389596745</c:v>
                </c:pt>
                <c:pt idx="30">
                  <c:v>-0.66143508290656117</c:v>
                </c:pt>
                <c:pt idx="31">
                  <c:v>-0.63565701369758276</c:v>
                </c:pt>
                <c:pt idx="32">
                  <c:v>-0.6102946101863328</c:v>
                </c:pt>
                <c:pt idx="33">
                  <c:v>-0.58531886355354357</c:v>
                </c:pt>
                <c:pt idx="34">
                  <c:v>-0.5607030318750833</c:v>
                </c:pt>
                <c:pt idx="35">
                  <c:v>-0.53642238122982666</c:v>
                </c:pt>
                <c:pt idx="36">
                  <c:v>-0.51245396147093147</c:v>
                </c:pt>
                <c:pt idx="37">
                  <c:v>-0.48877641111466941</c:v>
                </c:pt>
                <c:pt idx="38">
                  <c:v>-0.46536978680435537</c:v>
                </c:pt>
                <c:pt idx="39">
                  <c:v>-0.44221541360690492</c:v>
                </c:pt>
                <c:pt idx="40">
                  <c:v>-0.41929575304139605</c:v>
                </c:pt>
                <c:pt idx="41">
                  <c:v>-0.39659428625696769</c:v>
                </c:pt>
                <c:pt idx="42">
                  <c:v>-0.37409541019772358</c:v>
                </c:pt>
                <c:pt idx="43">
                  <c:v>-0.35178434493515626</c:v>
                </c:pt>
                <c:pt idx="44">
                  <c:v>-0.32964705062960331</c:v>
                </c:pt>
                <c:pt idx="45">
                  <c:v>-0.30767015281359317</c:v>
                </c:pt>
                <c:pt idx="46">
                  <c:v>-0.28584087488116566</c:v>
                </c:pt>
                <c:pt idx="47">
                  <c:v>-0.26414697682592364</c:v>
                </c:pt>
                <c:pt idx="48">
                  <c:v>-0.24257669940264884</c:v>
                </c:pt>
                <c:pt idx="49">
                  <c:v>-0.22111871299757052</c:v>
                </c:pt>
                <c:pt idx="50">
                  <c:v>-0.19976207058460896</c:v>
                </c:pt>
                <c:pt idx="51">
                  <c:v>-0.17849616422220874</c:v>
                </c:pt>
                <c:pt idx="52">
                  <c:v>-0.1573106846101707</c:v>
                </c:pt>
                <c:pt idx="53">
                  <c:v>-0.13619558328020984</c:v>
                </c:pt>
                <c:pt idx="54">
                  <c:v>-0.11514103703939974</c:v>
                </c:pt>
                <c:pt idx="55">
                  <c:v>-9.4137414323536367E-2</c:v>
                </c:pt>
                <c:pt idx="56">
                  <c:v>-7.3175243148818681E-2</c:v>
                </c:pt>
                <c:pt idx="57">
                  <c:v>-5.2245180375940357E-2</c:v>
                </c:pt>
                <c:pt idx="58">
                  <c:v>-3.1337982021426625E-2</c:v>
                </c:pt>
                <c:pt idx="59">
                  <c:v>-1.0444474367329168E-2</c:v>
                </c:pt>
                <c:pt idx="60">
                  <c:v>1.0444474367329168E-2</c:v>
                </c:pt>
                <c:pt idx="61">
                  <c:v>3.1337982021426479E-2</c:v>
                </c:pt>
                <c:pt idx="62">
                  <c:v>5.2245180375940489E-2</c:v>
                </c:pt>
                <c:pt idx="63">
                  <c:v>7.3175243148818681E-2</c:v>
                </c:pt>
                <c:pt idx="64">
                  <c:v>9.4137414323536367E-2</c:v>
                </c:pt>
                <c:pt idx="65">
                  <c:v>0.1151410370393996</c:v>
                </c:pt>
                <c:pt idx="66">
                  <c:v>0.13619558328021</c:v>
                </c:pt>
                <c:pt idx="67">
                  <c:v>0.1573106846101707</c:v>
                </c:pt>
                <c:pt idx="68">
                  <c:v>0.17849616422220863</c:v>
                </c:pt>
                <c:pt idx="69">
                  <c:v>0.19976207058460907</c:v>
                </c:pt>
                <c:pt idx="70">
                  <c:v>0.22111871299757052</c:v>
                </c:pt>
                <c:pt idx="71">
                  <c:v>0.24257669940264884</c:v>
                </c:pt>
                <c:pt idx="72">
                  <c:v>0.26414697682592353</c:v>
                </c:pt>
                <c:pt idx="73">
                  <c:v>0.28584087488116572</c:v>
                </c:pt>
                <c:pt idx="74">
                  <c:v>0.30767015281359317</c:v>
                </c:pt>
                <c:pt idx="75">
                  <c:v>0.32964705062960331</c:v>
                </c:pt>
                <c:pt idx="76">
                  <c:v>0.35178434493515615</c:v>
                </c:pt>
                <c:pt idx="77">
                  <c:v>0.37409541019772363</c:v>
                </c:pt>
                <c:pt idx="78">
                  <c:v>0.39659428625696769</c:v>
                </c:pt>
                <c:pt idx="79">
                  <c:v>0.41929575304139605</c:v>
                </c:pt>
                <c:pt idx="80">
                  <c:v>0.44221541360690469</c:v>
                </c:pt>
                <c:pt idx="81">
                  <c:v>0.46536978680435553</c:v>
                </c:pt>
                <c:pt idx="82">
                  <c:v>0.48877641111466941</c:v>
                </c:pt>
                <c:pt idx="83">
                  <c:v>0.51245396147093125</c:v>
                </c:pt>
                <c:pt idx="84">
                  <c:v>0.53642238122982666</c:v>
                </c:pt>
                <c:pt idx="85">
                  <c:v>0.5607030318750833</c:v>
                </c:pt>
                <c:pt idx="86">
                  <c:v>0.58531886355354357</c:v>
                </c:pt>
                <c:pt idx="87">
                  <c:v>0.61029461018633246</c:v>
                </c:pt>
                <c:pt idx="88">
                  <c:v>0.63565701369758265</c:v>
                </c:pt>
                <c:pt idx="89">
                  <c:v>0.66143508290656117</c:v>
                </c:pt>
                <c:pt idx="90">
                  <c:v>0.68766039389596745</c:v>
                </c:pt>
                <c:pt idx="91">
                  <c:v>0.71436744028018784</c:v>
                </c:pt>
                <c:pt idx="92">
                  <c:v>0.74159404386151673</c:v>
                </c:pt>
                <c:pt idx="93">
                  <c:v>0.76938183882860001</c:v>
                </c:pt>
                <c:pt idx="94">
                  <c:v>0.79777684612523825</c:v>
                </c:pt>
                <c:pt idx="95">
                  <c:v>0.82683015918578795</c:v>
                </c:pt>
                <c:pt idx="96">
                  <c:v>0.85659876830051918</c:v>
                </c:pt>
                <c:pt idx="97">
                  <c:v>0.88714655901887607</c:v>
                </c:pt>
                <c:pt idx="98">
                  <c:v>0.91854553105910053</c:v>
                </c:pt>
                <c:pt idx="99">
                  <c:v>0.95087729940193921</c:v>
                </c:pt>
                <c:pt idx="100">
                  <c:v>0.98423496044632541</c:v>
                </c:pt>
                <c:pt idx="101">
                  <c:v>1.0187254360963267</c:v>
                </c:pt>
                <c:pt idx="102">
                  <c:v>1.054472451770053</c:v>
                </c:pt>
                <c:pt idx="103">
                  <c:v>1.0916203674341685</c:v>
                </c:pt>
                <c:pt idx="104">
                  <c:v>1.1303391749761575</c:v>
                </c:pt>
                <c:pt idx="105">
                  <c:v>1.170831118956791</c:v>
                </c:pt>
                <c:pt idx="106">
                  <c:v>1.213339622488518</c:v>
                </c:pt>
                <c:pt idx="107">
                  <c:v>1.2581615610630965</c:v>
                </c:pt>
                <c:pt idx="108">
                  <c:v>1.3056645257298085</c:v>
                </c:pt>
                <c:pt idx="109">
                  <c:v>1.3563117453352478</c:v>
                </c:pt>
                <c:pt idx="110">
                  <c:v>1.4106991784503966</c:v>
                </c:pt>
                <c:pt idx="111">
                  <c:v>1.4696127443196003</c:v>
                </c:pt>
                <c:pt idx="112">
                  <c:v>1.5341205443525465</c:v>
                </c:pt>
                <c:pt idx="113">
                  <c:v>1.6057296060590072</c:v>
                </c:pt>
                <c:pt idx="114">
                  <c:v>1.686670816330061</c:v>
                </c:pt>
                <c:pt idx="115">
                  <c:v>1.7804643416920258</c:v>
                </c:pt>
                <c:pt idx="116">
                  <c:v>1.8931845346736642</c:v>
                </c:pt>
                <c:pt idx="117">
                  <c:v>2.0368341317013874</c:v>
                </c:pt>
                <c:pt idx="118">
                  <c:v>2.2414027276049464</c:v>
                </c:pt>
                <c:pt idx="119">
                  <c:v>2.6382572734767509</c:v>
                </c:pt>
              </c:numCache>
            </c:numRef>
          </c:xVal>
          <c:yVal>
            <c:numRef>
              <c:f>'QCM DATA+drift'!$F$3:$F$122</c:f>
              <c:numCache>
                <c:formatCode>0.0</c:formatCode>
                <c:ptCount val="120"/>
                <c:pt idx="0">
                  <c:v>9998960.5454200003</c:v>
                </c:pt>
                <c:pt idx="1">
                  <c:v>9998960.6027399991</c:v>
                </c:pt>
                <c:pt idx="2">
                  <c:v>9998960.6147333328</c:v>
                </c:pt>
                <c:pt idx="3">
                  <c:v>9998960.7329500001</c:v>
                </c:pt>
                <c:pt idx="4">
                  <c:v>9998960.7792700008</c:v>
                </c:pt>
                <c:pt idx="5">
                  <c:v>9998960.8398700003</c:v>
                </c:pt>
                <c:pt idx="6">
                  <c:v>9998961.04397</c:v>
                </c:pt>
                <c:pt idx="7">
                  <c:v>9998961.0649100002</c:v>
                </c:pt>
                <c:pt idx="8">
                  <c:v>9998961.1512599997</c:v>
                </c:pt>
                <c:pt idx="9">
                  <c:v>9998961.4601699989</c:v>
                </c:pt>
                <c:pt idx="10">
                  <c:v>9998961.4708099999</c:v>
                </c:pt>
                <c:pt idx="11">
                  <c:v>9998961.5035799984</c:v>
                </c:pt>
                <c:pt idx="12">
                  <c:v>9998961.5676399991</c:v>
                </c:pt>
                <c:pt idx="13">
                  <c:v>9998961.5851799995</c:v>
                </c:pt>
                <c:pt idx="14">
                  <c:v>9998961.6313799992</c:v>
                </c:pt>
                <c:pt idx="15">
                  <c:v>9998961.6979799997</c:v>
                </c:pt>
                <c:pt idx="16">
                  <c:v>9998961.7104000002</c:v>
                </c:pt>
                <c:pt idx="17">
                  <c:v>9998961.7142900005</c:v>
                </c:pt>
                <c:pt idx="18">
                  <c:v>9998961.7170599997</c:v>
                </c:pt>
                <c:pt idx="19">
                  <c:v>9998961.7422533315</c:v>
                </c:pt>
                <c:pt idx="20">
                  <c:v>9998961.7544033341</c:v>
                </c:pt>
                <c:pt idx="21">
                  <c:v>9998961.7576099988</c:v>
                </c:pt>
                <c:pt idx="22">
                  <c:v>9998961.7631700002</c:v>
                </c:pt>
                <c:pt idx="23">
                  <c:v>9998961.8400400002</c:v>
                </c:pt>
                <c:pt idx="24">
                  <c:v>9998961.8801799994</c:v>
                </c:pt>
                <c:pt idx="25">
                  <c:v>9998961.88466</c:v>
                </c:pt>
                <c:pt idx="26">
                  <c:v>9998961.9201099984</c:v>
                </c:pt>
                <c:pt idx="27">
                  <c:v>9998961.9216200002</c:v>
                </c:pt>
                <c:pt idx="28">
                  <c:v>9998961.9470300004</c:v>
                </c:pt>
                <c:pt idx="29">
                  <c:v>9998961.9837433323</c:v>
                </c:pt>
                <c:pt idx="30">
                  <c:v>9998961.9989333339</c:v>
                </c:pt>
                <c:pt idx="31">
                  <c:v>9998962.01939</c:v>
                </c:pt>
                <c:pt idx="32">
                  <c:v>9998962.0434300005</c:v>
                </c:pt>
                <c:pt idx="33">
                  <c:v>9998962.0631099995</c:v>
                </c:pt>
                <c:pt idx="34">
                  <c:v>9998962.0663133319</c:v>
                </c:pt>
                <c:pt idx="35">
                  <c:v>9998962.0770033337</c:v>
                </c:pt>
                <c:pt idx="36">
                  <c:v>9998962.0980900005</c:v>
                </c:pt>
                <c:pt idx="37">
                  <c:v>9998962.1119500007</c:v>
                </c:pt>
                <c:pt idx="38">
                  <c:v>9998962.1256600004</c:v>
                </c:pt>
                <c:pt idx="39">
                  <c:v>9998962.1396033335</c:v>
                </c:pt>
                <c:pt idx="40">
                  <c:v>9998962.162233334</c:v>
                </c:pt>
                <c:pt idx="41">
                  <c:v>9998962.1660333332</c:v>
                </c:pt>
                <c:pt idx="42">
                  <c:v>9998962.2007899992</c:v>
                </c:pt>
                <c:pt idx="43">
                  <c:v>9998962.2043299992</c:v>
                </c:pt>
                <c:pt idx="44">
                  <c:v>9998962.2200600002</c:v>
                </c:pt>
                <c:pt idx="45">
                  <c:v>9998962.2909433339</c:v>
                </c:pt>
                <c:pt idx="46">
                  <c:v>9998962.3093600012</c:v>
                </c:pt>
                <c:pt idx="47">
                  <c:v>9998962.320233332</c:v>
                </c:pt>
                <c:pt idx="48">
                  <c:v>9998962.3392933328</c:v>
                </c:pt>
                <c:pt idx="49">
                  <c:v>9998962.3524433337</c:v>
                </c:pt>
                <c:pt idx="50">
                  <c:v>9998962.3896999992</c:v>
                </c:pt>
                <c:pt idx="51">
                  <c:v>9998962.3925533332</c:v>
                </c:pt>
                <c:pt idx="52">
                  <c:v>9998962.4339899998</c:v>
                </c:pt>
                <c:pt idx="53">
                  <c:v>9998962.4768700004</c:v>
                </c:pt>
                <c:pt idx="54">
                  <c:v>9998962.4853133317</c:v>
                </c:pt>
                <c:pt idx="55">
                  <c:v>9998962.5264133327</c:v>
                </c:pt>
                <c:pt idx="56">
                  <c:v>9998962.5289799999</c:v>
                </c:pt>
                <c:pt idx="57">
                  <c:v>9998962.5491233338</c:v>
                </c:pt>
                <c:pt idx="58">
                  <c:v>9998962.5620533321</c:v>
                </c:pt>
                <c:pt idx="59">
                  <c:v>9998962.5771699995</c:v>
                </c:pt>
                <c:pt idx="60">
                  <c:v>9998962.6214500014</c:v>
                </c:pt>
                <c:pt idx="61">
                  <c:v>9998962.6857233327</c:v>
                </c:pt>
                <c:pt idx="62">
                  <c:v>9998962.6900833324</c:v>
                </c:pt>
                <c:pt idx="63">
                  <c:v>9998962.7707233317</c:v>
                </c:pt>
                <c:pt idx="64">
                  <c:v>9998962.8147699982</c:v>
                </c:pt>
                <c:pt idx="65">
                  <c:v>9998962.8787733335</c:v>
                </c:pt>
                <c:pt idx="66">
                  <c:v>9998962.8805833329</c:v>
                </c:pt>
                <c:pt idx="67">
                  <c:v>9998962.8837399986</c:v>
                </c:pt>
                <c:pt idx="68">
                  <c:v>9998962.9069933314</c:v>
                </c:pt>
                <c:pt idx="69">
                  <c:v>9998962.9827999994</c:v>
                </c:pt>
                <c:pt idx="70">
                  <c:v>9998962.9853433333</c:v>
                </c:pt>
                <c:pt idx="71">
                  <c:v>9998962.9960899986</c:v>
                </c:pt>
                <c:pt idx="72">
                  <c:v>9998963.0066133328</c:v>
                </c:pt>
                <c:pt idx="73">
                  <c:v>9998963.0214633327</c:v>
                </c:pt>
                <c:pt idx="74">
                  <c:v>9998963.056309998</c:v>
                </c:pt>
                <c:pt idx="75">
                  <c:v>9998963.0577333327</c:v>
                </c:pt>
                <c:pt idx="76">
                  <c:v>9998963.064113332</c:v>
                </c:pt>
                <c:pt idx="77">
                  <c:v>9998963.0765633341</c:v>
                </c:pt>
                <c:pt idx="78">
                  <c:v>9998963.1078533325</c:v>
                </c:pt>
                <c:pt idx="79">
                  <c:v>9998963.1082033329</c:v>
                </c:pt>
                <c:pt idx="80">
                  <c:v>9998963.1947633326</c:v>
                </c:pt>
                <c:pt idx="81">
                  <c:v>9998963.2422433328</c:v>
                </c:pt>
                <c:pt idx="82">
                  <c:v>9998963.2757433336</c:v>
                </c:pt>
                <c:pt idx="83">
                  <c:v>9998963.2785933316</c:v>
                </c:pt>
                <c:pt idx="84">
                  <c:v>9998963.2838933319</c:v>
                </c:pt>
                <c:pt idx="85">
                  <c:v>9998963.298953332</c:v>
                </c:pt>
                <c:pt idx="86">
                  <c:v>9998963.3062233329</c:v>
                </c:pt>
                <c:pt idx="87">
                  <c:v>9998963.3063633312</c:v>
                </c:pt>
                <c:pt idx="88">
                  <c:v>9998963.321043333</c:v>
                </c:pt>
                <c:pt idx="89">
                  <c:v>9998963.3242533319</c:v>
                </c:pt>
                <c:pt idx="90">
                  <c:v>9998963.3355399985</c:v>
                </c:pt>
                <c:pt idx="91">
                  <c:v>9998963.3402533326</c:v>
                </c:pt>
                <c:pt idx="92">
                  <c:v>9998963.3659633324</c:v>
                </c:pt>
                <c:pt idx="93">
                  <c:v>9998963.3676500004</c:v>
                </c:pt>
                <c:pt idx="94">
                  <c:v>9998963.406523332</c:v>
                </c:pt>
                <c:pt idx="95">
                  <c:v>9998963.4128533322</c:v>
                </c:pt>
                <c:pt idx="96">
                  <c:v>9998963.4751233328</c:v>
                </c:pt>
                <c:pt idx="97">
                  <c:v>9998963.497953333</c:v>
                </c:pt>
                <c:pt idx="98">
                  <c:v>9998963.5448733326</c:v>
                </c:pt>
                <c:pt idx="99">
                  <c:v>9998963.5914133321</c:v>
                </c:pt>
                <c:pt idx="100">
                  <c:v>9998963.623503333</c:v>
                </c:pt>
                <c:pt idx="101">
                  <c:v>9998963.6325133331</c:v>
                </c:pt>
                <c:pt idx="102">
                  <c:v>9998963.6440833323</c:v>
                </c:pt>
                <c:pt idx="103">
                  <c:v>9998963.6782133318</c:v>
                </c:pt>
                <c:pt idx="104">
                  <c:v>9998963.7043133322</c:v>
                </c:pt>
                <c:pt idx="105">
                  <c:v>9998963.7157033328</c:v>
                </c:pt>
                <c:pt idx="106">
                  <c:v>9998963.7327133343</c:v>
                </c:pt>
                <c:pt idx="107">
                  <c:v>9998963.7481433339</c:v>
                </c:pt>
                <c:pt idx="108">
                  <c:v>9998963.8732733335</c:v>
                </c:pt>
                <c:pt idx="109">
                  <c:v>9998963.8767833337</c:v>
                </c:pt>
                <c:pt idx="110">
                  <c:v>9998963.8795133326</c:v>
                </c:pt>
                <c:pt idx="111">
                  <c:v>9998963.8805833329</c:v>
                </c:pt>
                <c:pt idx="112">
                  <c:v>9998963.9567733333</c:v>
                </c:pt>
                <c:pt idx="113">
                  <c:v>9998963.9973633327</c:v>
                </c:pt>
                <c:pt idx="114">
                  <c:v>9998964.0713433325</c:v>
                </c:pt>
                <c:pt idx="115">
                  <c:v>9998964.1273133326</c:v>
                </c:pt>
                <c:pt idx="116">
                  <c:v>9998964.2739133332</c:v>
                </c:pt>
                <c:pt idx="117">
                  <c:v>9998964.3283033315</c:v>
                </c:pt>
                <c:pt idx="118">
                  <c:v>9998964.4070533328</c:v>
                </c:pt>
                <c:pt idx="119">
                  <c:v>9998964.5898433328</c:v>
                </c:pt>
              </c:numCache>
            </c:numRef>
          </c:yVal>
          <c:smooth val="0"/>
        </c:ser>
        <c:ser>
          <c:idx val="1"/>
          <c:order val="1"/>
          <c:tx>
            <c:v>QCM NO DRIFT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'QCM DATA+drift'!$J$3:$J$123</c:f>
              <c:numCache>
                <c:formatCode>General</c:formatCode>
                <c:ptCount val="121"/>
                <c:pt idx="0">
                  <c:v>-0.35178434493515626</c:v>
                </c:pt>
                <c:pt idx="1">
                  <c:v>-2.63825727347675</c:v>
                </c:pt>
                <c:pt idx="2">
                  <c:v>-2.2414027276049446</c:v>
                </c:pt>
                <c:pt idx="3">
                  <c:v>-2.0368341317013887</c:v>
                </c:pt>
                <c:pt idx="4">
                  <c:v>-1.8931845346736642</c:v>
                </c:pt>
                <c:pt idx="5">
                  <c:v>-1.7804643416920256</c:v>
                </c:pt>
                <c:pt idx="6">
                  <c:v>-1.6866708163300608</c:v>
                </c:pt>
                <c:pt idx="7">
                  <c:v>-1.6057296060590072</c:v>
                </c:pt>
                <c:pt idx="8">
                  <c:v>-1.5341205443525459</c:v>
                </c:pt>
                <c:pt idx="9">
                  <c:v>-1.469612744319599</c:v>
                </c:pt>
                <c:pt idx="10">
                  <c:v>-1.4106991784503988</c:v>
                </c:pt>
                <c:pt idx="11">
                  <c:v>-1.3563117453352478</c:v>
                </c:pt>
                <c:pt idx="12">
                  <c:v>-1.3056645257298085</c:v>
                </c:pt>
                <c:pt idx="13">
                  <c:v>-1.258161561063097</c:v>
                </c:pt>
                <c:pt idx="14">
                  <c:v>-1.2133396224885178</c:v>
                </c:pt>
                <c:pt idx="15">
                  <c:v>-1.170831118956791</c:v>
                </c:pt>
                <c:pt idx="16">
                  <c:v>-1.1303391749761575</c:v>
                </c:pt>
                <c:pt idx="17">
                  <c:v>-1.091620367434168</c:v>
                </c:pt>
                <c:pt idx="18">
                  <c:v>-1.054472451770053</c:v>
                </c:pt>
                <c:pt idx="19">
                  <c:v>-1.0187254360963267</c:v>
                </c:pt>
                <c:pt idx="20">
                  <c:v>-0.98423496044632541</c:v>
                </c:pt>
                <c:pt idx="21">
                  <c:v>-0.95087729940193999</c:v>
                </c:pt>
                <c:pt idx="22">
                  <c:v>-0.91854553105910053</c:v>
                </c:pt>
                <c:pt idx="23">
                  <c:v>-0.88714655901887607</c:v>
                </c:pt>
                <c:pt idx="24">
                  <c:v>-0.85659876830051918</c:v>
                </c:pt>
                <c:pt idx="25">
                  <c:v>-0.82683015918578762</c:v>
                </c:pt>
                <c:pt idx="26">
                  <c:v>-0.79777684612523825</c:v>
                </c:pt>
                <c:pt idx="27">
                  <c:v>-0.76938183882860001</c:v>
                </c:pt>
                <c:pt idx="28">
                  <c:v>-0.74159404386151673</c:v>
                </c:pt>
                <c:pt idx="29">
                  <c:v>-0.71436744028018739</c:v>
                </c:pt>
                <c:pt idx="30">
                  <c:v>-0.68766039389596745</c:v>
                </c:pt>
                <c:pt idx="31">
                  <c:v>-0.66143508290656117</c:v>
                </c:pt>
                <c:pt idx="32">
                  <c:v>-0.63565701369758276</c:v>
                </c:pt>
                <c:pt idx="33">
                  <c:v>-0.6102946101863328</c:v>
                </c:pt>
                <c:pt idx="34">
                  <c:v>-0.58531886355354357</c:v>
                </c:pt>
                <c:pt idx="35">
                  <c:v>-0.5607030318750833</c:v>
                </c:pt>
                <c:pt idx="36">
                  <c:v>-0.53642238122982666</c:v>
                </c:pt>
                <c:pt idx="37">
                  <c:v>-0.51245396147093147</c:v>
                </c:pt>
                <c:pt idx="38">
                  <c:v>-0.48877641111466941</c:v>
                </c:pt>
                <c:pt idx="39">
                  <c:v>-0.46536978680435537</c:v>
                </c:pt>
                <c:pt idx="40">
                  <c:v>-0.44221541360690492</c:v>
                </c:pt>
                <c:pt idx="41">
                  <c:v>-0.41929575304139605</c:v>
                </c:pt>
                <c:pt idx="42">
                  <c:v>-0.39659428625696769</c:v>
                </c:pt>
                <c:pt idx="43">
                  <c:v>-0.37409541019772358</c:v>
                </c:pt>
                <c:pt idx="44">
                  <c:v>-0.32964705062960331</c:v>
                </c:pt>
                <c:pt idx="45">
                  <c:v>-0.30767015281359317</c:v>
                </c:pt>
                <c:pt idx="46">
                  <c:v>-0.28584087488116566</c:v>
                </c:pt>
                <c:pt idx="47">
                  <c:v>-0.26414697682592364</c:v>
                </c:pt>
                <c:pt idx="48">
                  <c:v>-0.24257669940264884</c:v>
                </c:pt>
                <c:pt idx="49">
                  <c:v>-0.22111871299757052</c:v>
                </c:pt>
                <c:pt idx="50">
                  <c:v>-0.19976207058460896</c:v>
                </c:pt>
                <c:pt idx="51">
                  <c:v>-0.17849616422220874</c:v>
                </c:pt>
                <c:pt idx="52">
                  <c:v>-0.1573106846101707</c:v>
                </c:pt>
                <c:pt idx="53">
                  <c:v>-0.13619558328020984</c:v>
                </c:pt>
                <c:pt idx="54">
                  <c:v>-0.11514103703939974</c:v>
                </c:pt>
                <c:pt idx="55">
                  <c:v>-9.4137414323536367E-2</c:v>
                </c:pt>
                <c:pt idx="56">
                  <c:v>-7.3175243148818681E-2</c:v>
                </c:pt>
                <c:pt idx="57">
                  <c:v>-5.2245180375940357E-2</c:v>
                </c:pt>
                <c:pt idx="58">
                  <c:v>-3.1337982021426625E-2</c:v>
                </c:pt>
                <c:pt idx="59">
                  <c:v>-1.0444474367329168E-2</c:v>
                </c:pt>
                <c:pt idx="60">
                  <c:v>1.0444474367329168E-2</c:v>
                </c:pt>
                <c:pt idx="61">
                  <c:v>3.1337982021426479E-2</c:v>
                </c:pt>
                <c:pt idx="62">
                  <c:v>5.2245180375940489E-2</c:v>
                </c:pt>
                <c:pt idx="63">
                  <c:v>7.3175243148818681E-2</c:v>
                </c:pt>
                <c:pt idx="64">
                  <c:v>9.4137414323536367E-2</c:v>
                </c:pt>
                <c:pt idx="65">
                  <c:v>0.1151410370393996</c:v>
                </c:pt>
                <c:pt idx="66">
                  <c:v>0.13619558328021</c:v>
                </c:pt>
                <c:pt idx="67">
                  <c:v>0.1573106846101707</c:v>
                </c:pt>
                <c:pt idx="68">
                  <c:v>0.17849616422220863</c:v>
                </c:pt>
                <c:pt idx="69">
                  <c:v>0.19976207058460907</c:v>
                </c:pt>
                <c:pt idx="70">
                  <c:v>0.22111871299757052</c:v>
                </c:pt>
                <c:pt idx="71">
                  <c:v>0.24257669940264884</c:v>
                </c:pt>
                <c:pt idx="72">
                  <c:v>0.26414697682592353</c:v>
                </c:pt>
                <c:pt idx="73">
                  <c:v>0.28584087488116572</c:v>
                </c:pt>
                <c:pt idx="74">
                  <c:v>0.30767015281359317</c:v>
                </c:pt>
                <c:pt idx="75">
                  <c:v>0.32964705062960331</c:v>
                </c:pt>
                <c:pt idx="76">
                  <c:v>0.35178434493515615</c:v>
                </c:pt>
                <c:pt idx="77">
                  <c:v>0.37409541019772363</c:v>
                </c:pt>
                <c:pt idx="78">
                  <c:v>0.39659428625696769</c:v>
                </c:pt>
                <c:pt idx="79">
                  <c:v>0.41929575304139605</c:v>
                </c:pt>
                <c:pt idx="80">
                  <c:v>0.44221541360690469</c:v>
                </c:pt>
                <c:pt idx="81">
                  <c:v>0.46536978680435553</c:v>
                </c:pt>
                <c:pt idx="82">
                  <c:v>0.48877641111466941</c:v>
                </c:pt>
                <c:pt idx="83">
                  <c:v>0.51245396147093125</c:v>
                </c:pt>
                <c:pt idx="84">
                  <c:v>0.53642238122982666</c:v>
                </c:pt>
                <c:pt idx="85">
                  <c:v>0.5607030318750833</c:v>
                </c:pt>
                <c:pt idx="86">
                  <c:v>0.58531886355354357</c:v>
                </c:pt>
                <c:pt idx="87">
                  <c:v>0.61029461018633246</c:v>
                </c:pt>
                <c:pt idx="88">
                  <c:v>0.63565701369758265</c:v>
                </c:pt>
                <c:pt idx="89">
                  <c:v>0.66143508290656117</c:v>
                </c:pt>
                <c:pt idx="90">
                  <c:v>0.68766039389596745</c:v>
                </c:pt>
                <c:pt idx="91">
                  <c:v>0.71436744028018784</c:v>
                </c:pt>
                <c:pt idx="92">
                  <c:v>0.74159404386151673</c:v>
                </c:pt>
                <c:pt idx="93">
                  <c:v>0.76938183882860001</c:v>
                </c:pt>
                <c:pt idx="94">
                  <c:v>0.79777684612523825</c:v>
                </c:pt>
                <c:pt idx="95">
                  <c:v>0.82683015918578795</c:v>
                </c:pt>
                <c:pt idx="96">
                  <c:v>0.85659876830051918</c:v>
                </c:pt>
                <c:pt idx="97">
                  <c:v>0.88714655901887607</c:v>
                </c:pt>
                <c:pt idx="98">
                  <c:v>0.91854553105910053</c:v>
                </c:pt>
                <c:pt idx="99">
                  <c:v>0.95087729940193921</c:v>
                </c:pt>
                <c:pt idx="100">
                  <c:v>0.98423496044632541</c:v>
                </c:pt>
                <c:pt idx="101">
                  <c:v>1.0187254360963267</c:v>
                </c:pt>
                <c:pt idx="102">
                  <c:v>1.054472451770053</c:v>
                </c:pt>
                <c:pt idx="103">
                  <c:v>1.0916203674341685</c:v>
                </c:pt>
                <c:pt idx="104">
                  <c:v>1.1303391749761575</c:v>
                </c:pt>
                <c:pt idx="105">
                  <c:v>1.170831118956791</c:v>
                </c:pt>
                <c:pt idx="106">
                  <c:v>1.213339622488518</c:v>
                </c:pt>
                <c:pt idx="107">
                  <c:v>1.2581615610630965</c:v>
                </c:pt>
                <c:pt idx="108">
                  <c:v>1.3056645257298085</c:v>
                </c:pt>
                <c:pt idx="109">
                  <c:v>1.3563117453352478</c:v>
                </c:pt>
                <c:pt idx="110">
                  <c:v>1.4106991784503966</c:v>
                </c:pt>
                <c:pt idx="111">
                  <c:v>1.4696127443196003</c:v>
                </c:pt>
                <c:pt idx="112">
                  <c:v>1.5341205443525465</c:v>
                </c:pt>
                <c:pt idx="113">
                  <c:v>1.6057296060590072</c:v>
                </c:pt>
                <c:pt idx="114">
                  <c:v>1.686670816330061</c:v>
                </c:pt>
                <c:pt idx="115">
                  <c:v>1.7804643416920258</c:v>
                </c:pt>
                <c:pt idx="116">
                  <c:v>1.8931845346736642</c:v>
                </c:pt>
                <c:pt idx="117">
                  <c:v>2.0368341317013874</c:v>
                </c:pt>
                <c:pt idx="118">
                  <c:v>2.2414027276049464</c:v>
                </c:pt>
                <c:pt idx="119">
                  <c:v>2.6382572734767509</c:v>
                </c:pt>
              </c:numCache>
            </c:numRef>
          </c:xVal>
          <c:yVal>
            <c:numRef>
              <c:f>'QCM DATA+drift'!$G$3:$G$122</c:f>
              <c:numCache>
                <c:formatCode>General</c:formatCode>
                <c:ptCount val="120"/>
                <c:pt idx="0">
                  <c:v>9998961.04397</c:v>
                </c:pt>
                <c:pt idx="1">
                  <c:v>9998960.2098899987</c:v>
                </c:pt>
                <c:pt idx="2">
                  <c:v>9998960.2414199989</c:v>
                </c:pt>
                <c:pt idx="3">
                  <c:v>9998960.3777399994</c:v>
                </c:pt>
                <c:pt idx="4">
                  <c:v>9998960.3807800002</c:v>
                </c:pt>
                <c:pt idx="5">
                  <c:v>9998960.39542</c:v>
                </c:pt>
                <c:pt idx="6">
                  <c:v>9998960.4757300001</c:v>
                </c:pt>
                <c:pt idx="7">
                  <c:v>9998960.5329500008</c:v>
                </c:pt>
                <c:pt idx="8">
                  <c:v>9998960.538279999</c:v>
                </c:pt>
                <c:pt idx="9">
                  <c:v>9998960.5481199995</c:v>
                </c:pt>
                <c:pt idx="10">
                  <c:v>9998960.5535799991</c:v>
                </c:pt>
                <c:pt idx="11">
                  <c:v>9998960.5569000002</c:v>
                </c:pt>
                <c:pt idx="12">
                  <c:v>9998960.5638999995</c:v>
                </c:pt>
                <c:pt idx="13">
                  <c:v>9998960.6648699995</c:v>
                </c:pt>
                <c:pt idx="14">
                  <c:v>9998960.673419999</c:v>
                </c:pt>
                <c:pt idx="15">
                  <c:v>9998960.6904799994</c:v>
                </c:pt>
                <c:pt idx="16">
                  <c:v>9998960.7101799995</c:v>
                </c:pt>
                <c:pt idx="17">
                  <c:v>9998960.7303899992</c:v>
                </c:pt>
                <c:pt idx="18">
                  <c:v>9998960.7420600001</c:v>
                </c:pt>
                <c:pt idx="19">
                  <c:v>9998960.7439299989</c:v>
                </c:pt>
                <c:pt idx="20">
                  <c:v>9998960.7542700004</c:v>
                </c:pt>
                <c:pt idx="21">
                  <c:v>9998960.7693999987</c:v>
                </c:pt>
                <c:pt idx="22">
                  <c:v>9998960.7811599988</c:v>
                </c:pt>
                <c:pt idx="23">
                  <c:v>9998960.8151299991</c:v>
                </c:pt>
                <c:pt idx="24">
                  <c:v>9998960.8579099998</c:v>
                </c:pt>
                <c:pt idx="25">
                  <c:v>9998960.8631100003</c:v>
                </c:pt>
                <c:pt idx="26">
                  <c:v>9998960.8801799994</c:v>
                </c:pt>
                <c:pt idx="27">
                  <c:v>9998960.8818800002</c:v>
                </c:pt>
                <c:pt idx="28">
                  <c:v>9998960.8845099993</c:v>
                </c:pt>
                <c:pt idx="29">
                  <c:v>9998960.9078000002</c:v>
                </c:pt>
                <c:pt idx="30">
                  <c:v>9998960.9142899998</c:v>
                </c:pt>
                <c:pt idx="31">
                  <c:v>9998960.9193900004</c:v>
                </c:pt>
                <c:pt idx="32">
                  <c:v>9998960.9381700009</c:v>
                </c:pt>
                <c:pt idx="33">
                  <c:v>9998960.9649100006</c:v>
                </c:pt>
                <c:pt idx="34">
                  <c:v>9998960.987019999</c:v>
                </c:pt>
                <c:pt idx="35">
                  <c:v>9998960.9894199986</c:v>
                </c:pt>
                <c:pt idx="36">
                  <c:v>9998960.9917200003</c:v>
                </c:pt>
                <c:pt idx="37">
                  <c:v>9998961.0023799986</c:v>
                </c:pt>
                <c:pt idx="38">
                  <c:v>9998961.0034799986</c:v>
                </c:pt>
                <c:pt idx="39">
                  <c:v>9998961.0101699997</c:v>
                </c:pt>
                <c:pt idx="40">
                  <c:v>9998961.0142499991</c:v>
                </c:pt>
                <c:pt idx="41">
                  <c:v>9998961.0220299996</c:v>
                </c:pt>
                <c:pt idx="42">
                  <c:v>9998961.0262599997</c:v>
                </c:pt>
                <c:pt idx="43">
                  <c:v>9998961.027759999</c:v>
                </c:pt>
                <c:pt idx="44">
                  <c:v>9998961.0647</c:v>
                </c:pt>
                <c:pt idx="45">
                  <c:v>9998961.0650399998</c:v>
                </c:pt>
                <c:pt idx="46">
                  <c:v>9998961.0651099999</c:v>
                </c:pt>
                <c:pt idx="47">
                  <c:v>9998961.0708099995</c:v>
                </c:pt>
                <c:pt idx="48">
                  <c:v>9998961.0779400002</c:v>
                </c:pt>
                <c:pt idx="49">
                  <c:v>9998961.0820199996</c:v>
                </c:pt>
                <c:pt idx="50">
                  <c:v>9998961.09712</c:v>
                </c:pt>
                <c:pt idx="51">
                  <c:v>9998961.1005799994</c:v>
                </c:pt>
                <c:pt idx="52">
                  <c:v>9998961.1021699999</c:v>
                </c:pt>
                <c:pt idx="53">
                  <c:v>9998961.1047499999</c:v>
                </c:pt>
                <c:pt idx="54">
                  <c:v>9998961.1114000008</c:v>
                </c:pt>
                <c:pt idx="55">
                  <c:v>9998961.1268700007</c:v>
                </c:pt>
                <c:pt idx="56">
                  <c:v>9998961.1309399996</c:v>
                </c:pt>
                <c:pt idx="57">
                  <c:v>9998961.133059999</c:v>
                </c:pt>
                <c:pt idx="58">
                  <c:v>9998961.1474399995</c:v>
                </c:pt>
                <c:pt idx="59">
                  <c:v>9998961.1480999999</c:v>
                </c:pt>
                <c:pt idx="60">
                  <c:v>9998961.1563799996</c:v>
                </c:pt>
                <c:pt idx="61">
                  <c:v>9998961.1766100004</c:v>
                </c:pt>
                <c:pt idx="62">
                  <c:v>9998961.2014799993</c:v>
                </c:pt>
                <c:pt idx="63">
                  <c:v>9998961.2104000002</c:v>
                </c:pt>
                <c:pt idx="64">
                  <c:v>9998961.2215299997</c:v>
                </c:pt>
                <c:pt idx="65">
                  <c:v>9998961.2344799992</c:v>
                </c:pt>
                <c:pt idx="66">
                  <c:v>9998961.2387700006</c:v>
                </c:pt>
                <c:pt idx="67">
                  <c:v>9998961.2397699989</c:v>
                </c:pt>
                <c:pt idx="68">
                  <c:v>9998961.2448899988</c:v>
                </c:pt>
                <c:pt idx="69">
                  <c:v>9998961.2690399997</c:v>
                </c:pt>
                <c:pt idx="70">
                  <c:v>9998961.2705099992</c:v>
                </c:pt>
                <c:pt idx="71">
                  <c:v>9998961.2706300002</c:v>
                </c:pt>
                <c:pt idx="72">
                  <c:v>9998961.2843600009</c:v>
                </c:pt>
                <c:pt idx="73">
                  <c:v>9998961.2862199992</c:v>
                </c:pt>
                <c:pt idx="74">
                  <c:v>9998961.2980799992</c:v>
                </c:pt>
                <c:pt idx="75">
                  <c:v>9998961.3066799995</c:v>
                </c:pt>
                <c:pt idx="76">
                  <c:v>9998961.3176399991</c:v>
                </c:pt>
                <c:pt idx="77">
                  <c:v>9998961.3214500006</c:v>
                </c:pt>
                <c:pt idx="78">
                  <c:v>9998961.3226699997</c:v>
                </c:pt>
                <c:pt idx="79">
                  <c:v>9998961.3451099992</c:v>
                </c:pt>
                <c:pt idx="80">
                  <c:v>9998961.3511699997</c:v>
                </c:pt>
                <c:pt idx="81">
                  <c:v>9998961.3563099988</c:v>
                </c:pt>
                <c:pt idx="82">
                  <c:v>9998961.3702099994</c:v>
                </c:pt>
                <c:pt idx="83">
                  <c:v>9998961.3710899986</c:v>
                </c:pt>
                <c:pt idx="84">
                  <c:v>9998961.3789799996</c:v>
                </c:pt>
                <c:pt idx="85">
                  <c:v>9998961.3914099988</c:v>
                </c:pt>
                <c:pt idx="86">
                  <c:v>9998961.4152000006</c:v>
                </c:pt>
                <c:pt idx="87">
                  <c:v>9998961.4155799989</c:v>
                </c:pt>
                <c:pt idx="88">
                  <c:v>9998961.4229799993</c:v>
                </c:pt>
                <c:pt idx="89">
                  <c:v>9998961.4242899995</c:v>
                </c:pt>
                <c:pt idx="90">
                  <c:v>9998961.4285700005</c:v>
                </c:pt>
                <c:pt idx="91">
                  <c:v>9998961.4305299986</c:v>
                </c:pt>
                <c:pt idx="92">
                  <c:v>9998961.4337399993</c:v>
                </c:pt>
                <c:pt idx="93">
                  <c:v>9998961.43695</c:v>
                </c:pt>
                <c:pt idx="94">
                  <c:v>9998961.4426499996</c:v>
                </c:pt>
                <c:pt idx="95">
                  <c:v>9998961.452469999</c:v>
                </c:pt>
                <c:pt idx="96">
                  <c:v>9998961.45737</c:v>
                </c:pt>
                <c:pt idx="97">
                  <c:v>9998961.4732900001</c:v>
                </c:pt>
                <c:pt idx="98">
                  <c:v>9998961.4966199994</c:v>
                </c:pt>
                <c:pt idx="99">
                  <c:v>9998961.5006600004</c:v>
                </c:pt>
                <c:pt idx="100">
                  <c:v>9998961.50079</c:v>
                </c:pt>
                <c:pt idx="101">
                  <c:v>9998961.5036800001</c:v>
                </c:pt>
                <c:pt idx="102">
                  <c:v>9998961.5056899991</c:v>
                </c:pt>
                <c:pt idx="103">
                  <c:v>9998961.5062199999</c:v>
                </c:pt>
                <c:pt idx="104">
                  <c:v>9998961.5184300002</c:v>
                </c:pt>
                <c:pt idx="105">
                  <c:v>9998961.5473100003</c:v>
                </c:pt>
                <c:pt idx="106">
                  <c:v>9998961.5499099996</c:v>
                </c:pt>
                <c:pt idx="107">
                  <c:v>9998961.5846599992</c:v>
                </c:pt>
                <c:pt idx="108">
                  <c:v>9998961.6043299995</c:v>
                </c:pt>
                <c:pt idx="109">
                  <c:v>9998961.6390099991</c:v>
                </c:pt>
                <c:pt idx="110">
                  <c:v>9998961.6547499988</c:v>
                </c:pt>
                <c:pt idx="111">
                  <c:v>9998961.6826099996</c:v>
                </c:pt>
                <c:pt idx="112">
                  <c:v>9998961.7148700003</c:v>
                </c:pt>
                <c:pt idx="113">
                  <c:v>9998961.7230900005</c:v>
                </c:pt>
                <c:pt idx="114">
                  <c:v>9998961.7355399989</c:v>
                </c:pt>
                <c:pt idx="115">
                  <c:v>9998961.7839899994</c:v>
                </c:pt>
                <c:pt idx="116">
                  <c:v>9998961.7884599995</c:v>
                </c:pt>
                <c:pt idx="117">
                  <c:v>9998961.8182499986</c:v>
                </c:pt>
                <c:pt idx="118">
                  <c:v>9998961.8700600006</c:v>
                </c:pt>
                <c:pt idx="119">
                  <c:v>9998961.9009499997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0066176"/>
        <c:axId val="554189440"/>
      </c:scatterChart>
      <c:valAx>
        <c:axId val="610066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Rank based Z</a:t>
                </a:r>
                <a:r>
                  <a:rPr lang="en-US" baseline="0"/>
                  <a:t> scores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189440"/>
        <c:crosses val="autoZero"/>
        <c:crossBetween val="midCat"/>
      </c:valAx>
      <c:valAx>
        <c:axId val="554189440"/>
        <c:scaling>
          <c:orientation val="minMax"/>
          <c:max val="9998964.999999998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QCM Frequency</a:t>
                </a:r>
              </a:p>
            </c:rich>
          </c:tx>
          <c:layout>
            <c:manualLayout>
              <c:xMode val="edge"/>
              <c:yMode val="edge"/>
              <c:x val="1.6666666666666666E-2"/>
              <c:y val="0.257353455818022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0661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4692935258092734"/>
          <c:y val="0.58680435973540679"/>
          <c:w val="0.40614129483814521"/>
          <c:h val="0.22801035287255761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0.59114</cdr:x>
      <cdr:y>0.86</cdr:y>
    </cdr:from>
    <cdr:to>
      <cdr:x>0.8693</cdr:x>
      <cdr:y>0.96336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26124" y="2730500"/>
          <a:ext cx="529889" cy="3281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wrap="none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800" b="0" i="0">
              <a:latin typeface="Arial" panose="020B0604020202020204" pitchFamily="34" charset="0"/>
            </a:rPr>
            <a:t>
n = 120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0.42224</cdr:x>
      <cdr:y>0.86</cdr:y>
    </cdr:from>
    <cdr:to>
      <cdr:x>0.58913</cdr:x>
      <cdr:y>0.96336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340611" y="2730500"/>
          <a:ext cx="529889" cy="3281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wrap="none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800" b="0" i="0">
              <a:latin typeface="Arial" panose="020B0604020202020204" pitchFamily="34" charset="0"/>
            </a:rPr>
            <a:t>No drift
n = 120</a:t>
          </a:r>
        </a:p>
      </cdr:txBody>
    </cdr:sp>
  </cdr:relSizeAnchor>
  <cdr:relSizeAnchor xmlns:cdr="http://schemas.openxmlformats.org/drawingml/2006/chartDrawing">
    <cdr:from>
      <cdr:x>0.65707</cdr:x>
      <cdr:y>0.8595</cdr:y>
    </cdr:from>
    <cdr:to>
      <cdr:x>0.88409</cdr:x>
      <cdr:y>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086198" y="2730500"/>
          <a:ext cx="720774" cy="44608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wrap="none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800" b="0" i="0">
              <a:latin typeface="Arial" panose="020B0604020202020204" pitchFamily="34" charset="0"/>
            </a:rPr>
            <a:t>With</a:t>
          </a:r>
          <a:r>
            <a:rPr lang="en-US" sz="800" b="0" i="0" baseline="0">
              <a:latin typeface="Arial" panose="020B0604020202020204" pitchFamily="34" charset="0"/>
            </a:rPr>
            <a:t> drift </a:t>
          </a:r>
        </a:p>
        <a:p xmlns:a="http://schemas.openxmlformats.org/drawingml/2006/main">
          <a:pPr algn="ctr"/>
          <a:r>
            <a:rPr lang="en-US" sz="800" b="0" i="0" baseline="0">
              <a:latin typeface="Arial" panose="020B0604020202020204" pitchFamily="34" charset="0"/>
            </a:rPr>
            <a:t>same mean</a:t>
          </a:r>
          <a:r>
            <a:rPr lang="en-US" sz="800" b="0" i="0">
              <a:latin typeface="Arial" panose="020B0604020202020204" pitchFamily="34" charset="0"/>
            </a:rPr>
            <a:t>
n = 120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0.08226</cdr:x>
      <cdr:y>0.05278</cdr:y>
    </cdr:from>
    <cdr:to>
      <cdr:x>0.4434</cdr:x>
      <cdr:y>0.29189</cdr:y>
    </cdr:to>
    <cdr:sp macro="" textlink="">
      <cdr:nvSpPr>
        <cdr:cNvPr id="2" name="Text Box 57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78827" y="163052"/>
          <a:ext cx="1224115" cy="73866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ffectLst xmlns:a="http://schemas.openxmlformats.org/drawingml/2006/main"/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  <cdr:txBody>
        <a:bodyPr xmlns:a="http://schemas.openxmlformats.org/drawingml/2006/main" wrap="square">
          <a:spAutoFit/>
        </a:bodyPr>
        <a:lstStyle xmlns:a="http://schemas.openxmlformats.org/drawingml/2006/main">
          <a:defPPr>
            <a:defRPr lang="en-US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Tahoma" panose="020B0604030504040204" pitchFamily="34" charset="0"/>
              <a:ea typeface="+mn-ea"/>
              <a:cs typeface="Arial" panose="020B0604020202020204" pitchFamily="34" charset="0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Tahoma" panose="020B0604030504040204" pitchFamily="34" charset="0"/>
              <a:ea typeface="+mn-ea"/>
              <a:cs typeface="Arial" panose="020B0604020202020204" pitchFamily="34" charset="0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Tahoma" panose="020B0604030504040204" pitchFamily="34" charset="0"/>
              <a:ea typeface="+mn-ea"/>
              <a:cs typeface="Arial" panose="020B0604020202020204" pitchFamily="34" charset="0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Tahoma" panose="020B0604030504040204" pitchFamily="34" charset="0"/>
              <a:ea typeface="+mn-ea"/>
              <a:cs typeface="Arial" panose="020B0604020202020204" pitchFamily="34" charset="0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Tahoma" panose="020B0604030504040204" pitchFamily="34" charset="0"/>
              <a:ea typeface="+mn-ea"/>
              <a:cs typeface="Arial" panose="020B0604020202020204" pitchFamily="34" charset="0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Tahoma" panose="020B0604030504040204" pitchFamily="34" charset="0"/>
              <a:ea typeface="+mn-ea"/>
              <a:cs typeface="Arial" panose="020B0604020202020204" pitchFamily="34" charset="0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Tahoma" panose="020B0604030504040204" pitchFamily="34" charset="0"/>
              <a:ea typeface="+mn-ea"/>
              <a:cs typeface="Arial" panose="020B0604020202020204" pitchFamily="34" charset="0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Tahoma" panose="020B0604030504040204" pitchFamily="34" charset="0"/>
              <a:ea typeface="+mn-ea"/>
              <a:cs typeface="Arial" panose="020B0604020202020204" pitchFamily="34" charset="0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Tahoma" panose="020B0604030504040204" pitchFamily="34" charset="0"/>
              <a:ea typeface="+mn-ea"/>
              <a:cs typeface="Arial" panose="020B0604020202020204" pitchFamily="34" charset="0"/>
            </a:defRPr>
          </a:lvl9pPr>
        </a:lstStyle>
        <a:p xmlns:a="http://schemas.openxmlformats.org/drawingml/2006/main">
          <a:r>
            <a:rPr lang="en-US" sz="1400" dirty="0">
              <a:solidFill>
                <a:srgbClr val="0070C0"/>
              </a:solidFill>
            </a:rPr>
            <a:t>Histogram of the </a:t>
          </a:r>
          <a:r>
            <a:rPr lang="en-US" sz="1400" dirty="0" smtClean="0">
              <a:solidFill>
                <a:srgbClr val="0070C0"/>
              </a:solidFill>
            </a:rPr>
            <a:t>blue </a:t>
          </a:r>
          <a:r>
            <a:rPr lang="en-US" sz="1400" dirty="0">
              <a:solidFill>
                <a:srgbClr val="0070C0"/>
              </a:solidFill>
            </a:rPr>
            <a:t>data set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0.40033</cdr:x>
      <cdr:y>0.86</cdr:y>
    </cdr:from>
    <cdr:to>
      <cdr:x>0.61105</cdr:x>
      <cdr:y>0.96336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71042" y="2730500"/>
          <a:ext cx="669029" cy="3281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wrap="none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800" b="0" i="0">
              <a:latin typeface="Arial" panose="020B0604020202020204" pitchFamily="34" charset="0"/>
            </a:rPr>
            <a:t>NO DRIFT
n = 120</a:t>
          </a:r>
        </a:p>
      </cdr:txBody>
    </cdr:sp>
  </cdr:relSizeAnchor>
  <cdr:relSizeAnchor xmlns:cdr="http://schemas.openxmlformats.org/drawingml/2006/chartDrawing">
    <cdr:from>
      <cdr:x>0.64818</cdr:x>
      <cdr:y>0.86</cdr:y>
    </cdr:from>
    <cdr:to>
      <cdr:x>0.89297</cdr:x>
      <cdr:y>0.96336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057983" y="2730500"/>
          <a:ext cx="777200" cy="3281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wrap="none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800" b="0" i="0">
              <a:latin typeface="Arial" panose="020B0604020202020204" pitchFamily="34" charset="0"/>
            </a:rPr>
            <a:t>WITH</a:t>
          </a:r>
          <a:r>
            <a:rPr lang="en-US" sz="800" b="0" i="0" baseline="0">
              <a:latin typeface="Arial" panose="020B0604020202020204" pitchFamily="34" charset="0"/>
            </a:rPr>
            <a:t> DRIFT</a:t>
          </a:r>
          <a:r>
            <a:rPr lang="en-US" sz="800" b="0" i="0">
              <a:latin typeface="Arial" panose="020B0604020202020204" pitchFamily="34" charset="0"/>
            </a:rPr>
            <a:t>
n = 120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0.40033</cdr:x>
      <cdr:y>0.86</cdr:y>
    </cdr:from>
    <cdr:to>
      <cdr:x>0.61105</cdr:x>
      <cdr:y>0.96336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71042" y="2730500"/>
          <a:ext cx="669029" cy="3281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wrap="none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800" b="0" i="0">
              <a:latin typeface="Arial" panose="020B0604020202020204" pitchFamily="34" charset="0"/>
            </a:rPr>
            <a:t>NO DRIFT
n = 120</a:t>
          </a:r>
        </a:p>
      </cdr:txBody>
    </cdr:sp>
  </cdr:relSizeAnchor>
  <cdr:relSizeAnchor xmlns:cdr="http://schemas.openxmlformats.org/drawingml/2006/chartDrawing">
    <cdr:from>
      <cdr:x>0.64818</cdr:x>
      <cdr:y>0.86</cdr:y>
    </cdr:from>
    <cdr:to>
      <cdr:x>0.89297</cdr:x>
      <cdr:y>0.96336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057983" y="2730500"/>
          <a:ext cx="777200" cy="3281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wrap="none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800" b="0" i="0">
              <a:latin typeface="Arial" panose="020B0604020202020204" pitchFamily="34" charset="0"/>
            </a:rPr>
            <a:t>WITH</a:t>
          </a:r>
          <a:r>
            <a:rPr lang="en-US" sz="800" b="0" i="0" baseline="0">
              <a:latin typeface="Arial" panose="020B0604020202020204" pitchFamily="34" charset="0"/>
            </a:rPr>
            <a:t> DRIFT</a:t>
          </a:r>
          <a:r>
            <a:rPr lang="en-US" sz="800" b="0" i="0">
              <a:latin typeface="Arial" panose="020B0604020202020204" pitchFamily="34" charset="0"/>
            </a:rPr>
            <a:t>
n = 120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2" tIns="47111" rIns="94222" bIns="471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469424"/>
          </a:xfrm>
          <a:prstGeom prst="rect">
            <a:avLst/>
          </a:prstGeom>
        </p:spPr>
        <p:txBody>
          <a:bodyPr vert="horz" lIns="94222" tIns="47111" rIns="94222" bIns="47111" rtlCol="0"/>
          <a:lstStyle>
            <a:lvl1pPr algn="r">
              <a:defRPr sz="1200"/>
            </a:lvl1pPr>
          </a:lstStyle>
          <a:p>
            <a:fld id="{9959EC4D-6325-4AEE-9B2B-54997B3FA972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3263"/>
            <a:ext cx="4692650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2" tIns="47111" rIns="94222" bIns="471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2" tIns="47111" rIns="94222" bIns="4711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2" tIns="47111" rIns="94222" bIns="471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8917422"/>
            <a:ext cx="3077739" cy="469424"/>
          </a:xfrm>
          <a:prstGeom prst="rect">
            <a:avLst/>
          </a:prstGeom>
        </p:spPr>
        <p:txBody>
          <a:bodyPr vert="horz" lIns="94222" tIns="47111" rIns="94222" bIns="47111" rtlCol="0" anchor="b"/>
          <a:lstStyle>
            <a:lvl1pPr algn="r">
              <a:defRPr sz="1200"/>
            </a:lvl1pPr>
          </a:lstStyle>
          <a:p>
            <a:fld id="{42BB3D56-312F-4D9E-9CAD-04788FD2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3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B3D56-312F-4D9E-9CAD-04788FD2F5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47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490A0-AA69-4711-8310-43BF6DF5BD0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2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490A0-AA69-4711-8310-43BF6DF5BD0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21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490A0-AA69-4711-8310-43BF6DF5BD0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19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490A0-AA69-4711-8310-43BF6DF5BD0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32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490A0-AA69-4711-8310-43BF6DF5BD0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14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490A0-AA69-4711-8310-43BF6DF5BD0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95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490A0-AA69-4711-8310-43BF6DF5BD0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75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490A0-AA69-4711-8310-43BF6DF5BD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03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490A0-AA69-4711-8310-43BF6DF5BD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03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490A0-AA69-4711-8310-43BF6DF5BD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91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490A0-AA69-4711-8310-43BF6DF5BD0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82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490A0-AA69-4711-8310-43BF6DF5BD0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85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490A0-AA69-4711-8310-43BF6DF5BD0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35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490A0-AA69-4711-8310-43BF6DF5BD0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93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490A0-AA69-4711-8310-43BF6DF5BD0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7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56E-592A-41AD-B39B-ADED54CBB365}" type="datetimeFigureOut">
              <a:rPr lang="en-US" smtClean="0">
                <a:solidFill>
                  <a:srgbClr val="ECEDD1"/>
                </a:solidFill>
              </a:rPr>
              <a:pPr/>
              <a:t>2/2/2016</a:t>
            </a:fld>
            <a:endParaRPr lang="en-US">
              <a:solidFill>
                <a:srgbClr val="ECEDD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CED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935-F26C-4A9C-9698-5D5861D68B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7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56E-592A-41AD-B39B-ADED54CBB365}" type="datetimeFigureOut">
              <a:rPr lang="en-US" smtClean="0">
                <a:solidFill>
                  <a:srgbClr val="ECEDD1"/>
                </a:solidFill>
              </a:rPr>
              <a:pPr/>
              <a:t>2/2/2016</a:t>
            </a:fld>
            <a:endParaRPr lang="en-US">
              <a:solidFill>
                <a:srgbClr val="ECEDD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CED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935-F26C-4A9C-9698-5D5861D68B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7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56E-592A-41AD-B39B-ADED54CBB365}" type="datetimeFigureOut">
              <a:rPr lang="en-US" smtClean="0">
                <a:solidFill>
                  <a:srgbClr val="ECEDD1"/>
                </a:solidFill>
              </a:rPr>
              <a:pPr/>
              <a:t>2/2/2016</a:t>
            </a:fld>
            <a:endParaRPr lang="en-US">
              <a:solidFill>
                <a:srgbClr val="ECEDD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CED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935-F26C-4A9C-9698-5D5861D68B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8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56E-592A-41AD-B39B-ADED54CBB365}" type="datetimeFigureOut">
              <a:rPr lang="en-US" smtClean="0">
                <a:solidFill>
                  <a:srgbClr val="ECEDD1"/>
                </a:solidFill>
              </a:rPr>
              <a:pPr/>
              <a:t>2/2/2016</a:t>
            </a:fld>
            <a:endParaRPr lang="en-US">
              <a:solidFill>
                <a:srgbClr val="ECEDD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CED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935-F26C-4A9C-9698-5D5861D68B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7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56E-592A-41AD-B39B-ADED54CBB365}" type="datetimeFigureOut">
              <a:rPr lang="en-US" smtClean="0">
                <a:solidFill>
                  <a:srgbClr val="ECEDD1"/>
                </a:solidFill>
              </a:rPr>
              <a:pPr/>
              <a:t>2/2/2016</a:t>
            </a:fld>
            <a:endParaRPr lang="en-US">
              <a:solidFill>
                <a:srgbClr val="ECEDD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CEDD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935-F26C-4A9C-9698-5D5861D68B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56E-592A-41AD-B39B-ADED54CBB365}" type="datetimeFigureOut">
              <a:rPr lang="en-US" smtClean="0">
                <a:solidFill>
                  <a:srgbClr val="ECEDD1"/>
                </a:solidFill>
              </a:rPr>
              <a:pPr/>
              <a:t>2/2/2016</a:t>
            </a:fld>
            <a:endParaRPr lang="en-US">
              <a:solidFill>
                <a:srgbClr val="ECEDD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CEDD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935-F26C-4A9C-9698-5D5861D68B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8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56E-592A-41AD-B39B-ADED54CBB365}" type="datetimeFigureOut">
              <a:rPr lang="en-US" smtClean="0">
                <a:solidFill>
                  <a:srgbClr val="ECEDD1"/>
                </a:solidFill>
              </a:rPr>
              <a:pPr/>
              <a:t>2/2/2016</a:t>
            </a:fld>
            <a:endParaRPr lang="en-US">
              <a:solidFill>
                <a:srgbClr val="ECEDD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CEDD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935-F26C-4A9C-9698-5D5861D68B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2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56E-592A-41AD-B39B-ADED54CBB365}" type="datetimeFigureOut">
              <a:rPr lang="en-US" smtClean="0">
                <a:solidFill>
                  <a:srgbClr val="ECEDD1"/>
                </a:solidFill>
              </a:rPr>
              <a:pPr/>
              <a:t>2/2/2016</a:t>
            </a:fld>
            <a:endParaRPr lang="en-US">
              <a:solidFill>
                <a:srgbClr val="ECEDD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CEDD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935-F26C-4A9C-9698-5D5861D68B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1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56E-592A-41AD-B39B-ADED54CBB365}" type="datetimeFigureOut">
              <a:rPr lang="en-US" smtClean="0">
                <a:solidFill>
                  <a:srgbClr val="ECEDD1"/>
                </a:solidFill>
              </a:rPr>
              <a:pPr/>
              <a:t>2/2/2016</a:t>
            </a:fld>
            <a:endParaRPr lang="en-US">
              <a:solidFill>
                <a:srgbClr val="ECEDD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CEDD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935-F26C-4A9C-9698-5D5861D68B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1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56E-592A-41AD-B39B-ADED54CBB365}" type="datetimeFigureOut">
              <a:rPr lang="en-US" smtClean="0">
                <a:solidFill>
                  <a:srgbClr val="ECEDD1"/>
                </a:solidFill>
              </a:rPr>
              <a:pPr/>
              <a:t>2/2/2016</a:t>
            </a:fld>
            <a:endParaRPr lang="en-US">
              <a:solidFill>
                <a:srgbClr val="ECEDD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CEDD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935-F26C-4A9C-9698-5D5861D68B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6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56E-592A-41AD-B39B-ADED54CBB365}" type="datetimeFigureOut">
              <a:rPr lang="en-US" smtClean="0">
                <a:solidFill>
                  <a:srgbClr val="ECEDD1"/>
                </a:solidFill>
              </a:rPr>
              <a:pPr/>
              <a:t>2/2/2016</a:t>
            </a:fld>
            <a:endParaRPr lang="en-US">
              <a:solidFill>
                <a:srgbClr val="ECEDD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8D1935-F26C-4A9C-9698-5D5861D68B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ECED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93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C8D1935-F26C-4A9C-9698-5D5861D68B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ECEDD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4CF756E-592A-41AD-B39B-ADED54CBB365}" type="datetimeFigureOut">
              <a:rPr lang="en-US" smtClean="0">
                <a:solidFill>
                  <a:srgbClr val="ECEDD1"/>
                </a:solidFill>
              </a:rPr>
              <a:pPr/>
              <a:t>2/2/2016</a:t>
            </a:fld>
            <a:endParaRPr lang="en-US">
              <a:solidFill>
                <a:srgbClr val="ECED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80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9.emf"/><Relationship Id="rId5" Type="http://schemas.openxmlformats.org/officeDocument/2006/relationships/image" Target="../media/image7.emf"/><Relationship Id="rId10" Type="http://schemas.openxmlformats.org/officeDocument/2006/relationships/oleObject" Target="../embeddings/Microsoft_Excel_97-2003_Worksheet3.xls"/><Relationship Id="rId4" Type="http://schemas.openxmlformats.org/officeDocument/2006/relationships/oleObject" Target="../embeddings/Microsoft_Excel_97-2003_Worksheet1.xls"/><Relationship Id="rId9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Microsoft_Excel_97-2003_Worksheet5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4" Type="http://schemas.openxmlformats.org/officeDocument/2006/relationships/oleObject" Target="../embeddings/Microsoft_Excel_97-2003_Worksheet4.xls"/><Relationship Id="rId9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oleObject" Target="../embeddings/Microsoft_Excel_97-2003_Worksheet6.xls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xcel_97-2003_Worksheet8.xls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chart" Target="../charts/chart4.xml"/><Relationship Id="rId5" Type="http://schemas.openxmlformats.org/officeDocument/2006/relationships/image" Target="../media/image13.emf"/><Relationship Id="rId10" Type="http://schemas.openxmlformats.org/officeDocument/2006/relationships/chart" Target="../charts/chart5.xml"/><Relationship Id="rId4" Type="http://schemas.openxmlformats.org/officeDocument/2006/relationships/oleObject" Target="../embeddings/Microsoft_Excel_97-2003_Worksheet7.xls"/><Relationship Id="rId9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emf"/><Relationship Id="rId4" Type="http://schemas.openxmlformats.org/officeDocument/2006/relationships/oleObject" Target="../embeddings/Microsoft_Excel_97-2003_Worksheet9.xls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Normal Distribution Part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Normality tests</a:t>
            </a:r>
          </a:p>
          <a:p>
            <a:r>
              <a:rPr lang="en-US" dirty="0" smtClean="0"/>
              <a:t>Introduction to hypothesis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5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0" y="190500"/>
          <a:ext cx="9283700" cy="557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Chart" r:id="rId3" imgW="4581591" imgH="2752791" progId="Excel.Chart.8">
                  <p:embed/>
                </p:oleObj>
              </mc:Choice>
              <mc:Fallback>
                <p:oleObj name="Chart" r:id="rId3" imgW="4581591" imgH="2752791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0"/>
                        <a:ext cx="9283700" cy="557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3635375" y="5876925"/>
            <a:ext cx="26611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Rank based z scores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 rot="16200000">
            <a:off x="2403257" y="1393181"/>
            <a:ext cx="21133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Heart rate BPM</a:t>
            </a:r>
          </a:p>
        </p:txBody>
      </p:sp>
    </p:spTree>
    <p:extLst>
      <p:ext uri="{BB962C8B-B14F-4D97-AF65-F5344CB8AC3E}">
        <p14:creationId xmlns:p14="http://schemas.microsoft.com/office/powerpoint/2010/main" val="297386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1774" name="Group 1022"/>
          <p:cNvGraphicFramePr>
            <a:graphicFrameLocks noGrp="1"/>
          </p:cNvGraphicFramePr>
          <p:nvPr/>
        </p:nvGraphicFramePr>
        <p:xfrm>
          <a:off x="971550" y="549275"/>
          <a:ext cx="7000875" cy="6111240"/>
        </p:xfrm>
        <a:graphic>
          <a:graphicData uri="http://schemas.openxmlformats.org/drawingml/2006/table">
            <a:tbl>
              <a:tblPr/>
              <a:tblGrid>
                <a:gridCol w="622300"/>
                <a:gridCol w="777875"/>
                <a:gridCol w="622300"/>
                <a:gridCol w="777875"/>
                <a:gridCol w="622300"/>
                <a:gridCol w="777875"/>
                <a:gridCol w="622300"/>
                <a:gridCol w="777875"/>
                <a:gridCol w="622300"/>
                <a:gridCol w="777875"/>
              </a:tblGrid>
              <a:tr h="212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9998960.9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9998960.8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9998960.6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9998960.7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9998960.2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9998960.6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9998960.5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9998960.4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9998960.8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9998960.7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9998960.7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9998960.7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9998960.5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9998960.9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9998960.5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9998960.4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9998960.9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9998960.4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9998960.7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9998960.7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9998960.9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9998960.2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9998960.9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9998960.8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9998960.6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9998960.8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9998960.5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9998960.7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9998960.9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9998960.9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9998960.9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9998960.9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59.0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59.5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1775" name="Text Box 1023"/>
          <p:cNvSpPr txBox="1">
            <a:spLocks noChangeArrowheads="1"/>
          </p:cNvSpPr>
          <p:nvPr/>
        </p:nvSpPr>
        <p:spPr bwMode="auto">
          <a:xfrm>
            <a:off x="179388" y="0"/>
            <a:ext cx="4498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Time dependent frequency data of a QCM:</a:t>
            </a:r>
          </a:p>
        </p:txBody>
      </p:sp>
    </p:spTree>
    <p:extLst>
      <p:ext uri="{BB962C8B-B14F-4D97-AF65-F5344CB8AC3E}">
        <p14:creationId xmlns:p14="http://schemas.microsoft.com/office/powerpoint/2010/main" val="41681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3826" name="Object 2"/>
          <p:cNvGraphicFramePr>
            <a:graphicFrameLocks noChangeAspect="1"/>
          </p:cNvGraphicFramePr>
          <p:nvPr/>
        </p:nvGraphicFramePr>
        <p:xfrm>
          <a:off x="107950" y="109538"/>
          <a:ext cx="6677025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Chart" r:id="rId4" imgW="6676989" imgH="3247949" progId="Excel.Chart.8">
                  <p:embed/>
                </p:oleObj>
              </mc:Choice>
              <mc:Fallback>
                <p:oleObj name="Chart" r:id="rId4" imgW="6676989" imgH="3247949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09538"/>
                        <a:ext cx="6677025" cy="324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27" name="Rectangle 3"/>
          <p:cNvSpPr>
            <a:spLocks noChangeArrowheads="1"/>
          </p:cNvSpPr>
          <p:nvPr/>
        </p:nvSpPr>
        <p:spPr bwMode="auto">
          <a:xfrm>
            <a:off x="6804025" y="620713"/>
            <a:ext cx="2232025" cy="17287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3883" name="Group 59"/>
          <p:cNvGraphicFramePr>
            <a:graphicFrameLocks noGrp="1"/>
          </p:cNvGraphicFramePr>
          <p:nvPr/>
        </p:nvGraphicFramePr>
        <p:xfrm>
          <a:off x="6877050" y="765175"/>
          <a:ext cx="2951163" cy="1444943"/>
        </p:xfrm>
        <a:graphic>
          <a:graphicData uri="http://schemas.openxmlformats.org/drawingml/2006/table">
            <a:tbl>
              <a:tblPr/>
              <a:tblGrid>
                <a:gridCol w="1017588"/>
                <a:gridCol w="944562"/>
                <a:gridCol w="989013"/>
              </a:tblGrid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9998960.2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STDEV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3845" name="Text Box 21"/>
          <p:cNvSpPr txBox="1">
            <a:spLocks noChangeArrowheads="1"/>
          </p:cNvSpPr>
          <p:nvPr/>
        </p:nvSpPr>
        <p:spPr bwMode="auto">
          <a:xfrm>
            <a:off x="6948488" y="2565400"/>
            <a:ext cx="1411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120 points</a:t>
            </a:r>
          </a:p>
          <a:p>
            <a:r>
              <a:rPr lang="en-US"/>
              <a:t>7 categories</a:t>
            </a:r>
          </a:p>
        </p:txBody>
      </p:sp>
      <p:graphicFrame>
        <p:nvGraphicFramePr>
          <p:cNvPr id="333846" name="Group 22"/>
          <p:cNvGraphicFramePr>
            <a:graphicFrameLocks noGrp="1"/>
          </p:cNvGraphicFramePr>
          <p:nvPr/>
        </p:nvGraphicFramePr>
        <p:xfrm>
          <a:off x="4716463" y="4076700"/>
          <a:ext cx="3816350" cy="2438400"/>
        </p:xfrm>
        <a:graphic>
          <a:graphicData uri="http://schemas.openxmlformats.org/drawingml/2006/table">
            <a:tbl>
              <a:tblPr/>
              <a:tblGrid>
                <a:gridCol w="454025"/>
                <a:gridCol w="1697037"/>
                <a:gridCol w="1665288"/>
              </a:tblGrid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Hz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9998960.2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9998960.5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9998960.8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9998961.1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9998961.4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9998961.7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9998962.0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3876" name="Object 52"/>
          <p:cNvGraphicFramePr>
            <a:graphicFrameLocks noChangeAspect="1"/>
          </p:cNvGraphicFramePr>
          <p:nvPr/>
        </p:nvGraphicFramePr>
        <p:xfrm>
          <a:off x="115888" y="125413"/>
          <a:ext cx="6677025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Chart" r:id="rId7" imgW="6676989" imgH="3247949" progId="Excel.Chart.8">
                  <p:embed/>
                </p:oleObj>
              </mc:Choice>
              <mc:Fallback>
                <p:oleObj name="Chart" r:id="rId7" imgW="6676989" imgH="3247949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8" y="125413"/>
                        <a:ext cx="6677025" cy="324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75" name="Object 51"/>
          <p:cNvGraphicFramePr>
            <a:graphicFrameLocks noChangeAspect="1"/>
          </p:cNvGraphicFramePr>
          <p:nvPr/>
        </p:nvGraphicFramePr>
        <p:xfrm>
          <a:off x="323850" y="3429000"/>
          <a:ext cx="3562350" cy="319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Chart" r:id="rId10" imgW="3562340" imgH="3190728" progId="Excel.Chart.8">
                  <p:embed/>
                </p:oleObj>
              </mc:Choice>
              <mc:Fallback>
                <p:oleObj name="Chart" r:id="rId10" imgW="3562340" imgH="3190728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429000"/>
                        <a:ext cx="3562350" cy="319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85" name="Freeform 61"/>
          <p:cNvSpPr>
            <a:spLocks/>
          </p:cNvSpPr>
          <p:nvPr/>
        </p:nvSpPr>
        <p:spPr bwMode="auto">
          <a:xfrm>
            <a:off x="1115616" y="3645024"/>
            <a:ext cx="2592288" cy="2231901"/>
          </a:xfrm>
          <a:custGeom>
            <a:avLst/>
            <a:gdLst>
              <a:gd name="T0" fmla="*/ 0 w 3928"/>
              <a:gd name="T1" fmla="*/ 1547 h 1547"/>
              <a:gd name="T2" fmla="*/ 504 w 3928"/>
              <a:gd name="T3" fmla="*/ 1411 h 1547"/>
              <a:gd name="T4" fmla="*/ 957 w 3928"/>
              <a:gd name="T5" fmla="*/ 1016 h 1547"/>
              <a:gd name="T6" fmla="*/ 1649 w 3928"/>
              <a:gd name="T7" fmla="*/ 151 h 1547"/>
              <a:gd name="T8" fmla="*/ 2371 w 3928"/>
              <a:gd name="T9" fmla="*/ 151 h 1547"/>
              <a:gd name="T10" fmla="*/ 3062 w 3928"/>
              <a:gd name="T11" fmla="*/ 1058 h 1547"/>
              <a:gd name="T12" fmla="*/ 3480 w 3928"/>
              <a:gd name="T13" fmla="*/ 1419 h 1547"/>
              <a:gd name="T14" fmla="*/ 3928 w 3928"/>
              <a:gd name="T15" fmla="*/ 1531 h 1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28" h="1547">
                <a:moveTo>
                  <a:pt x="0" y="1547"/>
                </a:moveTo>
                <a:cubicBezTo>
                  <a:pt x="84" y="1524"/>
                  <a:pt x="344" y="1499"/>
                  <a:pt x="504" y="1411"/>
                </a:cubicBezTo>
                <a:cubicBezTo>
                  <a:pt x="664" y="1323"/>
                  <a:pt x="766" y="1226"/>
                  <a:pt x="957" y="1016"/>
                </a:cubicBezTo>
                <a:cubicBezTo>
                  <a:pt x="1148" y="806"/>
                  <a:pt x="1414" y="295"/>
                  <a:pt x="1649" y="151"/>
                </a:cubicBezTo>
                <a:cubicBezTo>
                  <a:pt x="1885" y="7"/>
                  <a:pt x="2136" y="0"/>
                  <a:pt x="2371" y="151"/>
                </a:cubicBezTo>
                <a:cubicBezTo>
                  <a:pt x="2607" y="302"/>
                  <a:pt x="2877" y="847"/>
                  <a:pt x="3062" y="1058"/>
                </a:cubicBezTo>
                <a:cubicBezTo>
                  <a:pt x="3247" y="1269"/>
                  <a:pt x="3336" y="1340"/>
                  <a:pt x="3480" y="1419"/>
                </a:cubicBezTo>
                <a:cubicBezTo>
                  <a:pt x="3624" y="1498"/>
                  <a:pt x="3835" y="1508"/>
                  <a:pt x="3928" y="1531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3886" name="Text Box 62"/>
          <p:cNvSpPr txBox="1">
            <a:spLocks noChangeArrowheads="1"/>
          </p:cNvSpPr>
          <p:nvPr/>
        </p:nvSpPr>
        <p:spPr bwMode="auto">
          <a:xfrm>
            <a:off x="1258888" y="476250"/>
            <a:ext cx="5184775" cy="9159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r>
              <a:rPr lang="en-US">
                <a:solidFill>
                  <a:srgbClr val="005C8A"/>
                </a:solidFill>
              </a:rPr>
              <a:t>Time dependent data measured with a mass sensitive sensor called as the quartz crystal microbalance.    </a:t>
            </a:r>
          </a:p>
        </p:txBody>
      </p:sp>
    </p:spTree>
    <p:extLst>
      <p:ext uri="{BB962C8B-B14F-4D97-AF65-F5344CB8AC3E}">
        <p14:creationId xmlns:p14="http://schemas.microsoft.com/office/powerpoint/2010/main" val="69977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338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animBg="1"/>
      <p:bldP spid="333845" grpId="0"/>
      <p:bldOleChart spid="333876" grpId="0"/>
      <p:bldOleChart spid="333875" grpId="0"/>
      <p:bldP spid="33388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2691136"/>
              </p:ext>
            </p:extLst>
          </p:nvPr>
        </p:nvGraphicFramePr>
        <p:xfrm>
          <a:off x="381000" y="1066800"/>
          <a:ext cx="5867400" cy="4119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400" y="457200"/>
            <a:ext cx="627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Q-Q representation of the QCM data</a:t>
            </a:r>
            <a:endParaRPr lang="en-US" sz="32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9562514"/>
              </p:ext>
            </p:extLst>
          </p:nvPr>
        </p:nvGraphicFramePr>
        <p:xfrm>
          <a:off x="6324600" y="1295400"/>
          <a:ext cx="21336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1343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4652963" y="4498975"/>
            <a:ext cx="3995737" cy="16573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16" name="Text Box 24"/>
          <p:cNvSpPr txBox="1">
            <a:spLocks noChangeArrowheads="1"/>
          </p:cNvSpPr>
          <p:nvPr/>
        </p:nvSpPr>
        <p:spPr bwMode="auto">
          <a:xfrm>
            <a:off x="5543551" y="42878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1017" name="Text Box 25"/>
          <p:cNvSpPr txBox="1">
            <a:spLocks noChangeArrowheads="1"/>
          </p:cNvSpPr>
          <p:nvPr/>
        </p:nvSpPr>
        <p:spPr bwMode="auto">
          <a:xfrm>
            <a:off x="5543551" y="44323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1018" name="Text Box 26"/>
          <p:cNvSpPr txBox="1">
            <a:spLocks noChangeArrowheads="1"/>
          </p:cNvSpPr>
          <p:nvPr/>
        </p:nvSpPr>
        <p:spPr bwMode="auto">
          <a:xfrm>
            <a:off x="827088" y="115888"/>
            <a:ext cx="7292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Time dependent data measured with a mass sensitive sensor called as the quartz crystal microbalance.    </a:t>
            </a:r>
          </a:p>
        </p:txBody>
      </p:sp>
      <p:graphicFrame>
        <p:nvGraphicFramePr>
          <p:cNvPr id="3410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933863"/>
              </p:ext>
            </p:extLst>
          </p:nvPr>
        </p:nvGraphicFramePr>
        <p:xfrm>
          <a:off x="131764" y="981870"/>
          <a:ext cx="5867399" cy="2854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Chart" r:id="rId4" imgW="6676989" imgH="3247949" progId="Excel.Chart.8">
                  <p:embed/>
                </p:oleObj>
              </mc:Choice>
              <mc:Fallback>
                <p:oleObj name="Chart" r:id="rId4" imgW="6676989" imgH="3247949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4" y="981870"/>
                        <a:ext cx="5867399" cy="2854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6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446142"/>
              </p:ext>
            </p:extLst>
          </p:nvPr>
        </p:nvGraphicFramePr>
        <p:xfrm>
          <a:off x="4724400" y="4572000"/>
          <a:ext cx="3924300" cy="1554480"/>
        </p:xfrm>
        <a:graphic>
          <a:graphicData uri="http://schemas.openxmlformats.org/drawingml/2006/table">
            <a:tbl>
              <a:tblPr/>
              <a:tblGrid>
                <a:gridCol w="1354138"/>
                <a:gridCol w="1257300"/>
                <a:gridCol w="1312862"/>
              </a:tblGrid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9998960.2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9998959.1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9998963.2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9998961.2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STDEV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1061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382364"/>
              </p:ext>
            </p:extLst>
          </p:nvPr>
        </p:nvGraphicFramePr>
        <p:xfrm>
          <a:off x="152401" y="989808"/>
          <a:ext cx="5867399" cy="2854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Chart" r:id="rId7" imgW="6676989" imgH="3247949" progId="Excel.Chart.8">
                  <p:embed/>
                </p:oleObj>
              </mc:Choice>
              <mc:Fallback>
                <p:oleObj name="Chart" r:id="rId7" imgW="6676989" imgH="3247949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1" y="989808"/>
                        <a:ext cx="5867399" cy="2854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0121496"/>
              </p:ext>
            </p:extLst>
          </p:nvPr>
        </p:nvGraphicFramePr>
        <p:xfrm>
          <a:off x="6248400" y="816630"/>
          <a:ext cx="2717800" cy="317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04699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3410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ChangeArrowheads="1"/>
          </p:cNvSpPr>
          <p:nvPr/>
        </p:nvSpPr>
        <p:spPr bwMode="auto">
          <a:xfrm>
            <a:off x="5867400" y="4508500"/>
            <a:ext cx="3276600" cy="18732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48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745908"/>
              </p:ext>
            </p:extLst>
          </p:nvPr>
        </p:nvGraphicFramePr>
        <p:xfrm>
          <a:off x="228600" y="1116807"/>
          <a:ext cx="6677025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Chart" r:id="rId4" imgW="6676989" imgH="3247949" progId="Excel.Chart.8">
                  <p:embed/>
                </p:oleObj>
              </mc:Choice>
              <mc:Fallback>
                <p:oleObj name="Chart" r:id="rId4" imgW="6676989" imgH="3247949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16807"/>
                        <a:ext cx="6677025" cy="324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77" name="Group 29"/>
          <p:cNvGraphicFramePr>
            <a:graphicFrameLocks noGrp="1"/>
          </p:cNvGraphicFramePr>
          <p:nvPr/>
        </p:nvGraphicFramePr>
        <p:xfrm>
          <a:off x="5940425" y="4652963"/>
          <a:ext cx="3203575" cy="1524000"/>
        </p:xfrm>
        <a:graphic>
          <a:graphicData uri="http://schemas.openxmlformats.org/drawingml/2006/table">
            <a:tbl>
              <a:tblPr/>
              <a:tblGrid>
                <a:gridCol w="1104900"/>
                <a:gridCol w="1027113"/>
                <a:gridCol w="1071562"/>
              </a:tblGrid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9998960.2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9998960.5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9998961.9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9998964.6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9998962.6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9998961.2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9998962.6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STDEV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4869" name="Text Box 21"/>
          <p:cNvSpPr txBox="1">
            <a:spLocks noChangeArrowheads="1"/>
          </p:cNvSpPr>
          <p:nvPr/>
        </p:nvSpPr>
        <p:spPr bwMode="auto">
          <a:xfrm>
            <a:off x="1042988" y="44370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4870" name="Text Box 22"/>
          <p:cNvSpPr txBox="1">
            <a:spLocks noChangeArrowheads="1"/>
          </p:cNvSpPr>
          <p:nvPr/>
        </p:nvSpPr>
        <p:spPr bwMode="auto">
          <a:xfrm>
            <a:off x="1042988" y="4581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730" name="Object 2"/>
          <p:cNvGraphicFramePr>
            <a:graphicFrameLocks noChangeAspect="1"/>
          </p:cNvGraphicFramePr>
          <p:nvPr/>
        </p:nvGraphicFramePr>
        <p:xfrm>
          <a:off x="179388" y="44450"/>
          <a:ext cx="6677025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Chart" r:id="rId4" imgW="6676989" imgH="3247949" progId="Excel.Chart.8">
                  <p:embed/>
                </p:oleObj>
              </mc:Choice>
              <mc:Fallback>
                <p:oleObj name="Chart" r:id="rId4" imgW="6676989" imgH="3247949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4450"/>
                        <a:ext cx="6677025" cy="324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339626"/>
              </p:ext>
            </p:extLst>
          </p:nvPr>
        </p:nvGraphicFramePr>
        <p:xfrm>
          <a:off x="260737" y="3409951"/>
          <a:ext cx="2939664" cy="2679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29778" name="Freeform 50"/>
          <p:cNvSpPr>
            <a:spLocks/>
          </p:cNvSpPr>
          <p:nvPr/>
        </p:nvSpPr>
        <p:spPr bwMode="auto">
          <a:xfrm>
            <a:off x="533400" y="3810000"/>
            <a:ext cx="2635250" cy="1524000"/>
          </a:xfrm>
          <a:custGeom>
            <a:avLst/>
            <a:gdLst>
              <a:gd name="T0" fmla="*/ 0 w 1660"/>
              <a:gd name="T1" fmla="*/ 1280 h 1280"/>
              <a:gd name="T2" fmla="*/ 393 w 1660"/>
              <a:gd name="T3" fmla="*/ 971 h 1280"/>
              <a:gd name="T4" fmla="*/ 729 w 1660"/>
              <a:gd name="T5" fmla="*/ 139 h 1280"/>
              <a:gd name="T6" fmla="*/ 1068 w 1660"/>
              <a:gd name="T7" fmla="*/ 136 h 1280"/>
              <a:gd name="T8" fmla="*/ 1393 w 1660"/>
              <a:gd name="T9" fmla="*/ 947 h 1280"/>
              <a:gd name="T10" fmla="*/ 1660 w 1660"/>
              <a:gd name="T11" fmla="*/ 1272 h 1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0" h="1280">
                <a:moveTo>
                  <a:pt x="0" y="1280"/>
                </a:moveTo>
                <a:cubicBezTo>
                  <a:pt x="65" y="1229"/>
                  <a:pt x="272" y="1161"/>
                  <a:pt x="393" y="971"/>
                </a:cubicBezTo>
                <a:cubicBezTo>
                  <a:pt x="514" y="781"/>
                  <a:pt x="616" y="278"/>
                  <a:pt x="729" y="139"/>
                </a:cubicBezTo>
                <a:cubicBezTo>
                  <a:pt x="842" y="0"/>
                  <a:pt x="957" y="1"/>
                  <a:pt x="1068" y="136"/>
                </a:cubicBezTo>
                <a:cubicBezTo>
                  <a:pt x="1179" y="271"/>
                  <a:pt x="1294" y="758"/>
                  <a:pt x="1393" y="947"/>
                </a:cubicBezTo>
                <a:cubicBezTo>
                  <a:pt x="1492" y="1136"/>
                  <a:pt x="1605" y="1204"/>
                  <a:pt x="1660" y="1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3707904" y="3356992"/>
            <a:ext cx="3148509" cy="2739008"/>
            <a:chOff x="1486" y="0"/>
            <a:chExt cx="2289" cy="2010"/>
          </a:xfrm>
        </p:grpSpPr>
        <p:graphicFrame>
          <p:nvGraphicFramePr>
            <p:cNvPr id="11" name="Object 55"/>
            <p:cNvGraphicFramePr>
              <a:graphicFrameLocks noChangeAspect="1"/>
            </p:cNvGraphicFramePr>
            <p:nvPr/>
          </p:nvGraphicFramePr>
          <p:xfrm>
            <a:off x="1486" y="0"/>
            <a:ext cx="2244" cy="20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3" name="Worksheet" r:id="rId8" imgW="3562340" imgH="3190728" progId="Excel.Sheet.8">
                    <p:embed/>
                  </p:oleObj>
                </mc:Choice>
                <mc:Fallback>
                  <p:oleObj name="Worksheet" r:id="rId8" imgW="3562340" imgH="3190728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6" y="0"/>
                          <a:ext cx="2244" cy="20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57"/>
            <p:cNvSpPr txBox="1">
              <a:spLocks noChangeArrowheads="1"/>
            </p:cNvSpPr>
            <p:nvPr/>
          </p:nvSpPr>
          <p:spPr bwMode="auto">
            <a:xfrm>
              <a:off x="1701" y="164"/>
              <a:ext cx="783" cy="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Histogram of the yellow data set</a:t>
              </a:r>
            </a:p>
          </p:txBody>
        </p:sp>
        <p:sp>
          <p:nvSpPr>
            <p:cNvPr id="13" name="Freeform 59"/>
            <p:cNvSpPr>
              <a:spLocks/>
            </p:cNvSpPr>
            <p:nvPr/>
          </p:nvSpPr>
          <p:spPr bwMode="auto">
            <a:xfrm>
              <a:off x="1746" y="255"/>
              <a:ext cx="2029" cy="1315"/>
            </a:xfrm>
            <a:custGeom>
              <a:avLst/>
              <a:gdLst>
                <a:gd name="T0" fmla="*/ 0 w 3928"/>
                <a:gd name="T1" fmla="*/ 1547 h 1547"/>
                <a:gd name="T2" fmla="*/ 504 w 3928"/>
                <a:gd name="T3" fmla="*/ 1411 h 1547"/>
                <a:gd name="T4" fmla="*/ 957 w 3928"/>
                <a:gd name="T5" fmla="*/ 1016 h 1547"/>
                <a:gd name="T6" fmla="*/ 1649 w 3928"/>
                <a:gd name="T7" fmla="*/ 151 h 1547"/>
                <a:gd name="T8" fmla="*/ 2371 w 3928"/>
                <a:gd name="T9" fmla="*/ 151 h 1547"/>
                <a:gd name="T10" fmla="*/ 3062 w 3928"/>
                <a:gd name="T11" fmla="*/ 1058 h 1547"/>
                <a:gd name="T12" fmla="*/ 3480 w 3928"/>
                <a:gd name="T13" fmla="*/ 1419 h 1547"/>
                <a:gd name="T14" fmla="*/ 3928 w 3928"/>
                <a:gd name="T15" fmla="*/ 1531 h 1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28" h="1547">
                  <a:moveTo>
                    <a:pt x="0" y="1547"/>
                  </a:moveTo>
                  <a:cubicBezTo>
                    <a:pt x="84" y="1524"/>
                    <a:pt x="344" y="1499"/>
                    <a:pt x="504" y="1411"/>
                  </a:cubicBezTo>
                  <a:cubicBezTo>
                    <a:pt x="664" y="1323"/>
                    <a:pt x="766" y="1226"/>
                    <a:pt x="957" y="1016"/>
                  </a:cubicBezTo>
                  <a:cubicBezTo>
                    <a:pt x="1148" y="806"/>
                    <a:pt x="1414" y="295"/>
                    <a:pt x="1649" y="151"/>
                  </a:cubicBezTo>
                  <a:cubicBezTo>
                    <a:pt x="1885" y="7"/>
                    <a:pt x="2136" y="0"/>
                    <a:pt x="2371" y="151"/>
                  </a:cubicBezTo>
                  <a:cubicBezTo>
                    <a:pt x="2607" y="302"/>
                    <a:pt x="2877" y="847"/>
                    <a:pt x="3062" y="1058"/>
                  </a:cubicBezTo>
                  <a:cubicBezTo>
                    <a:pt x="3247" y="1269"/>
                    <a:pt x="3336" y="1340"/>
                    <a:pt x="3480" y="1419"/>
                  </a:cubicBezTo>
                  <a:cubicBezTo>
                    <a:pt x="3624" y="1498"/>
                    <a:pt x="3835" y="1508"/>
                    <a:pt x="3928" y="1531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6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598989"/>
              </p:ext>
            </p:extLst>
          </p:nvPr>
        </p:nvGraphicFramePr>
        <p:xfrm>
          <a:off x="6856413" y="152400"/>
          <a:ext cx="2287587" cy="12217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35132"/>
                <a:gridCol w="839680"/>
                <a:gridCol w="812775"/>
              </a:tblGrid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Min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9998960.2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9998960.5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/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Max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9998961.9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9998964.6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/>
                </a:tc>
              </a:tr>
              <a:tr h="231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Mean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9998961.2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9998962.6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/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Median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9998961.2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9998962.6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/>
                </a:tc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STDEV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0.37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0.92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 horzOverflow="overflow"/>
                </a:tc>
              </a:tr>
            </a:tbl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6200357"/>
              </p:ext>
            </p:extLst>
          </p:nvPr>
        </p:nvGraphicFramePr>
        <p:xfrm>
          <a:off x="6918310" y="3367383"/>
          <a:ext cx="2225690" cy="2696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4991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0431801"/>
              </p:ext>
            </p:extLst>
          </p:nvPr>
        </p:nvGraphicFramePr>
        <p:xfrm>
          <a:off x="5638800" y="1828800"/>
          <a:ext cx="3175000" cy="317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7349283"/>
              </p:ext>
            </p:extLst>
          </p:nvPr>
        </p:nvGraphicFramePr>
        <p:xfrm>
          <a:off x="457200" y="1905000"/>
          <a:ext cx="4572000" cy="305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457200"/>
            <a:ext cx="815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Q-Q representation of the QCM data without and with time dependent drift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761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930" name="Object 2"/>
          <p:cNvGraphicFramePr>
            <a:graphicFrameLocks noChangeAspect="1"/>
          </p:cNvGraphicFramePr>
          <p:nvPr/>
        </p:nvGraphicFramePr>
        <p:xfrm>
          <a:off x="1259632" y="1124744"/>
          <a:ext cx="6685159" cy="4158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Chart" r:id="rId4" imgW="5267269" imgH="3276559" progId="Excel.Chart.8">
                  <p:embed/>
                </p:oleObj>
              </mc:Choice>
              <mc:Fallback>
                <p:oleObj name="Chart" r:id="rId4" imgW="5267269" imgH="3276559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124744"/>
                        <a:ext cx="6685159" cy="4158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75656" y="5157192"/>
            <a:ext cx="5905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regression – residual mean standard deviation (RMSD)</a:t>
            </a:r>
          </a:p>
          <a:p>
            <a:r>
              <a:rPr lang="en-US" dirty="0" smtClean="0"/>
              <a:t>Are the data randomly distributed around the fitted line?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6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0" y="3573463"/>
            <a:ext cx="9144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To check whether the sampling can be considered </a:t>
            </a:r>
            <a:r>
              <a:rPr lang="en-US" dirty="0">
                <a:solidFill>
                  <a:srgbClr val="FF0000"/>
                </a:solidFill>
              </a:rPr>
              <a:t>random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normally distributed </a:t>
            </a:r>
            <a:r>
              <a:rPr lang="en-US" dirty="0"/>
              <a:t>around the mean one should count how many data (k) are above or below the mean in a sequence. In a normally distributed data set one can tell the probability (P=</a:t>
            </a:r>
            <a:r>
              <a:rPr lang="en-US" dirty="0">
                <a:latin typeface="Symbol" panose="05050102010706020507" pitchFamily="18" charset="2"/>
              </a:rPr>
              <a:t>a)</a:t>
            </a:r>
            <a:r>
              <a:rPr lang="en-US" dirty="0"/>
              <a:t> of the appearance of a sequence length with k members in a set of data with N members. </a:t>
            </a:r>
          </a:p>
        </p:txBody>
      </p:sp>
      <p:pic>
        <p:nvPicPr>
          <p:cNvPr id="34304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15888"/>
            <a:ext cx="6483350" cy="342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3089" name="Group 49"/>
          <p:cNvGraphicFramePr>
            <a:graphicFrameLocks noGrp="1"/>
          </p:cNvGraphicFramePr>
          <p:nvPr/>
        </p:nvGraphicFramePr>
        <p:xfrm>
          <a:off x="1619250" y="4941888"/>
          <a:ext cx="6096000" cy="18288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122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anose="05050102010706020507" pitchFamily="18" charset="2"/>
                          <a:cs typeface="Arial" panose="020B0604020202020204" pitchFamily="34" charset="0"/>
                        </a:rPr>
                        <a:t>a=0.01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anose="05050102010706020507" pitchFamily="18" charset="2"/>
                          <a:cs typeface="Arial" panose="020B0604020202020204" pitchFamily="34" charset="0"/>
                        </a:rPr>
                        <a:t>a=0.05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anose="05050102010706020507" pitchFamily="18" charset="2"/>
                          <a:cs typeface="Arial" panose="020B0604020202020204" pitchFamily="34" charset="0"/>
                        </a:rPr>
                        <a:t>a=0.1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2396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3091" name="Freeform 51"/>
          <p:cNvSpPr>
            <a:spLocks/>
          </p:cNvSpPr>
          <p:nvPr/>
        </p:nvSpPr>
        <p:spPr bwMode="auto">
          <a:xfrm>
            <a:off x="2627313" y="1254125"/>
            <a:ext cx="4992687" cy="541338"/>
          </a:xfrm>
          <a:custGeom>
            <a:avLst/>
            <a:gdLst>
              <a:gd name="T0" fmla="*/ 0 w 3145"/>
              <a:gd name="T1" fmla="*/ 328 h 341"/>
              <a:gd name="T2" fmla="*/ 369 w 3145"/>
              <a:gd name="T3" fmla="*/ 58 h 341"/>
              <a:gd name="T4" fmla="*/ 641 w 3145"/>
              <a:gd name="T5" fmla="*/ 54 h 341"/>
              <a:gd name="T6" fmla="*/ 1209 w 3145"/>
              <a:gd name="T7" fmla="*/ 314 h 341"/>
              <a:gd name="T8" fmla="*/ 1561 w 3145"/>
              <a:gd name="T9" fmla="*/ 218 h 341"/>
              <a:gd name="T10" fmla="*/ 1859 w 3145"/>
              <a:gd name="T11" fmla="*/ 39 h 341"/>
              <a:gd name="T12" fmla="*/ 2132 w 3145"/>
              <a:gd name="T13" fmla="*/ 39 h 341"/>
              <a:gd name="T14" fmla="*/ 2457 w 3145"/>
              <a:gd name="T15" fmla="*/ 274 h 341"/>
              <a:gd name="T16" fmla="*/ 2833 w 3145"/>
              <a:gd name="T17" fmla="*/ 306 h 341"/>
              <a:gd name="T18" fmla="*/ 3145 w 3145"/>
              <a:gd name="T19" fmla="*/ 114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45" h="341">
                <a:moveTo>
                  <a:pt x="0" y="328"/>
                </a:moveTo>
                <a:cubicBezTo>
                  <a:pt x="61" y="283"/>
                  <a:pt x="262" y="104"/>
                  <a:pt x="369" y="58"/>
                </a:cubicBezTo>
                <a:cubicBezTo>
                  <a:pt x="476" y="12"/>
                  <a:pt x="501" y="11"/>
                  <a:pt x="641" y="54"/>
                </a:cubicBezTo>
                <a:cubicBezTo>
                  <a:pt x="781" y="97"/>
                  <a:pt x="1056" y="287"/>
                  <a:pt x="1209" y="314"/>
                </a:cubicBezTo>
                <a:cubicBezTo>
                  <a:pt x="1362" y="341"/>
                  <a:pt x="1453" y="264"/>
                  <a:pt x="1561" y="218"/>
                </a:cubicBezTo>
                <a:cubicBezTo>
                  <a:pt x="1669" y="172"/>
                  <a:pt x="1764" y="69"/>
                  <a:pt x="1859" y="39"/>
                </a:cubicBezTo>
                <a:cubicBezTo>
                  <a:pt x="1954" y="9"/>
                  <a:pt x="2032" y="0"/>
                  <a:pt x="2132" y="39"/>
                </a:cubicBezTo>
                <a:cubicBezTo>
                  <a:pt x="2232" y="78"/>
                  <a:pt x="2340" y="230"/>
                  <a:pt x="2457" y="274"/>
                </a:cubicBezTo>
                <a:cubicBezTo>
                  <a:pt x="2574" y="318"/>
                  <a:pt x="2718" y="333"/>
                  <a:pt x="2833" y="306"/>
                </a:cubicBezTo>
                <a:cubicBezTo>
                  <a:pt x="2948" y="279"/>
                  <a:pt x="3080" y="154"/>
                  <a:pt x="3145" y="114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092" name="Text Box 52"/>
          <p:cNvSpPr txBox="1">
            <a:spLocks noChangeArrowheads="1"/>
          </p:cNvSpPr>
          <p:nvPr/>
        </p:nvSpPr>
        <p:spPr bwMode="auto">
          <a:xfrm>
            <a:off x="2627313" y="2221634"/>
            <a:ext cx="4608513" cy="701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5C8A"/>
                </a:solidFill>
              </a:rPr>
              <a:t>Are these data normally distributed around the mean?</a:t>
            </a:r>
          </a:p>
        </p:txBody>
      </p:sp>
    </p:spTree>
    <p:extLst>
      <p:ext uri="{BB962C8B-B14F-4D97-AF65-F5344CB8AC3E}">
        <p14:creationId xmlns:p14="http://schemas.microsoft.com/office/powerpoint/2010/main" val="61731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9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0"/>
            <a:ext cx="8382000" cy="43735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dirty="0" smtClean="0"/>
              <a:t>How do we test for normality of data?</a:t>
            </a:r>
          </a:p>
          <a:p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700" b="1" dirty="0" smtClean="0">
                <a:solidFill>
                  <a:schemeClr val="tx1"/>
                </a:solidFill>
              </a:rPr>
              <a:t>In </a:t>
            </a:r>
            <a:r>
              <a:rPr lang="en-US" sz="3700" b="1" dirty="0" smtClean="0">
                <a:solidFill>
                  <a:srgbClr val="FF0000"/>
                </a:solidFill>
              </a:rPr>
              <a:t>statistics</a:t>
            </a:r>
            <a:r>
              <a:rPr lang="en-US" sz="3700" b="1" dirty="0" smtClean="0">
                <a:solidFill>
                  <a:schemeClr val="tx1"/>
                </a:solidFill>
              </a:rPr>
              <a:t>, normality tests are used to determine if a </a:t>
            </a:r>
            <a:r>
              <a:rPr lang="en-US" sz="3700" b="1" dirty="0" smtClean="0">
                <a:solidFill>
                  <a:srgbClr val="FF0000"/>
                </a:solidFill>
              </a:rPr>
              <a:t>data set </a:t>
            </a:r>
            <a:r>
              <a:rPr lang="en-US" sz="3700" b="1" dirty="0" smtClean="0">
                <a:solidFill>
                  <a:schemeClr val="tx1"/>
                </a:solidFill>
              </a:rPr>
              <a:t>is well-modeled by a </a:t>
            </a:r>
            <a:r>
              <a:rPr lang="en-US" sz="3700" b="1" dirty="0" smtClean="0">
                <a:solidFill>
                  <a:srgbClr val="FF0000"/>
                </a:solidFill>
              </a:rPr>
              <a:t>normal distribution</a:t>
            </a:r>
            <a:endParaRPr lang="en-US" sz="3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2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755650" y="260350"/>
            <a:ext cx="77263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Test of Normality:</a:t>
            </a:r>
          </a:p>
          <a:p>
            <a:endParaRPr lang="en-US" sz="2400" dirty="0"/>
          </a:p>
          <a:p>
            <a:r>
              <a:rPr lang="en-US" sz="2400" dirty="0"/>
              <a:t>The probability (</a:t>
            </a:r>
            <a:r>
              <a:rPr lang="en-US" sz="2400" dirty="0">
                <a:latin typeface="Symbol" panose="05050102010706020507" pitchFamily="18" charset="2"/>
              </a:rPr>
              <a:t>a</a:t>
            </a:r>
            <a:r>
              <a:rPr lang="en-US" sz="2400" dirty="0"/>
              <a:t>) that in a data set with N members one will </a:t>
            </a:r>
            <a:r>
              <a:rPr lang="en-US" sz="2400" dirty="0">
                <a:solidFill>
                  <a:srgbClr val="FF0000"/>
                </a:solidFill>
              </a:rPr>
              <a:t>not find </a:t>
            </a:r>
            <a:r>
              <a:rPr lang="en-US" sz="2400" dirty="0"/>
              <a:t>a sequence (above or below the mean) with a length of k</a:t>
            </a:r>
          </a:p>
        </p:txBody>
      </p:sp>
      <p:graphicFrame>
        <p:nvGraphicFramePr>
          <p:cNvPr id="344102" name="Group 38"/>
          <p:cNvGraphicFramePr>
            <a:graphicFrameLocks noGrp="1"/>
          </p:cNvGraphicFramePr>
          <p:nvPr/>
        </p:nvGraphicFramePr>
        <p:xfrm>
          <a:off x="1403350" y="2324100"/>
          <a:ext cx="6096000" cy="18288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anose="05050102010706020507" pitchFamily="18" charset="2"/>
                          <a:cs typeface="Arial" panose="020B0604020202020204" pitchFamily="34" charset="0"/>
                        </a:rPr>
                        <a:t>a=0.01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anose="05050102010706020507" pitchFamily="18" charset="2"/>
                          <a:cs typeface="Arial" panose="020B0604020202020204" pitchFamily="34" charset="0"/>
                        </a:rPr>
                        <a:t>a=0.05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anose="05050102010706020507" pitchFamily="18" charset="2"/>
                          <a:cs typeface="Arial" panose="020B0604020202020204" pitchFamily="34" charset="0"/>
                        </a:rPr>
                        <a:t>a=0.1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1923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1253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964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4103" name="Text Box 39"/>
          <p:cNvSpPr txBox="1">
            <a:spLocks noChangeArrowheads="1"/>
          </p:cNvSpPr>
          <p:nvPr/>
        </p:nvSpPr>
        <p:spPr bwMode="auto">
          <a:xfrm>
            <a:off x="468313" y="4418013"/>
            <a:ext cx="78486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371600" algn="l"/>
                <a:tab pos="1714500" algn="l"/>
                <a:tab pos="2057400" algn="l"/>
                <a:tab pos="2514600" algn="l"/>
                <a:tab pos="2857500" algn="l"/>
                <a:tab pos="3200400" algn="l"/>
                <a:tab pos="3543300" algn="l"/>
                <a:tab pos="3886200" algn="l"/>
                <a:tab pos="4229100" algn="l"/>
                <a:tab pos="4572000" algn="l"/>
                <a:tab pos="4914900" algn="l"/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1371600" algn="l"/>
                <a:tab pos="1714500" algn="l"/>
                <a:tab pos="2057400" algn="l"/>
                <a:tab pos="2514600" algn="l"/>
                <a:tab pos="2857500" algn="l"/>
                <a:tab pos="3200400" algn="l"/>
                <a:tab pos="3543300" algn="l"/>
                <a:tab pos="3886200" algn="l"/>
                <a:tab pos="4229100" algn="l"/>
                <a:tab pos="4572000" algn="l"/>
                <a:tab pos="4914900" algn="l"/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1371600" algn="l"/>
                <a:tab pos="1714500" algn="l"/>
                <a:tab pos="2057400" algn="l"/>
                <a:tab pos="2514600" algn="l"/>
                <a:tab pos="2857500" algn="l"/>
                <a:tab pos="3200400" algn="l"/>
                <a:tab pos="3543300" algn="l"/>
                <a:tab pos="3886200" algn="l"/>
                <a:tab pos="4229100" algn="l"/>
                <a:tab pos="4572000" algn="l"/>
                <a:tab pos="4914900" algn="l"/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1371600" algn="l"/>
                <a:tab pos="1714500" algn="l"/>
                <a:tab pos="2057400" algn="l"/>
                <a:tab pos="2514600" algn="l"/>
                <a:tab pos="2857500" algn="l"/>
                <a:tab pos="3200400" algn="l"/>
                <a:tab pos="3543300" algn="l"/>
                <a:tab pos="3886200" algn="l"/>
                <a:tab pos="4229100" algn="l"/>
                <a:tab pos="4572000" algn="l"/>
                <a:tab pos="4914900" algn="l"/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1371600" algn="l"/>
                <a:tab pos="1714500" algn="l"/>
                <a:tab pos="2057400" algn="l"/>
                <a:tab pos="2514600" algn="l"/>
                <a:tab pos="2857500" algn="l"/>
                <a:tab pos="3200400" algn="l"/>
                <a:tab pos="3543300" algn="l"/>
                <a:tab pos="3886200" algn="l"/>
                <a:tab pos="4229100" algn="l"/>
                <a:tab pos="4572000" algn="l"/>
                <a:tab pos="4914900" algn="l"/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371600" algn="l"/>
                <a:tab pos="1714500" algn="l"/>
                <a:tab pos="2057400" algn="l"/>
                <a:tab pos="2514600" algn="l"/>
                <a:tab pos="2857500" algn="l"/>
                <a:tab pos="3200400" algn="l"/>
                <a:tab pos="3543300" algn="l"/>
                <a:tab pos="3886200" algn="l"/>
                <a:tab pos="4229100" algn="l"/>
                <a:tab pos="4572000" algn="l"/>
                <a:tab pos="4914900" algn="l"/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371600" algn="l"/>
                <a:tab pos="1714500" algn="l"/>
                <a:tab pos="2057400" algn="l"/>
                <a:tab pos="2514600" algn="l"/>
                <a:tab pos="2857500" algn="l"/>
                <a:tab pos="3200400" algn="l"/>
                <a:tab pos="3543300" algn="l"/>
                <a:tab pos="3886200" algn="l"/>
                <a:tab pos="4229100" algn="l"/>
                <a:tab pos="4572000" algn="l"/>
                <a:tab pos="4914900" algn="l"/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371600" algn="l"/>
                <a:tab pos="1714500" algn="l"/>
                <a:tab pos="2057400" algn="l"/>
                <a:tab pos="2514600" algn="l"/>
                <a:tab pos="2857500" algn="l"/>
                <a:tab pos="3200400" algn="l"/>
                <a:tab pos="3543300" algn="l"/>
                <a:tab pos="3886200" algn="l"/>
                <a:tab pos="4229100" algn="l"/>
                <a:tab pos="4572000" algn="l"/>
                <a:tab pos="4914900" algn="l"/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371600" algn="l"/>
                <a:tab pos="1714500" algn="l"/>
                <a:tab pos="2057400" algn="l"/>
                <a:tab pos="2514600" algn="l"/>
                <a:tab pos="2857500" algn="l"/>
                <a:tab pos="3200400" algn="l"/>
                <a:tab pos="3543300" algn="l"/>
                <a:tab pos="3886200" algn="l"/>
                <a:tab pos="4229100" algn="l"/>
                <a:tab pos="4572000" algn="l"/>
                <a:tab pos="4914900" algn="l"/>
                <a:tab pos="525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latin typeface="Tahoma" panose="020B0604030504040204" pitchFamily="34" charset="0"/>
              </a:rPr>
              <a:t>Example:</a:t>
            </a:r>
          </a:p>
          <a:p>
            <a:r>
              <a:rPr lang="en-US" dirty="0">
                <a:latin typeface="Tahoma" panose="020B0604030504040204" pitchFamily="34" charset="0"/>
              </a:rPr>
              <a:t>(N=12): 4,	7,	4,	5,	1,	9,	4,	8,	1,	5,	2,	7		Mean: 4.75</a:t>
            </a:r>
          </a:p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344104" name="Line 40"/>
          <p:cNvSpPr>
            <a:spLocks noChangeShapeType="1"/>
          </p:cNvSpPr>
          <p:nvPr/>
        </p:nvSpPr>
        <p:spPr bwMode="auto">
          <a:xfrm>
            <a:off x="1549400" y="501015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105" name="Line 41"/>
          <p:cNvSpPr>
            <a:spLocks noChangeShapeType="1"/>
          </p:cNvSpPr>
          <p:nvPr/>
        </p:nvSpPr>
        <p:spPr bwMode="auto">
          <a:xfrm>
            <a:off x="2341563" y="501173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106" name="Line 42"/>
          <p:cNvSpPr>
            <a:spLocks noChangeShapeType="1"/>
          </p:cNvSpPr>
          <p:nvPr/>
        </p:nvSpPr>
        <p:spPr bwMode="auto">
          <a:xfrm>
            <a:off x="3832225" y="501173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107" name="Line 43"/>
          <p:cNvSpPr>
            <a:spLocks noChangeShapeType="1"/>
          </p:cNvSpPr>
          <p:nvPr/>
        </p:nvSpPr>
        <p:spPr bwMode="auto">
          <a:xfrm>
            <a:off x="3133725" y="501173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108" name="Line 44"/>
          <p:cNvSpPr>
            <a:spLocks noChangeShapeType="1"/>
          </p:cNvSpPr>
          <p:nvPr/>
        </p:nvSpPr>
        <p:spPr bwMode="auto">
          <a:xfrm>
            <a:off x="4500563" y="501015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110" name="Line 46"/>
          <p:cNvSpPr>
            <a:spLocks noChangeShapeType="1"/>
          </p:cNvSpPr>
          <p:nvPr/>
        </p:nvSpPr>
        <p:spPr bwMode="auto">
          <a:xfrm>
            <a:off x="5221288" y="501173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4111" name="Text Box 47"/>
          <p:cNvSpPr txBox="1">
            <a:spLocks noChangeArrowheads="1"/>
          </p:cNvSpPr>
          <p:nvPr/>
        </p:nvSpPr>
        <p:spPr bwMode="auto">
          <a:xfrm>
            <a:off x="468313" y="5516563"/>
            <a:ext cx="819308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Can not be considered as random, normally distributed statistical sample because in a sample of N=12 the probability that a sequence of k=2 (above or below the mean) does not appear is less than 1 %</a:t>
            </a:r>
          </a:p>
        </p:txBody>
      </p:sp>
    </p:spTree>
    <p:extLst>
      <p:ext uri="{BB962C8B-B14F-4D97-AF65-F5344CB8AC3E}">
        <p14:creationId xmlns:p14="http://schemas.microsoft.com/office/powerpoint/2010/main" val="319146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104" grpId="0" animBg="1"/>
      <p:bldP spid="344105" grpId="0" animBg="1"/>
      <p:bldP spid="344106" grpId="0" animBg="1"/>
      <p:bldP spid="344107" grpId="0" animBg="1"/>
      <p:bldP spid="344108" grpId="0" animBg="1"/>
      <p:bldP spid="344110" grpId="0" animBg="1"/>
      <p:bldP spid="3441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Normal distribution assessment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Shapiro-</a:t>
            </a:r>
            <a:r>
              <a:rPr lang="en-US" sz="4000" b="1" dirty="0" err="1" smtClean="0"/>
              <a:t>Wilk</a:t>
            </a:r>
            <a:r>
              <a:rPr lang="en-US" sz="4000" b="1" dirty="0" smtClean="0"/>
              <a:t> Normality Test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304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Shapiro-</a:t>
            </a:r>
            <a:r>
              <a:rPr lang="en-US" b="1" dirty="0" err="1" smtClean="0"/>
              <a:t>Wilk</a:t>
            </a:r>
            <a:r>
              <a:rPr lang="en-US" b="1" dirty="0" smtClean="0"/>
              <a:t> Normality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 known as the </a:t>
            </a:r>
            <a:r>
              <a:rPr lang="en-US" b="1" dirty="0" smtClean="0"/>
              <a:t>Shapiro-</a:t>
            </a:r>
            <a:r>
              <a:rPr lang="en-US" b="1" dirty="0" err="1" smtClean="0"/>
              <a:t>Wilk</a:t>
            </a:r>
            <a:r>
              <a:rPr lang="en-US" b="1" dirty="0" smtClean="0"/>
              <a:t> W test</a:t>
            </a:r>
          </a:p>
          <a:p>
            <a:pPr lvl="1"/>
            <a:r>
              <a:rPr lang="en-US" dirty="0" smtClean="0"/>
              <a:t>Is an analysis of variance test that </a:t>
            </a:r>
            <a:r>
              <a:rPr lang="en-US" b="1" dirty="0" smtClean="0">
                <a:solidFill>
                  <a:srgbClr val="FF0000"/>
                </a:solidFill>
              </a:rPr>
              <a:t>detects a broad range of different types of departure from normality </a:t>
            </a:r>
            <a:r>
              <a:rPr lang="en-US" dirty="0" smtClean="0"/>
              <a:t>in a sample of data</a:t>
            </a:r>
          </a:p>
          <a:p>
            <a:r>
              <a:rPr lang="en-US" dirty="0" smtClean="0"/>
              <a:t>Generally agreed that it is </a:t>
            </a:r>
            <a:r>
              <a:rPr lang="en-US" b="1" dirty="0" smtClean="0">
                <a:solidFill>
                  <a:srgbClr val="FF0000"/>
                </a:solidFill>
              </a:rPr>
              <a:t>highly reliable </a:t>
            </a:r>
            <a:r>
              <a:rPr lang="en-US" dirty="0" smtClean="0"/>
              <a:t>test for non-normality for </a:t>
            </a:r>
            <a:r>
              <a:rPr lang="en-US" b="1" dirty="0" smtClean="0">
                <a:solidFill>
                  <a:srgbClr val="FF0000"/>
                </a:solidFill>
              </a:rPr>
              <a:t>small to medium sized </a:t>
            </a:r>
            <a:r>
              <a:rPr lang="en-US" dirty="0" smtClean="0"/>
              <a:t>samples</a:t>
            </a:r>
          </a:p>
          <a:p>
            <a:r>
              <a:rPr lang="en-US" dirty="0" smtClean="0"/>
              <a:t>Please do not assume that the result of this test is clear evidence of normality or non-normality, it is just one piece of evidence that used in conjunction with other information, such as the type of distribution found from larger samples of this type, might also be important.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8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Shapiro-</a:t>
            </a:r>
            <a:r>
              <a:rPr lang="en-US" b="1" dirty="0" err="1" smtClean="0"/>
              <a:t>Wilk</a:t>
            </a:r>
            <a:r>
              <a:rPr lang="en-US" b="1" dirty="0" smtClean="0"/>
              <a:t> Normality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Calculates a </a:t>
            </a:r>
            <a:r>
              <a:rPr lang="en-US" i="1" dirty="0" smtClean="0"/>
              <a:t>W</a:t>
            </a:r>
            <a:r>
              <a:rPr lang="en-US" dirty="0" smtClean="0"/>
              <a:t> statistic that tests whether a random sample, 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i="1" dirty="0" smtClean="0"/>
              <a:t>, x</a:t>
            </a:r>
            <a:r>
              <a:rPr lang="en-US" i="1" baseline="-25000" dirty="0" smtClean="0"/>
              <a:t>2</a:t>
            </a:r>
            <a:r>
              <a:rPr lang="en-US" i="1" dirty="0" smtClean="0"/>
              <a:t>, ...,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comes from (specifically) a normal distribution . Small values of </a:t>
            </a:r>
            <a:r>
              <a:rPr lang="en-US" i="1" dirty="0" smtClean="0"/>
              <a:t>W</a:t>
            </a:r>
            <a:r>
              <a:rPr lang="en-US" dirty="0" smtClean="0"/>
              <a:t> are evidence of departure from normality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W</a:t>
            </a:r>
            <a:r>
              <a:rPr lang="en-US" dirty="0" smtClean="0"/>
              <a:t> statistic is calculated as follows: </a:t>
            </a:r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where the</a:t>
            </a:r>
            <a:r>
              <a:rPr lang="en-US" i="1" dirty="0" smtClean="0"/>
              <a:t> x</a:t>
            </a:r>
            <a:r>
              <a:rPr lang="en-US" i="1" baseline="-25000" dirty="0" smtClean="0"/>
              <a:t>(</a:t>
            </a:r>
            <a:r>
              <a:rPr lang="en-US" i="1" baseline="-25000" dirty="0" err="1" smtClean="0"/>
              <a:t>i</a:t>
            </a:r>
            <a:r>
              <a:rPr lang="en-US" i="1" baseline="-25000" dirty="0" smtClean="0"/>
              <a:t>)</a:t>
            </a:r>
            <a:r>
              <a:rPr lang="en-US" dirty="0" smtClean="0"/>
              <a:t> are the ordered sample values (</a:t>
            </a:r>
            <a:r>
              <a:rPr lang="en-US" i="1" dirty="0" smtClean="0"/>
              <a:t>x</a:t>
            </a:r>
            <a:r>
              <a:rPr lang="en-US" i="1" baseline="-25000" dirty="0" smtClean="0"/>
              <a:t>(1)</a:t>
            </a:r>
            <a:r>
              <a:rPr lang="en-US" dirty="0" smtClean="0"/>
              <a:t> is the smallest) and the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are constants generated from the means, variances and </a:t>
            </a:r>
            <a:r>
              <a:rPr lang="en-US" dirty="0" err="1" smtClean="0"/>
              <a:t>covariances</a:t>
            </a:r>
            <a:r>
              <a:rPr lang="en-US" dirty="0" smtClean="0"/>
              <a:t> of the order statistics of a sample of size </a:t>
            </a:r>
            <a:r>
              <a:rPr lang="en-US" i="1" dirty="0" smtClean="0"/>
              <a:t>n</a:t>
            </a:r>
            <a:r>
              <a:rPr lang="en-US" dirty="0" smtClean="0"/>
              <a:t> from a normal distribution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0" y="3299364"/>
            <a:ext cx="2881313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534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Shapiro-</a:t>
            </a:r>
            <a:r>
              <a:rPr lang="en-US" b="1" dirty="0" err="1" smtClean="0"/>
              <a:t>Wilk</a:t>
            </a:r>
            <a:r>
              <a:rPr lang="en-US" b="1" dirty="0" smtClean="0"/>
              <a:t> Normality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provides a p-value to use to determine probability of sample NOT following Normal distribution</a:t>
            </a:r>
          </a:p>
          <a:p>
            <a:pPr lvl="1"/>
            <a:r>
              <a:rPr lang="en-US" dirty="0" smtClean="0"/>
              <a:t>If p &lt; 0.05, then sampling distribution may not be Normal</a:t>
            </a:r>
          </a:p>
          <a:p>
            <a:pPr lvl="1"/>
            <a:r>
              <a:rPr lang="en-US" dirty="0" smtClean="0"/>
              <a:t>If p &gt; 0.05, then may assume sampling distribution is Normal;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5537448"/>
            <a:ext cx="71326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Shapiro </a:t>
            </a:r>
            <a:r>
              <a:rPr lang="en-US" sz="3200" dirty="0" err="1">
                <a:solidFill>
                  <a:prstClr val="black"/>
                </a:solidFill>
              </a:rPr>
              <a:t>Wilk</a:t>
            </a:r>
            <a:r>
              <a:rPr lang="en-US" sz="3200" dirty="0">
                <a:solidFill>
                  <a:prstClr val="black"/>
                </a:solidFill>
              </a:rPr>
              <a:t> Normality test in Excel</a:t>
            </a:r>
          </a:p>
        </p:txBody>
      </p:sp>
    </p:spTree>
    <p:extLst>
      <p:ext uri="{BB962C8B-B14F-4D97-AF65-F5344CB8AC3E}">
        <p14:creationId xmlns:p14="http://schemas.microsoft.com/office/powerpoint/2010/main" val="268996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http://www.real-statistics.com/free-download/real-statistics-resource-pack/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209800"/>
            <a:ext cx="76200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http://www.real-statistics.com/excel-capabilities/supplemental-functions/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8100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http://www.real-statistics.com/tests-normality-and-symmetry/statistical-tests-normality-symmetry/shapiro-wilk-test/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106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" y="1305342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</a:rPr>
              <a:t>Real Statistics Excel Function</a:t>
            </a:r>
            <a:r>
              <a:rPr lang="en-US" dirty="0" smtClean="0">
                <a:effectLst/>
              </a:rPr>
              <a:t>: The Real Statistics Resource Pack contains the following supplemental functions where R1 consists only of numeric data without headings:</a:t>
            </a:r>
          </a:p>
          <a:p>
            <a:endParaRPr lang="en-US" dirty="0" smtClean="0">
              <a:effectLst/>
            </a:endParaRPr>
          </a:p>
          <a:p>
            <a:r>
              <a:rPr lang="en-US" b="1" dirty="0" smtClean="0">
                <a:effectLst/>
              </a:rPr>
              <a:t>SHAPIRO</a:t>
            </a:r>
            <a:r>
              <a:rPr lang="en-US" dirty="0" smtClean="0">
                <a:effectLst/>
              </a:rPr>
              <a:t>(R1, False) = the Shapiro-</a:t>
            </a:r>
            <a:r>
              <a:rPr lang="en-US" dirty="0" err="1" smtClean="0">
                <a:effectLst/>
              </a:rPr>
              <a:t>Wilk</a:t>
            </a:r>
            <a:r>
              <a:rPr lang="en-US" dirty="0" smtClean="0">
                <a:effectLst/>
              </a:rPr>
              <a:t> test statistic W for the data in the range R1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solidFill>
                  <a:srgbClr val="FF0000"/>
                </a:solidFill>
                <a:effectLst/>
              </a:rPr>
              <a:t>SWTEST(R1, False) = p-value of the Shapiro-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Wilk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 test on the data in R1</a:t>
            </a:r>
          </a:p>
          <a:p>
            <a:endParaRPr lang="en-US" dirty="0" smtClean="0">
              <a:effectLst/>
            </a:endParaRPr>
          </a:p>
          <a:p>
            <a:r>
              <a:rPr lang="en-US" b="1" dirty="0" err="1" smtClean="0">
                <a:effectLst/>
              </a:rPr>
              <a:t>SWCoeff</a:t>
            </a:r>
            <a:r>
              <a:rPr lang="en-US" dirty="0" smtClean="0">
                <a:effectLst/>
              </a:rPr>
              <a:t>(</a:t>
            </a:r>
            <a:r>
              <a:rPr lang="en-US" i="1" dirty="0" smtClean="0">
                <a:effectLst/>
              </a:rPr>
              <a:t>n, j</a:t>
            </a:r>
            <a:r>
              <a:rPr lang="en-US" dirty="0" smtClean="0">
                <a:effectLst/>
              </a:rPr>
              <a:t>, False) = the </a:t>
            </a:r>
            <a:r>
              <a:rPr lang="en-US" i="1" dirty="0" err="1" smtClean="0">
                <a:effectLst/>
              </a:rPr>
              <a:t>j</a:t>
            </a:r>
            <a:r>
              <a:rPr lang="en-US" dirty="0" err="1" smtClean="0">
                <a:effectLst/>
              </a:rPr>
              <a:t>th</a:t>
            </a:r>
            <a:r>
              <a:rPr lang="en-US" dirty="0" smtClean="0">
                <a:effectLst/>
              </a:rPr>
              <a:t> coefficient for samples of size </a:t>
            </a:r>
            <a:r>
              <a:rPr lang="en-US" i="1" dirty="0" smtClean="0">
                <a:effectLst/>
              </a:rPr>
              <a:t>n</a:t>
            </a:r>
          </a:p>
          <a:p>
            <a:endParaRPr lang="en-US" dirty="0" smtClean="0">
              <a:effectLst/>
            </a:endParaRPr>
          </a:p>
          <a:p>
            <a:r>
              <a:rPr lang="en-US" b="1" dirty="0" err="1" smtClean="0">
                <a:effectLst/>
              </a:rPr>
              <a:t>SWCoeff</a:t>
            </a:r>
            <a:r>
              <a:rPr lang="en-US" dirty="0" smtClean="0">
                <a:effectLst/>
              </a:rPr>
              <a:t>(R1, C1, False) = the coefficient corresponding to cell C1 within sorted range R1</a:t>
            </a:r>
          </a:p>
          <a:p>
            <a:endParaRPr lang="en-US" dirty="0" smtClean="0">
              <a:effectLst/>
            </a:endParaRPr>
          </a:p>
          <a:p>
            <a:r>
              <a:rPr lang="en-US" b="1" dirty="0" smtClean="0">
                <a:effectLst/>
              </a:rPr>
              <a:t>SWPROB</a:t>
            </a:r>
            <a:r>
              <a:rPr lang="en-US" dirty="0" smtClean="0">
                <a:effectLst/>
              </a:rPr>
              <a:t>(</a:t>
            </a:r>
            <a:r>
              <a:rPr lang="en-US" i="1" dirty="0" smtClean="0">
                <a:effectLst/>
              </a:rPr>
              <a:t>n, W</a:t>
            </a:r>
            <a:r>
              <a:rPr lang="en-US" dirty="0" smtClean="0">
                <a:effectLst/>
              </a:rPr>
              <a:t>) = p-value of the Shapiro-</a:t>
            </a:r>
            <a:r>
              <a:rPr lang="en-US" dirty="0" err="1" smtClean="0">
                <a:effectLst/>
              </a:rPr>
              <a:t>Wilk</a:t>
            </a:r>
            <a:r>
              <a:rPr lang="en-US" dirty="0" smtClean="0">
                <a:effectLst/>
              </a:rPr>
              <a:t> test for a sample of size </a:t>
            </a:r>
            <a:r>
              <a:rPr lang="en-US" i="1" dirty="0" smtClean="0">
                <a:effectLst/>
              </a:rPr>
              <a:t>n</a:t>
            </a:r>
            <a:r>
              <a:rPr lang="en-US" dirty="0" smtClean="0">
                <a:effectLst/>
              </a:rPr>
              <a:t> for test statistic </a:t>
            </a:r>
            <a:r>
              <a:rPr lang="en-US" i="1" dirty="0" smtClean="0">
                <a:effectLst/>
              </a:rPr>
              <a:t>W</a:t>
            </a:r>
            <a:endParaRPr lang="en-US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762000"/>
            <a:ext cx="402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Shapiro – </a:t>
            </a:r>
            <a:r>
              <a:rPr lang="en-US" dirty="0" err="1" smtClean="0"/>
              <a:t>Wilk</a:t>
            </a:r>
            <a:r>
              <a:rPr lang="en-US" dirty="0" smtClean="0"/>
              <a:t> functions for excel (n&lt; 50)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0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443841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</a:rPr>
              <a:t>Real Statistics Excel Functions</a:t>
            </a:r>
            <a:r>
              <a:rPr lang="en-US" dirty="0" smtClean="0">
                <a:effectLst/>
              </a:rPr>
              <a:t>: The Real Statistics Resource Pack contains the following supplemental functions where R1 consists of only numerical data without headings.</a:t>
            </a:r>
          </a:p>
          <a:p>
            <a:endParaRPr lang="en-US" b="1" dirty="0" smtClean="0">
              <a:effectLst/>
            </a:endParaRPr>
          </a:p>
          <a:p>
            <a:r>
              <a:rPr lang="en-US" b="1" dirty="0" smtClean="0">
                <a:effectLst/>
              </a:rPr>
              <a:t>SHAPIRO</a:t>
            </a:r>
            <a:r>
              <a:rPr lang="en-US" dirty="0" smtClean="0">
                <a:effectLst/>
              </a:rPr>
              <a:t>(R1) = the Shapiro-</a:t>
            </a:r>
            <a:r>
              <a:rPr lang="en-US" dirty="0" err="1" smtClean="0">
                <a:effectLst/>
              </a:rPr>
              <a:t>Wilk</a:t>
            </a:r>
            <a:r>
              <a:rPr lang="en-US" dirty="0" smtClean="0">
                <a:effectLst/>
              </a:rPr>
              <a:t> test statistic </a:t>
            </a:r>
            <a:r>
              <a:rPr lang="en-US" i="1" dirty="0" smtClean="0">
                <a:effectLst/>
              </a:rPr>
              <a:t>W</a:t>
            </a:r>
            <a:r>
              <a:rPr lang="en-US" dirty="0" smtClean="0">
                <a:effectLst/>
              </a:rPr>
              <a:t> for the data in the range R1 using the expanded method</a:t>
            </a:r>
          </a:p>
          <a:p>
            <a:endParaRPr lang="en-US" b="1" dirty="0" smtClean="0">
              <a:effectLst/>
            </a:endParaRPr>
          </a:p>
          <a:p>
            <a:r>
              <a:rPr lang="en-US" b="1" dirty="0" smtClean="0">
                <a:solidFill>
                  <a:srgbClr val="FF0000"/>
                </a:solidFill>
                <a:effectLst/>
              </a:rPr>
              <a:t>SWTEST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(R1)</a:t>
            </a:r>
            <a:r>
              <a:rPr lang="en-US" dirty="0" smtClean="0">
                <a:effectLst/>
              </a:rPr>
              <a:t> = p-value of the Shapiro-</a:t>
            </a:r>
            <a:r>
              <a:rPr lang="en-US" dirty="0" err="1" smtClean="0">
                <a:effectLst/>
              </a:rPr>
              <a:t>Wilk</a:t>
            </a:r>
            <a:r>
              <a:rPr lang="en-US" dirty="0" smtClean="0">
                <a:effectLst/>
              </a:rPr>
              <a:t> test on the data in R1 using the expanded method</a:t>
            </a:r>
          </a:p>
          <a:p>
            <a:endParaRPr lang="en-US" b="1" dirty="0" smtClean="0">
              <a:effectLst/>
            </a:endParaRPr>
          </a:p>
          <a:p>
            <a:r>
              <a:rPr lang="en-US" b="1" dirty="0" err="1" smtClean="0">
                <a:effectLst/>
              </a:rPr>
              <a:t>SWCoeff</a:t>
            </a:r>
            <a:r>
              <a:rPr lang="en-US" dirty="0" smtClean="0">
                <a:effectLst/>
              </a:rPr>
              <a:t>(</a:t>
            </a:r>
            <a:r>
              <a:rPr lang="en-US" i="1" dirty="0" smtClean="0">
                <a:effectLst/>
              </a:rPr>
              <a:t>n, j</a:t>
            </a:r>
            <a:r>
              <a:rPr lang="en-US" dirty="0" smtClean="0">
                <a:effectLst/>
              </a:rPr>
              <a:t>) = the </a:t>
            </a:r>
            <a:r>
              <a:rPr lang="en-US" i="1" dirty="0" err="1" smtClean="0">
                <a:effectLst/>
              </a:rPr>
              <a:t>j</a:t>
            </a:r>
            <a:r>
              <a:rPr lang="en-US" dirty="0" err="1" smtClean="0">
                <a:effectLst/>
              </a:rPr>
              <a:t>th</a:t>
            </a:r>
            <a:r>
              <a:rPr lang="en-US" dirty="0" smtClean="0">
                <a:effectLst/>
              </a:rPr>
              <a:t> coefficient for samples of size </a:t>
            </a:r>
            <a:r>
              <a:rPr lang="en-US" i="1" dirty="0" smtClean="0">
                <a:effectLst/>
              </a:rPr>
              <a:t>n</a:t>
            </a:r>
            <a:endParaRPr lang="en-US" dirty="0" smtClean="0">
              <a:effectLst/>
            </a:endParaRPr>
          </a:p>
          <a:p>
            <a:endParaRPr lang="en-US" b="1" dirty="0" smtClean="0">
              <a:effectLst/>
            </a:endParaRPr>
          </a:p>
          <a:p>
            <a:r>
              <a:rPr lang="en-US" b="1" dirty="0" err="1" smtClean="0">
                <a:effectLst/>
              </a:rPr>
              <a:t>SWCoeff</a:t>
            </a:r>
            <a:r>
              <a:rPr lang="en-US" dirty="0" smtClean="0">
                <a:effectLst/>
              </a:rPr>
              <a:t>(R1, C1) = the coefficient corresponding to cell C1 within sorted range R1.</a:t>
            </a:r>
            <a:endParaRPr 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762000"/>
            <a:ext cx="476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Shapiro – </a:t>
            </a:r>
            <a:r>
              <a:rPr lang="en-US" dirty="0" err="1" smtClean="0"/>
              <a:t>Wilk</a:t>
            </a:r>
            <a:r>
              <a:rPr lang="en-US" dirty="0" smtClean="0"/>
              <a:t> functions for excel (n&gt; 50 &lt; 5000)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9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Shapiro-</a:t>
            </a:r>
            <a:r>
              <a:rPr lang="en-US" b="1" dirty="0" err="1" smtClean="0"/>
              <a:t>Wilk</a:t>
            </a:r>
            <a:r>
              <a:rPr lang="en-US" b="1" dirty="0" smtClean="0"/>
              <a:t> Normality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oesn't work well when several values in your data set have the same.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4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 for Normality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 samples almost always pass a normality test. Normality tests have little power to tell whether or not a small sample of data comes from a Normal distribution.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With large samples, minor deviations from normality may be flagged as statistically significant, even though small deviations from a normal distribution won’t affect the results of a t test or ANOVA. </a:t>
            </a:r>
          </a:p>
          <a:p>
            <a:endParaRPr lang="en-US" dirty="0" smtClean="0"/>
          </a:p>
          <a:p>
            <a:r>
              <a:rPr lang="en-US" dirty="0" smtClean="0"/>
              <a:t>Decisions about when to use parametric vs. nonparametric tests should usually be made to cover an entire series of analyses. It is rarely appropriate to make the decision based on a normality test of one data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4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7620000" cy="4800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Step one:  Histogram</a:t>
            </a:r>
          </a:p>
          <a:p>
            <a:pPr lvl="1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z cores- and evaluate the 68 -95-99.7 % rule</a:t>
            </a:r>
          </a:p>
          <a:p>
            <a:pPr lvl="1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Box plot (5 number statistics; mild and extreme outliers)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Normal quantile plot</a:t>
            </a:r>
          </a:p>
          <a:p>
            <a:pPr lvl="1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Also called quantile-quantile or Q-Q plot</a:t>
            </a:r>
          </a:p>
          <a:p>
            <a:pPr marL="457200" lvl="1" indent="-338138"/>
            <a:r>
              <a:rPr lang="en-US" sz="2800" dirty="0" smtClean="0"/>
              <a:t>Shapiro – Wilk test</a:t>
            </a:r>
          </a:p>
          <a:p>
            <a:pPr marL="457200" lvl="1" indent="-338138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Kolmogorov-Smirnov Test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sz="2800" dirty="0" smtClean="0"/>
          </a:p>
          <a:p>
            <a:pPr marL="114300" indent="0">
              <a:buNone/>
            </a:pPr>
            <a:endParaRPr lang="en-US" sz="28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040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best way to evaluate how far your data are from “normal” is to look at a graph and see if the distribution deviates </a:t>
            </a:r>
            <a:r>
              <a:rPr lang="en-US" i="1" u="sng" dirty="0" smtClean="0"/>
              <a:t>grossly</a:t>
            </a:r>
            <a:r>
              <a:rPr lang="en-US" dirty="0" smtClean="0"/>
              <a:t> from a bell-shaped normal distribution.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6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practice, it is necessary to make decisions about populations on the basis of sample information</a:t>
            </a:r>
          </a:p>
          <a:p>
            <a:r>
              <a:rPr lang="en-US" sz="2400" dirty="0" smtClean="0"/>
              <a:t>These are statistical decisions</a:t>
            </a:r>
          </a:p>
          <a:p>
            <a:pPr lvl="1"/>
            <a:r>
              <a:rPr lang="en-US" sz="2400" dirty="0" smtClean="0"/>
              <a:t>Example, we might want to know if aspirin ingestion really results in a decreased likelihood of heart attack in at-risk patients</a:t>
            </a:r>
          </a:p>
          <a:p>
            <a:pPr lvl="1"/>
            <a:r>
              <a:rPr lang="en-US" sz="2400" dirty="0" smtClean="0"/>
              <a:t>We may want to know if a certain pacemaker battery is better because the variation in times to failure is reduced</a:t>
            </a:r>
          </a:p>
          <a:p>
            <a:pPr lvl="1"/>
            <a:r>
              <a:rPr lang="en-US" sz="2400" dirty="0" smtClean="0"/>
              <a:t>We may want to know if our bone graft substitute increases amount of bone ingrowth in a defect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819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 statement about the parameters of one or more populations</a:t>
            </a:r>
          </a:p>
          <a:p>
            <a:pPr lvl="1"/>
            <a:r>
              <a:rPr lang="en-US" sz="3200" dirty="0" smtClean="0"/>
              <a:t>Frequently it is formulated for the sole purpose of rejecting or nullifying 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0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r>
              <a:rPr lang="en-US" dirty="0" smtClean="0"/>
              <a:t>Null and alternative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Null Hypothesis:  H</a:t>
            </a:r>
            <a:r>
              <a:rPr lang="en-US" baseline="-25000" dirty="0"/>
              <a:t>0</a:t>
            </a:r>
          </a:p>
          <a:p>
            <a:pPr lvl="1"/>
            <a:r>
              <a:rPr lang="en-US" dirty="0"/>
              <a:t>The value of a population parameter (such as mean, standard deviation, etc.) is equal to some claimed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Must contain a statement of equality</a:t>
            </a:r>
            <a:endParaRPr lang="en-US" dirty="0"/>
          </a:p>
          <a:p>
            <a:pPr lvl="2"/>
            <a:r>
              <a:rPr lang="en-US" dirty="0" smtClean="0"/>
              <a:t>Example:  µ=98.6</a:t>
            </a:r>
            <a:endParaRPr lang="en-US" dirty="0"/>
          </a:p>
          <a:p>
            <a:r>
              <a:rPr lang="en-US" dirty="0" smtClean="0"/>
              <a:t>Alternative </a:t>
            </a:r>
            <a:r>
              <a:rPr lang="en-US" dirty="0"/>
              <a:t>Hypothesis:  H</a:t>
            </a:r>
            <a:r>
              <a:rPr lang="en-US" baseline="-25000" dirty="0"/>
              <a:t>1</a:t>
            </a:r>
            <a:r>
              <a:rPr lang="en-US" dirty="0"/>
              <a:t> or H</a:t>
            </a:r>
            <a:r>
              <a:rPr lang="en-US" baseline="-25000" dirty="0"/>
              <a:t>a</a:t>
            </a:r>
          </a:p>
          <a:p>
            <a:pPr lvl="1"/>
            <a:r>
              <a:rPr lang="en-US" dirty="0"/>
              <a:t>The parameter has a value that somehow differs from the null hypothesis</a:t>
            </a:r>
          </a:p>
          <a:p>
            <a:pPr lvl="1"/>
            <a:r>
              <a:rPr lang="en-US" dirty="0"/>
              <a:t>Must use </a:t>
            </a:r>
            <a:r>
              <a:rPr lang="en-US" dirty="0" smtClean="0"/>
              <a:t>≠,&lt;,</a:t>
            </a:r>
            <a:r>
              <a:rPr lang="en-US" dirty="0"/>
              <a:t> </a:t>
            </a:r>
            <a:r>
              <a:rPr lang="en-US" dirty="0" smtClean="0"/>
              <a:t>or &gt;</a:t>
            </a:r>
          </a:p>
          <a:p>
            <a:pPr lvl="2"/>
            <a:r>
              <a:rPr lang="en-US" dirty="0" smtClean="0"/>
              <a:t> µ</a:t>
            </a:r>
            <a:r>
              <a:rPr lang="en-US" dirty="0"/>
              <a:t>≠98.6</a:t>
            </a:r>
          </a:p>
          <a:p>
            <a:pPr lvl="1"/>
            <a:endParaRPr lang="en-US" dirty="0"/>
          </a:p>
          <a:p>
            <a:r>
              <a:rPr lang="en-US" dirty="0"/>
              <a:t>We test the null hypothesis directly in the sense that we assume it is true and reach a conclusion to either reject or fail to reject H</a:t>
            </a:r>
            <a:r>
              <a:rPr lang="en-US" baseline="-25000" dirty="0"/>
              <a:t>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5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 nature of the data determines the particular type of testing to be used.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Assumptions-hypothesis testing is modified by the nature of the assumptions, e.g., normality of the population distribution, equality of variances, etc.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Hypotheses—two hypotheses are involved:  the null hypothesis and the alternative hypothesis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873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Example-setting up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Can we conclude that a certain population mean is not 50?</a:t>
            </a:r>
          </a:p>
          <a:p>
            <a:pPr lvl="1"/>
            <a:r>
              <a:rPr lang="en-US" sz="2800" dirty="0" smtClean="0"/>
              <a:t>What is the null hypothesis?</a:t>
            </a:r>
          </a:p>
          <a:p>
            <a:pPr lvl="1"/>
            <a:r>
              <a:rPr lang="en-US" sz="2800" dirty="0" smtClean="0"/>
              <a:t>What is the alternative hypothesis?</a:t>
            </a:r>
          </a:p>
          <a:p>
            <a:r>
              <a:rPr lang="en-US" sz="2800" dirty="0" smtClean="0"/>
              <a:t>Can we conclude that the population mean is less than 50?  </a:t>
            </a:r>
          </a:p>
          <a:p>
            <a:pPr lvl="1"/>
            <a:r>
              <a:rPr lang="en-US" sz="2800" dirty="0" smtClean="0"/>
              <a:t>H</a:t>
            </a:r>
            <a:r>
              <a:rPr lang="en-US" sz="2800" baseline="-25000" dirty="0" smtClean="0"/>
              <a:t>0</a:t>
            </a:r>
          </a:p>
          <a:p>
            <a:pPr lvl="1"/>
            <a:r>
              <a:rPr lang="en-US" sz="2800" dirty="0" smtClean="0"/>
              <a:t>H</a:t>
            </a:r>
            <a:r>
              <a:rPr lang="en-US" sz="2800" baseline="-25000" dirty="0" smtClean="0"/>
              <a:t>A</a:t>
            </a:r>
            <a:endParaRPr lang="en-US" sz="2800" baseline="-25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648200"/>
            <a:ext cx="27495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257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really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800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What you hope to conclude as a result of the test usually should be placed in the alternative hypothesis</a:t>
            </a:r>
          </a:p>
          <a:p>
            <a:r>
              <a:rPr lang="en-US" sz="2800" dirty="0" smtClean="0"/>
              <a:t>The null hypothesis should contain a statement of equality</a:t>
            </a:r>
          </a:p>
          <a:p>
            <a:r>
              <a:rPr lang="en-US" sz="2800" dirty="0" smtClean="0"/>
              <a:t>The null hypothesis is the hypothesis that is tested</a:t>
            </a:r>
          </a:p>
          <a:p>
            <a:r>
              <a:rPr lang="en-US" sz="2800" dirty="0" smtClean="0"/>
              <a:t>The null and alternative hypotheses are complementary</a:t>
            </a:r>
          </a:p>
          <a:p>
            <a:pPr lvl="1"/>
            <a:r>
              <a:rPr lang="en-US" sz="2400" dirty="0" smtClean="0"/>
              <a:t>The two together exhaust all possibilities regarding the value of the parameter being tested can assume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756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we conclude after a hypothesis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Reject the null hypothesis</a:t>
            </a:r>
          </a:p>
          <a:p>
            <a:pPr lvl="1"/>
            <a:r>
              <a:rPr lang="en-US" dirty="0" smtClean="0"/>
              <a:t>If we reject the null hypothesis, do we state that the alternative is true?   </a:t>
            </a:r>
          </a:p>
          <a:p>
            <a:pPr lvl="2"/>
            <a:r>
              <a:rPr lang="en-US" sz="8000" dirty="0" smtClean="0">
                <a:solidFill>
                  <a:srgbClr val="FF0000"/>
                </a:solidFill>
              </a:rPr>
              <a:t>NO</a:t>
            </a:r>
          </a:p>
          <a:p>
            <a:pPr lvl="2"/>
            <a:r>
              <a:rPr lang="en-US" sz="2800" dirty="0" smtClean="0"/>
              <a:t>The alternative hypothesis may be true</a:t>
            </a:r>
          </a:p>
          <a:p>
            <a:pPr lvl="2"/>
            <a:r>
              <a:rPr lang="en-US" sz="2800" dirty="0" smtClean="0"/>
              <a:t>We determine the probability that the null hypothesis is actually true.</a:t>
            </a:r>
          </a:p>
          <a:p>
            <a:pPr lvl="2"/>
            <a:r>
              <a:rPr lang="en-US" sz="2800" dirty="0" smtClean="0"/>
              <a:t>“There is sufficient evidence to warrant rejection of the claim that …(original claim)”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9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/>
          <a:lstStyle/>
          <a:p>
            <a:r>
              <a:rPr lang="en-US" dirty="0" smtClean="0"/>
              <a:t>Conclusions of a hypothesis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find no evidence to reject the null hypothesis?   </a:t>
            </a:r>
          </a:p>
          <a:p>
            <a:pPr lvl="1"/>
            <a:r>
              <a:rPr lang="en-US" dirty="0" smtClean="0"/>
              <a:t>Do we say that the null hypothesis is true?</a:t>
            </a:r>
          </a:p>
          <a:p>
            <a:pPr marL="1257300" lvl="4" indent="-342900"/>
            <a:r>
              <a:rPr lang="en-US" sz="7600" dirty="0" smtClean="0">
                <a:solidFill>
                  <a:srgbClr val="FF0000"/>
                </a:solidFill>
              </a:rPr>
              <a:t>NO</a:t>
            </a:r>
          </a:p>
          <a:p>
            <a:pPr marL="400050" lvl="1" indent="-800100"/>
            <a:r>
              <a:rPr lang="en-US" sz="2400" dirty="0" smtClean="0"/>
              <a:t>We fail to reject the null hypothesis</a:t>
            </a:r>
          </a:p>
          <a:p>
            <a:pPr marL="400050" lvl="1" indent="-800100"/>
            <a:r>
              <a:rPr lang="en-US" sz="2400" dirty="0" smtClean="0"/>
              <a:t>The null hypothesis may be true</a:t>
            </a:r>
          </a:p>
          <a:p>
            <a:r>
              <a:rPr lang="en-US" dirty="0" smtClean="0"/>
              <a:t>“There is not sufficient evidence to warrant rejection of the claim that ….(original claim)”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39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procedure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 smtClean="0"/>
                  <a:t>Calculate a test statistic</a:t>
                </a:r>
              </a:p>
              <a:p>
                <a:pPr lvl="1"/>
                <a:r>
                  <a:rPr lang="en-US" dirty="0" smtClean="0"/>
                  <a:t>The magnitude of the test statistic, computed from the sample data, tells us whether or not to reject the null hypothesis</a:t>
                </a:r>
              </a:p>
              <a:p>
                <a:pPr lvl="2"/>
                <a:r>
                  <a:rPr lang="en-US" dirty="0" smtClean="0"/>
                  <a:t>For example,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𝑧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bar>
                        <m:r>
                          <a:rPr lang="en-US" i="1">
                            <a:latin typeface="Cambria Math"/>
                          </a:rPr>
                          <m:t>−µ</m:t>
                        </m:r>
                        <m:r>
                          <a:rPr lang="en-US" i="1" baseline="-2500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</a:rPr>
                          <m:t>σ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l-GR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is a test statistic with µ</a:t>
                </a:r>
                <a:r>
                  <a:rPr lang="en-US" baseline="-25000" dirty="0" smtClean="0"/>
                  <a:t>0 </a:t>
                </a:r>
                <a:r>
                  <a:rPr lang="en-US" dirty="0" smtClean="0"/>
                  <a:t>as a hypothetical population mean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US" dirty="0" smtClean="0"/>
                  <a:t>Distribution of the test statistic</a:t>
                </a:r>
              </a:p>
              <a:p>
                <a:pPr marL="914400" lvl="1" indent="-514350"/>
                <a:r>
                  <a:rPr lang="en-US" dirty="0" smtClean="0"/>
                  <a:t>The distribution of the test statistic follows the standard normal distribution if the null hypothesis is true and the assumptions are met</a:t>
                </a:r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40"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32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762000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Step one:  Histogram</a:t>
            </a:r>
          </a:p>
          <a:p>
            <a:pPr lvl="1"/>
            <a:r>
              <a:rPr lang="en-US" sz="2800" dirty="0" smtClean="0"/>
              <a:t>z cores- and evaluate the 68 -95-99.7 % rule</a:t>
            </a:r>
          </a:p>
          <a:p>
            <a:pPr lvl="1"/>
            <a:r>
              <a:rPr lang="en-US" sz="2800" dirty="0" smtClean="0"/>
              <a:t>Box plot (5 number statistics; mild and extreme outliers)</a:t>
            </a:r>
          </a:p>
          <a:p>
            <a:r>
              <a:rPr lang="en-US" sz="2800" dirty="0" smtClean="0"/>
              <a:t>Normal quantile plot</a:t>
            </a:r>
          </a:p>
          <a:p>
            <a:pPr lvl="1"/>
            <a:r>
              <a:rPr lang="en-US" sz="2800" dirty="0" smtClean="0"/>
              <a:t>Also called </a:t>
            </a:r>
            <a:r>
              <a:rPr lang="en-US" sz="2800" dirty="0" err="1" smtClean="0"/>
              <a:t>quantile-quantile</a:t>
            </a:r>
            <a:r>
              <a:rPr lang="en-US" sz="2800" dirty="0" smtClean="0"/>
              <a:t> or Q-Q plot</a:t>
            </a:r>
          </a:p>
          <a:p>
            <a:pPr marL="114300" indent="0">
              <a:buNone/>
            </a:pPr>
            <a:endParaRPr lang="en-US" sz="2800" dirty="0"/>
          </a:p>
          <a:p>
            <a:pPr lvl="1"/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43" y="4191000"/>
            <a:ext cx="5730148" cy="2251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509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800600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Decision rule</a:t>
            </a:r>
          </a:p>
          <a:p>
            <a:pPr marL="914400" lvl="1" indent="-514350"/>
            <a:r>
              <a:rPr lang="en-US" dirty="0" smtClean="0"/>
              <a:t>Do we reject or fail to reject the null hypothesis? </a:t>
            </a:r>
          </a:p>
          <a:p>
            <a:pPr marL="1314450" lvl="2" indent="-514350"/>
            <a:r>
              <a:rPr lang="en-US" dirty="0" smtClean="0"/>
              <a:t>Critical region-set of all values of the test statistic that cause us to reject the null hypothesis </a:t>
            </a:r>
          </a:p>
          <a:p>
            <a:pPr marL="914400" lvl="1" indent="-514350"/>
            <a:r>
              <a:rPr lang="en-US" dirty="0" smtClean="0"/>
              <a:t>Significance level, </a:t>
            </a:r>
            <a:r>
              <a:rPr lang="el-GR" dirty="0" smtClean="0">
                <a:latin typeface="Times New Roman"/>
                <a:cs typeface="Times New Roman"/>
              </a:rPr>
              <a:t>α</a:t>
            </a:r>
            <a:endParaRPr lang="en-US" dirty="0" smtClean="0">
              <a:latin typeface="Times New Roman"/>
              <a:cs typeface="Times New Roman"/>
            </a:endParaRPr>
          </a:p>
          <a:p>
            <a:pPr marL="1314450" lvl="2" indent="-514350"/>
            <a:r>
              <a:rPr lang="en-US" dirty="0" smtClean="0">
                <a:latin typeface="Times New Roman"/>
                <a:cs typeface="Times New Roman"/>
              </a:rPr>
              <a:t>Probability that the test statistic will fall in the critical region when the null hypothesis is actually true</a:t>
            </a:r>
          </a:p>
          <a:p>
            <a:pPr marL="1314450" lvl="2" indent="-514350"/>
            <a:r>
              <a:rPr lang="en-US" dirty="0" smtClean="0">
                <a:latin typeface="Times New Roman"/>
                <a:cs typeface="Times New Roman"/>
              </a:rPr>
              <a:t>Commonly used level is 0.05</a:t>
            </a:r>
          </a:p>
          <a:p>
            <a:pPr marL="1280160" lvl="2" indent="-514350" algn="ctr"/>
            <a:endParaRPr lang="en-US" dirty="0"/>
          </a:p>
        </p:txBody>
      </p:sp>
      <p:pic>
        <p:nvPicPr>
          <p:cNvPr id="4100" name="Picture 4" descr="https://encrypted-tbn0.gstatic.com/images?q=tbn:ANd9GcQxOMvMousj0TJ7NclFZDPibS-kSskyBFxGAvp-5yMwWjwGxc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365639"/>
            <a:ext cx="289560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49547" y="4365639"/>
            <a:ext cx="4572000" cy="15635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1" indent="-514350">
              <a:spcBef>
                <a:spcPct val="20000"/>
              </a:spcBef>
              <a:buClr>
                <a:srgbClr val="CF543F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imes New Roman"/>
                <a:cs typeface="Times New Roman"/>
              </a:rPr>
              <a:t>P-value</a:t>
            </a:r>
          </a:p>
          <a:p>
            <a:pPr marL="1280160" lvl="2" indent="-514350">
              <a:spcBef>
                <a:spcPct val="20000"/>
              </a:spcBef>
              <a:buClr>
                <a:srgbClr val="B5AE53"/>
              </a:buCl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Probability associated with getting the particular sample mean </a:t>
            </a:r>
            <a:r>
              <a:rPr lang="en-US" dirty="0" smtClean="0">
                <a:solidFill>
                  <a:prstClr val="black"/>
                </a:solidFill>
                <a:cs typeface="Arial" charset="0"/>
              </a:rPr>
              <a:t>(or other statistic) due 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to random variation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595257" y="5388429"/>
            <a:ext cx="598714" cy="283028"/>
          </a:xfrm>
          <a:custGeom>
            <a:avLst/>
            <a:gdLst>
              <a:gd name="connsiteX0" fmla="*/ 598714 w 598714"/>
              <a:gd name="connsiteY0" fmla="*/ 283028 h 283028"/>
              <a:gd name="connsiteX1" fmla="*/ 598714 w 598714"/>
              <a:gd name="connsiteY1" fmla="*/ 0 h 283028"/>
              <a:gd name="connsiteX2" fmla="*/ 511629 w 598714"/>
              <a:gd name="connsiteY2" fmla="*/ 141514 h 283028"/>
              <a:gd name="connsiteX3" fmla="*/ 381000 w 598714"/>
              <a:gd name="connsiteY3" fmla="*/ 206828 h 283028"/>
              <a:gd name="connsiteX4" fmla="*/ 228600 w 598714"/>
              <a:gd name="connsiteY4" fmla="*/ 261257 h 283028"/>
              <a:gd name="connsiteX5" fmla="*/ 0 w 598714"/>
              <a:gd name="connsiteY5" fmla="*/ 283028 h 283028"/>
              <a:gd name="connsiteX6" fmla="*/ 598714 w 598714"/>
              <a:gd name="connsiteY6" fmla="*/ 283028 h 283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8714" h="283028">
                <a:moveTo>
                  <a:pt x="598714" y="283028"/>
                </a:moveTo>
                <a:lnTo>
                  <a:pt x="598714" y="0"/>
                </a:lnTo>
                <a:lnTo>
                  <a:pt x="511629" y="141514"/>
                </a:lnTo>
                <a:lnTo>
                  <a:pt x="381000" y="206828"/>
                </a:lnTo>
                <a:lnTo>
                  <a:pt x="228600" y="261257"/>
                </a:lnTo>
                <a:lnTo>
                  <a:pt x="0" y="283028"/>
                </a:lnTo>
                <a:lnTo>
                  <a:pt x="598714" y="28302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380514" y="5388429"/>
            <a:ext cx="609600" cy="304800"/>
          </a:xfrm>
          <a:custGeom>
            <a:avLst/>
            <a:gdLst>
              <a:gd name="connsiteX0" fmla="*/ 10886 w 609600"/>
              <a:gd name="connsiteY0" fmla="*/ 293914 h 304800"/>
              <a:gd name="connsiteX1" fmla="*/ 0 w 609600"/>
              <a:gd name="connsiteY1" fmla="*/ 0 h 304800"/>
              <a:gd name="connsiteX2" fmla="*/ 228600 w 609600"/>
              <a:gd name="connsiteY2" fmla="*/ 217714 h 304800"/>
              <a:gd name="connsiteX3" fmla="*/ 424543 w 609600"/>
              <a:gd name="connsiteY3" fmla="*/ 283028 h 304800"/>
              <a:gd name="connsiteX4" fmla="*/ 544286 w 609600"/>
              <a:gd name="connsiteY4" fmla="*/ 283028 h 304800"/>
              <a:gd name="connsiteX5" fmla="*/ 576943 w 609600"/>
              <a:gd name="connsiteY5" fmla="*/ 293914 h 304800"/>
              <a:gd name="connsiteX6" fmla="*/ 609600 w 609600"/>
              <a:gd name="connsiteY6" fmla="*/ 293914 h 304800"/>
              <a:gd name="connsiteX7" fmla="*/ 206829 w 609600"/>
              <a:gd name="connsiteY7" fmla="*/ 304800 h 304800"/>
              <a:gd name="connsiteX8" fmla="*/ 10886 w 609600"/>
              <a:gd name="connsiteY8" fmla="*/ 293914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" h="304800">
                <a:moveTo>
                  <a:pt x="10886" y="293914"/>
                </a:moveTo>
                <a:lnTo>
                  <a:pt x="0" y="0"/>
                </a:lnTo>
                <a:lnTo>
                  <a:pt x="228600" y="217714"/>
                </a:lnTo>
                <a:lnTo>
                  <a:pt x="424543" y="283028"/>
                </a:lnTo>
                <a:lnTo>
                  <a:pt x="544286" y="283028"/>
                </a:lnTo>
                <a:lnTo>
                  <a:pt x="576943" y="293914"/>
                </a:lnTo>
                <a:lnTo>
                  <a:pt x="609600" y="293914"/>
                </a:lnTo>
                <a:lnTo>
                  <a:pt x="206829" y="304800"/>
                </a:lnTo>
                <a:lnTo>
                  <a:pt x="10886" y="29391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51914" y="4042473"/>
            <a:ext cx="106680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Critical values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7380514" y="4688804"/>
            <a:ext cx="304800" cy="699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193971" y="4688804"/>
            <a:ext cx="1491343" cy="699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91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Two-sided </a:t>
            </a:r>
            <a:r>
              <a:rPr lang="en-US" smtClean="0"/>
              <a:t>and one-sided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two-tailed tests, the significance level </a:t>
            </a:r>
            <a:r>
              <a:rPr lang="el-GR" dirty="0" smtClean="0">
                <a:latin typeface="Times New Roman"/>
                <a:cs typeface="Times New Roman"/>
              </a:rPr>
              <a:t>α</a:t>
            </a:r>
            <a:r>
              <a:rPr lang="en-US" dirty="0" smtClean="0">
                <a:latin typeface="Times New Roman"/>
                <a:cs typeface="Times New Roman"/>
              </a:rPr>
              <a:t> is divided equally between the two tails that constitute the critical region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At </a:t>
            </a:r>
            <a:r>
              <a:rPr lang="el-GR" dirty="0" smtClean="0">
                <a:latin typeface="Times New Roman"/>
                <a:cs typeface="Times New Roman"/>
              </a:rPr>
              <a:t>α</a:t>
            </a:r>
            <a:r>
              <a:rPr lang="en-US" dirty="0" smtClean="0">
                <a:latin typeface="Times New Roman"/>
                <a:cs typeface="Times New Roman"/>
              </a:rPr>
              <a:t>=0.05, there is an area of 0.025 in each of the two tails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r>
              <a:rPr lang="en-US" dirty="0" smtClean="0"/>
              <a:t>If you are only looking for a value in one tail, if for instance you know that the value would only change in one direction, the significance level is only in one tail</a:t>
            </a:r>
          </a:p>
          <a:p>
            <a:pPr lvl="1"/>
            <a:r>
              <a:rPr lang="en-US" dirty="0" smtClean="0"/>
              <a:t>Use extreme caution!</a:t>
            </a:r>
          </a:p>
          <a:p>
            <a:pPr lvl="1"/>
            <a:r>
              <a:rPr lang="en-US" dirty="0" smtClean="0"/>
              <a:t>One-tailed tests are rare in practice</a:t>
            </a:r>
            <a:endParaRPr lang="en-US" dirty="0"/>
          </a:p>
        </p:txBody>
      </p:sp>
      <p:pic>
        <p:nvPicPr>
          <p:cNvPr id="4" name="Picture 4" descr="https://encrypted-tbn0.gstatic.com/images?q=tbn:ANd9GcQxOMvMousj0TJ7NclFZDPibS-kSskyBFxGAvp-5yMwWjwGxc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667000"/>
            <a:ext cx="289560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"/>
          <p:cNvSpPr/>
          <p:nvPr/>
        </p:nvSpPr>
        <p:spPr>
          <a:xfrm>
            <a:off x="3189514" y="3679372"/>
            <a:ext cx="598714" cy="283028"/>
          </a:xfrm>
          <a:custGeom>
            <a:avLst/>
            <a:gdLst>
              <a:gd name="connsiteX0" fmla="*/ 598714 w 598714"/>
              <a:gd name="connsiteY0" fmla="*/ 283028 h 283028"/>
              <a:gd name="connsiteX1" fmla="*/ 598714 w 598714"/>
              <a:gd name="connsiteY1" fmla="*/ 0 h 283028"/>
              <a:gd name="connsiteX2" fmla="*/ 511629 w 598714"/>
              <a:gd name="connsiteY2" fmla="*/ 141514 h 283028"/>
              <a:gd name="connsiteX3" fmla="*/ 381000 w 598714"/>
              <a:gd name="connsiteY3" fmla="*/ 206828 h 283028"/>
              <a:gd name="connsiteX4" fmla="*/ 228600 w 598714"/>
              <a:gd name="connsiteY4" fmla="*/ 261257 h 283028"/>
              <a:gd name="connsiteX5" fmla="*/ 0 w 598714"/>
              <a:gd name="connsiteY5" fmla="*/ 283028 h 283028"/>
              <a:gd name="connsiteX6" fmla="*/ 598714 w 598714"/>
              <a:gd name="connsiteY6" fmla="*/ 283028 h 283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8714" h="283028">
                <a:moveTo>
                  <a:pt x="598714" y="283028"/>
                </a:moveTo>
                <a:lnTo>
                  <a:pt x="598714" y="0"/>
                </a:lnTo>
                <a:lnTo>
                  <a:pt x="511629" y="141514"/>
                </a:lnTo>
                <a:lnTo>
                  <a:pt x="381000" y="206828"/>
                </a:lnTo>
                <a:lnTo>
                  <a:pt x="228600" y="261257"/>
                </a:lnTo>
                <a:lnTo>
                  <a:pt x="0" y="283028"/>
                </a:lnTo>
                <a:lnTo>
                  <a:pt x="598714" y="28302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974771" y="3679372"/>
            <a:ext cx="609600" cy="304800"/>
          </a:xfrm>
          <a:custGeom>
            <a:avLst/>
            <a:gdLst>
              <a:gd name="connsiteX0" fmla="*/ 10886 w 609600"/>
              <a:gd name="connsiteY0" fmla="*/ 293914 h 304800"/>
              <a:gd name="connsiteX1" fmla="*/ 0 w 609600"/>
              <a:gd name="connsiteY1" fmla="*/ 0 h 304800"/>
              <a:gd name="connsiteX2" fmla="*/ 228600 w 609600"/>
              <a:gd name="connsiteY2" fmla="*/ 217714 h 304800"/>
              <a:gd name="connsiteX3" fmla="*/ 424543 w 609600"/>
              <a:gd name="connsiteY3" fmla="*/ 283028 h 304800"/>
              <a:gd name="connsiteX4" fmla="*/ 544286 w 609600"/>
              <a:gd name="connsiteY4" fmla="*/ 283028 h 304800"/>
              <a:gd name="connsiteX5" fmla="*/ 576943 w 609600"/>
              <a:gd name="connsiteY5" fmla="*/ 293914 h 304800"/>
              <a:gd name="connsiteX6" fmla="*/ 609600 w 609600"/>
              <a:gd name="connsiteY6" fmla="*/ 293914 h 304800"/>
              <a:gd name="connsiteX7" fmla="*/ 206829 w 609600"/>
              <a:gd name="connsiteY7" fmla="*/ 304800 h 304800"/>
              <a:gd name="connsiteX8" fmla="*/ 10886 w 609600"/>
              <a:gd name="connsiteY8" fmla="*/ 293914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" h="304800">
                <a:moveTo>
                  <a:pt x="10886" y="293914"/>
                </a:moveTo>
                <a:lnTo>
                  <a:pt x="0" y="0"/>
                </a:lnTo>
                <a:lnTo>
                  <a:pt x="228600" y="217714"/>
                </a:lnTo>
                <a:lnTo>
                  <a:pt x="424543" y="283028"/>
                </a:lnTo>
                <a:lnTo>
                  <a:pt x="544286" y="283028"/>
                </a:lnTo>
                <a:lnTo>
                  <a:pt x="576943" y="293914"/>
                </a:lnTo>
                <a:lnTo>
                  <a:pt x="609600" y="293914"/>
                </a:lnTo>
                <a:lnTo>
                  <a:pt x="206829" y="304800"/>
                </a:lnTo>
                <a:lnTo>
                  <a:pt x="10886" y="29391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https://encrypted-tbn0.gstatic.com/images?q=tbn:ANd9GcQxOMvMousj0TJ7NclFZDPibS-kSskyBFxGAvp-5yMwWjwGxc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228" y="5029199"/>
            <a:ext cx="289560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7"/>
          <p:cNvSpPr/>
          <p:nvPr/>
        </p:nvSpPr>
        <p:spPr>
          <a:xfrm>
            <a:off x="7184571" y="5900057"/>
            <a:ext cx="674915" cy="446314"/>
          </a:xfrm>
          <a:custGeom>
            <a:avLst/>
            <a:gdLst>
              <a:gd name="connsiteX0" fmla="*/ 0 w 674915"/>
              <a:gd name="connsiteY0" fmla="*/ 435429 h 446314"/>
              <a:gd name="connsiteX1" fmla="*/ 10886 w 674915"/>
              <a:gd name="connsiteY1" fmla="*/ 0 h 446314"/>
              <a:gd name="connsiteX2" fmla="*/ 195943 w 674915"/>
              <a:gd name="connsiteY2" fmla="*/ 272143 h 446314"/>
              <a:gd name="connsiteX3" fmla="*/ 381000 w 674915"/>
              <a:gd name="connsiteY3" fmla="*/ 381000 h 446314"/>
              <a:gd name="connsiteX4" fmla="*/ 674915 w 674915"/>
              <a:gd name="connsiteY4" fmla="*/ 446314 h 446314"/>
              <a:gd name="connsiteX5" fmla="*/ 0 w 674915"/>
              <a:gd name="connsiteY5" fmla="*/ 435429 h 44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4915" h="446314">
                <a:moveTo>
                  <a:pt x="0" y="435429"/>
                </a:moveTo>
                <a:lnTo>
                  <a:pt x="10886" y="0"/>
                </a:lnTo>
                <a:lnTo>
                  <a:pt x="195943" y="272143"/>
                </a:lnTo>
                <a:lnTo>
                  <a:pt x="381000" y="381000"/>
                </a:lnTo>
                <a:lnTo>
                  <a:pt x="674915" y="446314"/>
                </a:lnTo>
                <a:lnTo>
                  <a:pt x="0" y="43542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Two-tailed tests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z is greater than critical value, or less than the negative of the critical value, the null hypothesis is rejected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39488"/>
              </p:ext>
            </p:extLst>
          </p:nvPr>
        </p:nvGraphicFramePr>
        <p:xfrm>
          <a:off x="1143000" y="20574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alpha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Critical</a:t>
                      </a:r>
                      <a:r>
                        <a:rPr lang="en-US" baseline="0" dirty="0" smtClean="0"/>
                        <a:t> value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1.282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1.645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2.576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3.291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98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can you use a z 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48006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3000" dirty="0" smtClean="0"/>
                  <a:t>Testing for difference between </a:t>
                </a:r>
                <a:r>
                  <a:rPr lang="en-US" sz="3000" dirty="0"/>
                  <a:t>one sample mean and a reference/standard value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600" dirty="0" smtClean="0"/>
                  <a:t>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600" b="0" i="1" dirty="0" smtClean="0">
                            <a:latin typeface="Cambria Math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sz="2600" dirty="0"/>
                  <a:t> – </a:t>
                </a:r>
                <a:r>
                  <a:rPr lang="el-GR" sz="2600" dirty="0"/>
                  <a:t>μ</a:t>
                </a:r>
                <a:r>
                  <a:rPr lang="en-US" sz="2600" dirty="0"/>
                  <a:t>) = 0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600" u="sng" dirty="0"/>
                  <a:t>requires: </a:t>
                </a:r>
                <a:r>
                  <a:rPr lang="en-US" dirty="0"/>
                  <a:t>pop stand </a:t>
                </a:r>
                <a:r>
                  <a:rPr lang="en-US" dirty="0" err="1"/>
                  <a:t>dev</a:t>
                </a:r>
                <a:r>
                  <a:rPr lang="en-US" dirty="0"/>
                  <a:t>, </a:t>
                </a:r>
                <a:r>
                  <a:rPr lang="el-GR" dirty="0"/>
                  <a:t>σ</a:t>
                </a:r>
                <a:r>
                  <a:rPr lang="en-US" dirty="0"/>
                  <a:t> is known or is estimated by sample stand </a:t>
                </a:r>
                <a:r>
                  <a:rPr lang="en-US" dirty="0" err="1"/>
                  <a:t>dev</a:t>
                </a:r>
                <a:r>
                  <a:rPr lang="en-US" dirty="0"/>
                  <a:t>, S, with n≥ 100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600" u="sng" dirty="0"/>
                  <a:t>Assumes</a:t>
                </a:r>
                <a:r>
                  <a:rPr lang="en-US" sz="2600" dirty="0"/>
                  <a:t>: randomized unbiased data </a:t>
                </a:r>
                <a:r>
                  <a:rPr lang="en-US" sz="2600" u="sng" dirty="0"/>
                  <a:t>and</a:t>
                </a:r>
                <a:r>
                  <a:rPr lang="en-US" sz="2600" dirty="0"/>
                  <a:t> sampling distribution of mean is Normal 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200" dirty="0"/>
                  <a:t>A] population is Normal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200" dirty="0"/>
                  <a:t>B] sample size is large based on Central Limit theorem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800" dirty="0">
                    <a:cs typeface="Arial" charset="0"/>
                  </a:rPr>
                  <a:t>Spread of sampling distribution </a:t>
                </a:r>
                <a:r>
                  <a:rPr lang="en-US" sz="1800" dirty="0">
                    <a:cs typeface="Arial" charset="0"/>
                  </a:rPr>
                  <a:t>(standard error or the mean)</a:t>
                </a:r>
                <a:endParaRPr lang="en-US" sz="2800" dirty="0">
                  <a:cs typeface="Arial" charset="0"/>
                </a:endParaRPr>
              </a:p>
              <a:p>
                <a:pPr lvl="2">
                  <a:lnSpc>
                    <a:spcPct val="8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Arial" charset="0"/>
                          </a:rPr>
                          <m:t>𝜎</m:t>
                        </m:r>
                      </m:e>
                      <m:sub>
                        <m:bar>
                          <m:barPr>
                            <m:pos m:val="top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/>
                                <a:cs typeface="Arial" charset="0"/>
                              </a:rPr>
                            </m:ctrlPr>
                          </m:bar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Arial" charset="0"/>
                              </a:rPr>
                              <m:t>𝑥</m:t>
                            </m:r>
                          </m:e>
                        </m:bar>
                      </m:sub>
                    </m:sSub>
                  </m:oMath>
                </a14:m>
                <a:r>
                  <a:rPr lang="en-US" sz="2400" dirty="0" smtClean="0">
                    <a:cs typeface="Arial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US" sz="2400" i="1" dirty="0" smtClean="0">
                            <a:latin typeface="Cambria Math"/>
                            <a:ea typeface="Cambria Math"/>
                            <a:cs typeface="Arial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dirty="0" smtClean="0">
                                <a:latin typeface="Cambria Math"/>
                                <a:cs typeface="Arial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2400" dirty="0">
                  <a:cs typeface="Arial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800600"/>
              </a:xfrm>
              <a:blipFill rotWithShape="1">
                <a:blip r:embed="rId2"/>
                <a:stretch>
                  <a:fillRect l="-73" t="-2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7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Test statistic for z test</a:t>
            </a:r>
          </a:p>
          <a:p>
            <a:r>
              <a:rPr lang="en-US" dirty="0" smtClean="0"/>
              <a:t>From sample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876800" y="1600200"/>
                <a:ext cx="1649554" cy="855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𝑧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−µ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</a:rPr>
                                <m:t>σ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600200"/>
                <a:ext cx="1649554" cy="8555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National Center for Health Statistics published a report that the mean total cholesterol level for all adults was 203.  A separate study on a particular subset of the population with n=3310 participants was performed, and investigators want to assess whether mean cholesterol in this group is different than the national population mean</a:t>
            </a:r>
            <a:endParaRPr lang="en-US" dirty="0"/>
          </a:p>
          <a:p>
            <a:r>
              <a:rPr lang="en-US" dirty="0" smtClean="0"/>
              <a:t>To test the hypothesis, we use sample statistics</a:t>
            </a:r>
          </a:p>
          <a:p>
            <a:pPr lvl="1"/>
            <a:r>
              <a:rPr lang="en-US" dirty="0" smtClean="0"/>
              <a:t>N=3310</a:t>
            </a:r>
          </a:p>
          <a:p>
            <a:pPr lvl="1"/>
            <a:r>
              <a:rPr lang="en-US" dirty="0" smtClean="0"/>
              <a:t>X  = 200.3</a:t>
            </a:r>
          </a:p>
          <a:p>
            <a:pPr lvl="1"/>
            <a:r>
              <a:rPr lang="en-US" dirty="0" smtClean="0"/>
              <a:t>s= 36.8</a:t>
            </a:r>
          </a:p>
          <a:p>
            <a:r>
              <a:rPr lang="en-US" dirty="0" smtClean="0"/>
              <a:t>Is there evidence that this sample has mean cholesterol levels that are different from the national population mean?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4495800"/>
            <a:ext cx="304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3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continued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Set up hypotheses and establish level of significance</a:t>
                </a:r>
              </a:p>
              <a:p>
                <a:pPr lvl="1"/>
                <a:r>
                  <a:rPr lang="en-US" dirty="0" smtClean="0"/>
                  <a:t>H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dirty="0" smtClean="0"/>
                  <a:t>=203 or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</m:e>
                    </m:bar>
                  </m:oMath>
                </a14:m>
                <a:r>
                  <a:rPr lang="en-US" dirty="0"/>
                  <a:t>=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 smtClean="0"/>
                  <a:t>H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dirty="0" smtClean="0"/>
                  <a:t>≠203 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  <m:r>
                          <a:rPr lang="en-US" i="1" dirty="0">
                            <a:latin typeface="Cambria Math"/>
                          </a:rPr>
                          <m:t> </m:t>
                        </m:r>
                      </m:e>
                    </m:bar>
                    <m:r>
                      <a:rPr lang="en-US" i="1" dirty="0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r>
                  <a:rPr lang="el-GR" dirty="0" smtClean="0">
                    <a:latin typeface="Times New Roman"/>
                    <a:cs typeface="Times New Roman"/>
                  </a:rPr>
                  <a:t>α</a:t>
                </a:r>
                <a:r>
                  <a:rPr lang="en-US" dirty="0" smtClean="0">
                    <a:latin typeface="Times New Roman"/>
                    <a:cs typeface="Times New Roman"/>
                  </a:rPr>
                  <a:t>= 0.05</a:t>
                </a:r>
                <a:endParaRPr lang="en-US" dirty="0"/>
              </a:p>
              <a:p>
                <a:r>
                  <a:rPr lang="en-US" dirty="0" smtClean="0"/>
                  <a:t>Assumptions</a:t>
                </a:r>
              </a:p>
              <a:p>
                <a:pPr lvl="1"/>
                <a:r>
                  <a:rPr lang="en-US" dirty="0" smtClean="0"/>
                  <a:t>Can we use a z-test?</a:t>
                </a:r>
              </a:p>
              <a:p>
                <a:pPr lvl="1"/>
                <a:r>
                  <a:rPr lang="en-US" dirty="0" smtClean="0"/>
                  <a:t>Assume normal distribution</a:t>
                </a:r>
              </a:p>
              <a:p>
                <a:pPr lvl="1"/>
                <a:r>
                  <a:rPr lang="en-US" dirty="0" smtClean="0"/>
                  <a:t>N is greater than 100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600200" y="2013857"/>
            <a:ext cx="1981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6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Calculate the appropriate test statistic</a:t>
                </a:r>
              </a:p>
              <a:p>
                <a:pPr marL="342900"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−µ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σ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marL="342900"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200.3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203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36.8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3310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US" dirty="0" smtClean="0"/>
                  <a:t>= -4.22</a:t>
                </a:r>
              </a:p>
              <a:p>
                <a:pPr marL="342900" lvl="1">
                  <a:buClr>
                    <a:schemeClr val="accent1"/>
                  </a:buClr>
                </a:pPr>
                <a:endParaRPr lang="en-US" dirty="0"/>
              </a:p>
              <a:p>
                <a:pPr marL="342900" lvl="1">
                  <a:buClr>
                    <a:schemeClr val="accent1"/>
                  </a:buClr>
                </a:pPr>
                <a:r>
                  <a:rPr lang="en-US" dirty="0" smtClean="0"/>
                  <a:t>Decision rule</a:t>
                </a:r>
              </a:p>
              <a:p>
                <a:pPr marL="708660" lvl="2">
                  <a:buClr>
                    <a:schemeClr val="accent1"/>
                  </a:buClr>
                </a:pPr>
                <a:r>
                  <a:rPr lang="en-US" dirty="0" smtClean="0"/>
                  <a:t>Critical values:  z≤-1.96 and z≥1.96</a:t>
                </a:r>
              </a:p>
              <a:p>
                <a:pPr marL="708660" lvl="2">
                  <a:buClr>
                    <a:schemeClr val="accent1"/>
                  </a:buClr>
                </a:pPr>
                <a:r>
                  <a:rPr lang="en-US" dirty="0" smtClean="0"/>
                  <a:t>What is our conclusion?   </a:t>
                </a:r>
              </a:p>
              <a:p>
                <a:pPr marL="708660" lvl="2">
                  <a:buClr>
                    <a:schemeClr val="accent1"/>
                  </a:buClr>
                </a:pPr>
                <a:r>
                  <a:rPr lang="en-US" dirty="0" smtClean="0"/>
                  <a:t>We reject the null hypothesis.   </a:t>
                </a:r>
                <a:endParaRPr lang="en-US" dirty="0"/>
              </a:p>
              <a:p>
                <a:pPr marL="45720"/>
                <a:r>
                  <a:rPr lang="en-US" dirty="0" smtClean="0"/>
                  <a:t>What is the p-value?  </a:t>
                </a:r>
              </a:p>
              <a:p>
                <a:pPr marL="342900" lvl="1"/>
                <a:r>
                  <a:rPr lang="en-US" dirty="0" smtClean="0"/>
                  <a:t>2* </a:t>
                </a:r>
                <a:r>
                  <a:rPr lang="en-US" dirty="0" err="1" smtClean="0"/>
                  <a:t>normsdist</a:t>
                </a:r>
                <a:r>
                  <a:rPr lang="en-US" dirty="0" smtClean="0"/>
                  <a:t> (-4.22)</a:t>
                </a:r>
              </a:p>
              <a:p>
                <a:pPr marL="342900" lvl="1"/>
                <a:r>
                  <a:rPr lang="en-US" dirty="0" smtClean="0"/>
                  <a:t>2*(1-normsdist(abs(z)))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works for both positive and negative z scores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0" t="-1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371600" y="2710543"/>
            <a:ext cx="1828800" cy="64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39000" y="6019800"/>
            <a:ext cx="14128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2.44302E-05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457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Z-test and p-value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 smtClean="0"/>
              <a:t>So what does p-value mean?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sz="3200" dirty="0" err="1" smtClean="0"/>
              <a:t>Ans</a:t>
            </a:r>
            <a:r>
              <a:rPr lang="en-US" sz="3200" dirty="0" smtClean="0"/>
              <a:t>: 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cs typeface="Arial" charset="0"/>
              </a:rPr>
              <a:t>Probability </a:t>
            </a:r>
            <a:r>
              <a:rPr lang="en-US" sz="3200" dirty="0">
                <a:cs typeface="Arial" charset="0"/>
              </a:rPr>
              <a:t>associated with getting the particular sample mean due to random variation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587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z="3200" i="1" dirty="0"/>
              <a:t>Question:</a:t>
            </a:r>
            <a:r>
              <a:rPr lang="en-US" i="1" dirty="0"/>
              <a:t> </a:t>
            </a:r>
            <a:r>
              <a:rPr lang="en-US" dirty="0"/>
              <a:t>How </a:t>
            </a:r>
            <a:r>
              <a:rPr lang="en-US" dirty="0" smtClean="0"/>
              <a:t>is p-value used to </a:t>
            </a:r>
            <a:r>
              <a:rPr lang="en-US" i="1" u="sng" dirty="0" smtClean="0"/>
              <a:t>infer </a:t>
            </a:r>
            <a:r>
              <a:rPr lang="en-US" i="1" u="sng" dirty="0"/>
              <a:t>or </a:t>
            </a:r>
            <a:r>
              <a:rPr lang="en-US" i="1" u="sng" dirty="0" smtClean="0"/>
              <a:t>interpret outcome </a:t>
            </a:r>
            <a:r>
              <a:rPr lang="en-US" i="1" dirty="0" smtClean="0"/>
              <a:t>as </a:t>
            </a:r>
            <a:r>
              <a:rPr lang="en-US" b="1" i="1" u="sng" dirty="0"/>
              <a:t>statistically significant</a:t>
            </a:r>
            <a:r>
              <a:rPr lang="en-US" b="1" i="1" u="sng" dirty="0" smtClean="0"/>
              <a:t>?</a:t>
            </a:r>
          </a:p>
          <a:p>
            <a:pPr>
              <a:defRPr/>
            </a:pPr>
            <a:endParaRPr lang="en-US" sz="3200" dirty="0" smtClean="0"/>
          </a:p>
          <a:p>
            <a:pPr>
              <a:defRPr/>
            </a:pPr>
            <a:r>
              <a:rPr lang="en-US" sz="3200" dirty="0" err="1" smtClean="0"/>
              <a:t>Ans</a:t>
            </a:r>
            <a:r>
              <a:rPr lang="en-US" dirty="0"/>
              <a:t>: </a:t>
            </a:r>
            <a:r>
              <a:rPr lang="en-US" dirty="0" smtClean="0"/>
              <a:t>Generally, if </a:t>
            </a:r>
            <a:r>
              <a:rPr lang="en-US" dirty="0"/>
              <a:t>there is less than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5%</a:t>
            </a:r>
            <a:r>
              <a:rPr lang="en-US" dirty="0"/>
              <a:t> chance of randomly selecting a sample with a given value </a:t>
            </a:r>
            <a:r>
              <a:rPr lang="en-US" dirty="0" smtClean="0"/>
              <a:t>relative to the expected value, this taken to be such </a:t>
            </a:r>
            <a:r>
              <a:rPr lang="en-US" u="sng" dirty="0"/>
              <a:t>an unlikely </a:t>
            </a:r>
            <a:r>
              <a:rPr lang="en-US" dirty="0"/>
              <a:t>event as to strongly say </a:t>
            </a:r>
            <a:r>
              <a:rPr lang="en-US" u="sng" dirty="0" smtClean="0"/>
              <a:t>there may be a </a:t>
            </a:r>
            <a:r>
              <a:rPr lang="en-US" u="sng" dirty="0"/>
              <a:t>difference </a:t>
            </a:r>
            <a:r>
              <a:rPr lang="en-US" dirty="0"/>
              <a:t>between </a:t>
            </a:r>
            <a:r>
              <a:rPr lang="en-US" dirty="0" smtClean="0"/>
              <a:t>groups/samples </a:t>
            </a:r>
            <a:r>
              <a:rPr lang="en-US" dirty="0"/>
              <a:t>or there is </a:t>
            </a:r>
            <a:r>
              <a:rPr lang="en-US" u="sng" dirty="0"/>
              <a:t>an effect </a:t>
            </a:r>
            <a:r>
              <a:rPr lang="en-US" dirty="0"/>
              <a:t>of treatment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1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99" y="533400"/>
            <a:ext cx="8276411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7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P-value rules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dirty="0" smtClean="0"/>
              <a:t>If p ≤ 0.05</a:t>
            </a:r>
          </a:p>
          <a:p>
            <a:pPr lvl="1"/>
            <a:r>
              <a:rPr lang="en-US" sz="2400" dirty="0" smtClean="0"/>
              <a:t> then most BME would say this is statistically </a:t>
            </a:r>
            <a:r>
              <a:rPr lang="en-US" sz="2400" i="1" u="sng" dirty="0" smtClean="0"/>
              <a:t>significant</a:t>
            </a:r>
            <a:endParaRPr lang="en-US" sz="2400" u="sng" dirty="0" smtClean="0"/>
          </a:p>
          <a:p>
            <a:r>
              <a:rPr lang="en-US" dirty="0" smtClean="0"/>
              <a:t>If 0.05 ≤ p ≤ 0.1, </a:t>
            </a:r>
          </a:p>
          <a:p>
            <a:pPr lvl="1"/>
            <a:r>
              <a:rPr lang="en-US" sz="2400" dirty="0" smtClean="0"/>
              <a:t>this is a grey zone; some evidence seems to suggest a possible difference, but additional testing needed and or need to increase sample size to determine if there is real significance</a:t>
            </a:r>
          </a:p>
          <a:p>
            <a:r>
              <a:rPr lang="en-US" dirty="0" smtClean="0"/>
              <a:t>If p &gt; 0.1, </a:t>
            </a:r>
          </a:p>
          <a:p>
            <a:pPr lvl="1"/>
            <a:r>
              <a:rPr lang="en-US" sz="2400" dirty="0" smtClean="0"/>
              <a:t>then </a:t>
            </a:r>
            <a:r>
              <a:rPr lang="en-US" sz="2400" u="sng" dirty="0" smtClean="0"/>
              <a:t>evidence is insufficient </a:t>
            </a:r>
            <a:r>
              <a:rPr lang="en-US" sz="2400" dirty="0" smtClean="0"/>
              <a:t> to claim significance and ANY differences observed are </a:t>
            </a:r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due simply to RANDOM SAMPLING VARIATION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945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00600"/>
          </a:xfrm>
        </p:spPr>
        <p:txBody>
          <a:bodyPr/>
          <a:lstStyle/>
          <a:p>
            <a:r>
              <a:rPr lang="en-US" dirty="0" smtClean="0"/>
              <a:t>Can the p value be negative?		</a:t>
            </a:r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the p value be equal 0.0? 	</a:t>
            </a:r>
            <a:r>
              <a:rPr lang="en-US" dirty="0" smtClean="0">
                <a:solidFill>
                  <a:srgbClr val="FF0000"/>
                </a:solidFill>
              </a:rPr>
              <a:t>No</a:t>
            </a:r>
          </a:p>
          <a:p>
            <a:endParaRPr lang="en-US" dirty="0"/>
          </a:p>
          <a:p>
            <a:r>
              <a:rPr lang="en-US" dirty="0" smtClean="0"/>
              <a:t>Can the p value be 1.0?	</a:t>
            </a:r>
            <a:r>
              <a:rPr lang="en-US" dirty="0" smtClean="0">
                <a:solidFill>
                  <a:srgbClr val="FF0000"/>
                </a:solidFill>
              </a:rPr>
              <a:t>Not likely (treatment effect size equals 					the one defined by H</a:t>
            </a:r>
            <a:r>
              <a:rPr lang="en-US" baseline="-25000" dirty="0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Should the p values be reported as fractions of percentages?</a:t>
            </a:r>
          </a:p>
          <a:p>
            <a:pPr marL="2103120" lvl="8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	Commonly reported as fractions</a:t>
            </a:r>
          </a:p>
          <a:p>
            <a:endParaRPr lang="en-US" dirty="0"/>
          </a:p>
          <a:p>
            <a:r>
              <a:rPr lang="en-US" dirty="0" smtClean="0"/>
              <a:t>Is the one tailed p value always equal half of the two tailed p value?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			Not always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1524000"/>
            <a:ext cx="3276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61114" y="2286000"/>
            <a:ext cx="3276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1000" y="3178628"/>
            <a:ext cx="4495800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3000" y="48006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53000" y="58674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9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50292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Can a one tailed p value have a value greater than 0.5?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Yes. When the direction of the treatment is opposite to 	the prediction</a:t>
            </a:r>
            <a:r>
              <a:rPr lang="en-US" dirty="0" smtClean="0"/>
              <a:t> </a:t>
            </a:r>
          </a:p>
          <a:p>
            <a:pPr marL="114300" indent="0">
              <a:buNone/>
            </a:pPr>
            <a:r>
              <a:rPr lang="en-US" dirty="0" smtClean="0"/>
              <a:t>Is the p value always associated with the null hypothesis?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Yes. If one can not state the null hypothesis the p value can not be interpreted</a:t>
            </a:r>
            <a:endParaRPr lang="en-US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dirty="0" smtClean="0"/>
              <a:t>Shouldn’t the p value always presented with conclusion about whether the results are statistically significant? 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No. The p value can be interpreted on its own. </a:t>
            </a:r>
          </a:p>
          <a:p>
            <a:pPr marL="114300" indent="0">
              <a:buNone/>
            </a:pPr>
            <a:r>
              <a:rPr lang="en-US" dirty="0" smtClean="0"/>
              <a:t>I chose to use one-tailed p value but the results came out in the direction opposite to my prediction. Can I report one tailed p value? 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Probably not</a:t>
            </a:r>
          </a:p>
          <a:p>
            <a:pPr marL="114300" indent="0">
              <a:buNone/>
            </a:pPr>
            <a:r>
              <a:rPr lang="en-US" dirty="0" smtClean="0"/>
              <a:t>Is the null hypothesis ever true? </a:t>
            </a:r>
            <a:r>
              <a:rPr lang="en-US" dirty="0" smtClean="0">
                <a:solidFill>
                  <a:srgbClr val="FF0000"/>
                </a:solidFill>
              </a:rPr>
              <a:t>	Rarely</a:t>
            </a:r>
            <a:endParaRPr lang="en-US" dirty="0" smtClean="0"/>
          </a:p>
          <a:p>
            <a:pPr marL="11430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2257" y="1905000"/>
            <a:ext cx="763088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3026229"/>
            <a:ext cx="7467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2257" y="4381499"/>
            <a:ext cx="6781800" cy="419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4914" y="5486400"/>
            <a:ext cx="7173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5943600"/>
            <a:ext cx="304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6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715962"/>
          </a:xfrm>
        </p:spPr>
        <p:txBody>
          <a:bodyPr/>
          <a:lstStyle/>
          <a:p>
            <a:r>
              <a:rPr lang="en-US" sz="3200" dirty="0" smtClean="0"/>
              <a:t>Borderline statistical significance: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7912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 value of </a:t>
            </a:r>
            <a:r>
              <a:rPr lang="en-US" b="1" dirty="0" smtClean="0">
                <a:solidFill>
                  <a:srgbClr val="FF0000"/>
                </a:solidFill>
              </a:rPr>
              <a:t>0.049</a:t>
            </a:r>
            <a:r>
              <a:rPr lang="en-US" b="1" dirty="0" smtClean="0"/>
              <a:t> is statistically significant </a:t>
            </a:r>
            <a:r>
              <a:rPr lang="en-US" b="1" dirty="0" smtClean="0">
                <a:solidFill>
                  <a:srgbClr val="FF0000"/>
                </a:solidFill>
              </a:rPr>
              <a:t>0.051 </a:t>
            </a:r>
            <a:r>
              <a:rPr lang="en-US" b="1" dirty="0" smtClean="0"/>
              <a:t>is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not</a:t>
            </a:r>
          </a:p>
          <a:p>
            <a:endParaRPr lang="en-US" dirty="0"/>
          </a:p>
          <a:p>
            <a:r>
              <a:rPr lang="en-US" dirty="0" smtClean="0"/>
              <a:t>Marginally significant</a:t>
            </a:r>
          </a:p>
          <a:p>
            <a:r>
              <a:rPr lang="en-US" dirty="0" smtClean="0"/>
              <a:t>Almost statistically significant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More creative versions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 smtClean="0"/>
              <a:t>Clear trend</a:t>
            </a:r>
          </a:p>
          <a:p>
            <a:r>
              <a:rPr lang="en-US" dirty="0" smtClean="0"/>
              <a:t>Barely missed statistical significance</a:t>
            </a:r>
          </a:p>
          <a:p>
            <a:r>
              <a:rPr lang="en-US" dirty="0" smtClean="0"/>
              <a:t>Not exactly significant</a:t>
            </a:r>
          </a:p>
          <a:p>
            <a:r>
              <a:rPr lang="en-US" dirty="0" smtClean="0"/>
              <a:t>Not currently significant</a:t>
            </a:r>
          </a:p>
          <a:p>
            <a:r>
              <a:rPr lang="en-US" dirty="0" smtClean="0"/>
              <a:t>On the cusp of significance</a:t>
            </a:r>
          </a:p>
          <a:p>
            <a:r>
              <a:rPr lang="en-US" dirty="0" smtClean="0"/>
              <a:t>Not exactly significant</a:t>
            </a:r>
          </a:p>
          <a:p>
            <a:r>
              <a:rPr lang="en-US" dirty="0" smtClean="0"/>
              <a:t>Provisionally significant</a:t>
            </a:r>
          </a:p>
          <a:p>
            <a:r>
              <a:rPr lang="en-US" dirty="0" smtClean="0"/>
              <a:t>Trending towards significance</a:t>
            </a:r>
          </a:p>
          <a:p>
            <a:r>
              <a:rPr lang="en-US" dirty="0" smtClean="0"/>
              <a:t>Verging on significance </a:t>
            </a:r>
          </a:p>
          <a:p>
            <a:r>
              <a:rPr lang="en-US" dirty="0" smtClean="0"/>
              <a:t>(468 such phrases)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47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dirty="0" smtClean="0"/>
              <a:t>Definition of normal quantile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Graph of points (</a:t>
            </a:r>
            <a:r>
              <a:rPr lang="en-US" sz="3200" dirty="0" err="1" smtClean="0"/>
              <a:t>x,y</a:t>
            </a:r>
            <a:r>
              <a:rPr lang="en-US" sz="3200" dirty="0" smtClean="0"/>
              <a:t>) where each y value is from the original set of sample data and each x value is the corresponding z score that is a quantile value expected from a normal distribution</a:t>
            </a:r>
          </a:p>
          <a:p>
            <a:pPr lvl="1"/>
            <a:r>
              <a:rPr lang="en-US" sz="3200" dirty="0" smtClean="0"/>
              <a:t>Quantiles are points taken at regular intervals from the cumulative distribution function (CDF) of a random variable.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987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Quantile</a:t>
            </a:r>
            <a:r>
              <a:rPr lang="en-US" dirty="0" smtClean="0"/>
              <a:t> plot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.doc file in </a:t>
            </a:r>
            <a:r>
              <a:rPr lang="en-US" dirty="0" err="1" smtClean="0"/>
              <a:t>ecourseware</a:t>
            </a:r>
            <a:endParaRPr lang="en-US" dirty="0" smtClean="0"/>
          </a:p>
          <a:p>
            <a:r>
              <a:rPr lang="en-US" dirty="0" smtClean="0"/>
              <a:t>Open excel file :  normal </a:t>
            </a:r>
            <a:r>
              <a:rPr lang="en-US" dirty="0" err="1" smtClean="0"/>
              <a:t>quantile</a:t>
            </a:r>
            <a:r>
              <a:rPr lang="en-US" dirty="0" smtClean="0"/>
              <a:t> plot worksheet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2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Make a histogram</a:t>
            </a:r>
          </a:p>
          <a:p>
            <a:pPr lvl="1"/>
            <a:r>
              <a:rPr lang="en-US" dirty="0" smtClean="0"/>
              <a:t>Reject normality if the histogram is not bell shaped.</a:t>
            </a:r>
          </a:p>
          <a:p>
            <a:r>
              <a:rPr lang="en-US" dirty="0" smtClean="0"/>
              <a:t>Outliers</a:t>
            </a:r>
          </a:p>
          <a:p>
            <a:pPr lvl="1"/>
            <a:r>
              <a:rPr lang="en-US" dirty="0" smtClean="0"/>
              <a:t>Identify outliers and reject normality if there is more than one outlier present</a:t>
            </a:r>
          </a:p>
          <a:p>
            <a:r>
              <a:rPr lang="en-US" dirty="0" smtClean="0"/>
              <a:t>Make a </a:t>
            </a:r>
            <a:r>
              <a:rPr lang="en-US" dirty="0" err="1" smtClean="0"/>
              <a:t>quantile</a:t>
            </a:r>
            <a:r>
              <a:rPr lang="en-US" dirty="0" smtClean="0"/>
              <a:t> plot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Sort the data from lowest to highest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Rank the samples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Crate a rank proportion </a:t>
            </a:r>
            <a:r>
              <a:rPr lang="en-US" dirty="0" smtClean="0">
                <a:solidFill>
                  <a:srgbClr val="FF0000"/>
                </a:solidFill>
              </a:rPr>
              <a:t>(Rank/N; (Rank-0.5)/N; Rank/(N+1)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Use the standard normal distribution to find the z scores corresponding to the rank proportion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Match the original sorted </a:t>
            </a:r>
            <a:r>
              <a:rPr lang="en-US" dirty="0"/>
              <a:t>d</a:t>
            </a:r>
            <a:r>
              <a:rPr lang="en-US" dirty="0" smtClean="0"/>
              <a:t>ata with their corresponding z score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Graph the x values and the corresponding z values</a:t>
            </a:r>
          </a:p>
          <a:p>
            <a:pPr lvl="2"/>
            <a:r>
              <a:rPr lang="en-US" dirty="0" smtClean="0"/>
              <a:t>If the line does not resemble a straight line, the data does not come from a normal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4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79388" y="115888"/>
            <a:ext cx="6584950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749300" algn="l"/>
                <a:tab pos="1206500" algn="l"/>
                <a:tab pos="1714500" algn="l"/>
                <a:tab pos="2286000" algn="l"/>
                <a:tab pos="2971800" algn="l"/>
                <a:tab pos="42926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eaLnBrk="0" hangingPunct="0">
              <a:tabLst>
                <a:tab pos="749300" algn="l"/>
                <a:tab pos="1206500" algn="l"/>
                <a:tab pos="1714500" algn="l"/>
                <a:tab pos="2286000" algn="l"/>
                <a:tab pos="2971800" algn="l"/>
                <a:tab pos="42926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eaLnBrk="0" hangingPunct="0">
              <a:tabLst>
                <a:tab pos="749300" algn="l"/>
                <a:tab pos="1206500" algn="l"/>
                <a:tab pos="1714500" algn="l"/>
                <a:tab pos="2286000" algn="l"/>
                <a:tab pos="2971800" algn="l"/>
                <a:tab pos="42926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eaLnBrk="0" hangingPunct="0">
              <a:tabLst>
                <a:tab pos="749300" algn="l"/>
                <a:tab pos="1206500" algn="l"/>
                <a:tab pos="1714500" algn="l"/>
                <a:tab pos="2286000" algn="l"/>
                <a:tab pos="2971800" algn="l"/>
                <a:tab pos="42926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eaLnBrk="0" hangingPunct="0">
              <a:tabLst>
                <a:tab pos="749300" algn="l"/>
                <a:tab pos="1206500" algn="l"/>
                <a:tab pos="1714500" algn="l"/>
                <a:tab pos="2286000" algn="l"/>
                <a:tab pos="2971800" algn="l"/>
                <a:tab pos="42926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206500" algn="l"/>
                <a:tab pos="1714500" algn="l"/>
                <a:tab pos="2286000" algn="l"/>
                <a:tab pos="2971800" algn="l"/>
                <a:tab pos="42926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206500" algn="l"/>
                <a:tab pos="1714500" algn="l"/>
                <a:tab pos="2286000" algn="l"/>
                <a:tab pos="2971800" algn="l"/>
                <a:tab pos="42926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206500" algn="l"/>
                <a:tab pos="1714500" algn="l"/>
                <a:tab pos="2286000" algn="l"/>
                <a:tab pos="2971800" algn="l"/>
                <a:tab pos="42926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206500" algn="l"/>
                <a:tab pos="1714500" algn="l"/>
                <a:tab pos="2286000" algn="l"/>
                <a:tab pos="2971800" algn="l"/>
                <a:tab pos="4292600" algn="l"/>
              </a:tabLs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Example</a:t>
            </a:r>
            <a:r>
              <a:rPr lang="en-US" dirty="0"/>
              <a:t>: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>
                <a:solidFill>
                  <a:schemeClr val="bg1"/>
                </a:solidFill>
              </a:rPr>
              <a:t>Data	Rank 	Rank 		Rank-based</a:t>
            </a:r>
          </a:p>
          <a:p>
            <a:pPr eaLnBrk="1" hangingPunct="1"/>
            <a:r>
              <a:rPr lang="en-US" dirty="0"/>
              <a:t>			</a:t>
            </a:r>
            <a:r>
              <a:rPr lang="en-US" dirty="0">
                <a:solidFill>
                  <a:schemeClr val="bg1"/>
                </a:solidFill>
              </a:rPr>
              <a:t>Proportion		z-scores</a:t>
            </a:r>
          </a:p>
          <a:p>
            <a:pPr eaLnBrk="1" hangingPunct="1"/>
            <a:r>
              <a:rPr lang="en-US" dirty="0">
                <a:solidFill>
                  <a:schemeClr val="bg1"/>
                </a:solidFill>
              </a:rPr>
              <a:t>						Normsinv(/N)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sz="1200" dirty="0">
                <a:solidFill>
                  <a:schemeClr val="bg1"/>
                </a:solidFill>
              </a:rPr>
              <a:t>(80.7)</a:t>
            </a:r>
            <a:r>
              <a:rPr lang="en-US" dirty="0">
                <a:solidFill>
                  <a:schemeClr val="bg1"/>
                </a:solidFill>
              </a:rPr>
              <a:t>	1</a:t>
            </a:r>
            <a:r>
              <a:rPr lang="en-US" dirty="0"/>
              <a:t>	</a:t>
            </a:r>
            <a:r>
              <a:rPr lang="en-US" dirty="0">
                <a:solidFill>
                  <a:schemeClr val="hlink"/>
                </a:solidFill>
              </a:rPr>
              <a:t>1/N</a:t>
            </a:r>
            <a:r>
              <a:rPr lang="en-US" dirty="0"/>
              <a:t>	</a:t>
            </a:r>
            <a:r>
              <a:rPr lang="en-US" dirty="0">
                <a:solidFill>
                  <a:srgbClr val="FF3300"/>
                </a:solidFill>
              </a:rPr>
              <a:t>(1-0.5)/N</a:t>
            </a:r>
            <a:r>
              <a:rPr lang="en-US" dirty="0"/>
              <a:t>	</a:t>
            </a:r>
            <a:r>
              <a:rPr lang="en-US" dirty="0">
                <a:solidFill>
                  <a:srgbClr val="00FF00"/>
                </a:solidFill>
              </a:rPr>
              <a:t>1/(N+1)</a:t>
            </a:r>
          </a:p>
          <a:p>
            <a:pPr eaLnBrk="1" hangingPunct="1"/>
            <a:r>
              <a:rPr lang="en-US" dirty="0">
                <a:solidFill>
                  <a:schemeClr val="bg1"/>
                </a:solidFill>
              </a:rPr>
              <a:t>Y</a:t>
            </a:r>
            <a:r>
              <a:rPr lang="en-US" sz="1200" dirty="0">
                <a:solidFill>
                  <a:schemeClr val="bg1"/>
                </a:solidFill>
              </a:rPr>
              <a:t>(56.3)</a:t>
            </a:r>
            <a:r>
              <a:rPr lang="en-US" dirty="0">
                <a:solidFill>
                  <a:schemeClr val="bg1"/>
                </a:solidFill>
              </a:rPr>
              <a:t>	2</a:t>
            </a:r>
            <a:r>
              <a:rPr lang="en-US" dirty="0"/>
              <a:t>	</a:t>
            </a:r>
            <a:r>
              <a:rPr lang="en-US" dirty="0">
                <a:solidFill>
                  <a:schemeClr val="hlink"/>
                </a:solidFill>
              </a:rPr>
              <a:t>2/N</a:t>
            </a:r>
            <a:r>
              <a:rPr lang="en-US" dirty="0"/>
              <a:t>	</a:t>
            </a:r>
            <a:r>
              <a:rPr lang="en-US" dirty="0">
                <a:solidFill>
                  <a:srgbClr val="FF3300"/>
                </a:solidFill>
              </a:rPr>
              <a:t>(2-0.5)/N</a:t>
            </a:r>
            <a:r>
              <a:rPr lang="en-US" dirty="0"/>
              <a:t>	</a:t>
            </a:r>
            <a:r>
              <a:rPr lang="en-US" dirty="0">
                <a:solidFill>
                  <a:srgbClr val="00FF00"/>
                </a:solidFill>
              </a:rPr>
              <a:t>2/(N+1)</a:t>
            </a:r>
          </a:p>
          <a:p>
            <a:pPr eaLnBrk="1" hangingPunct="1"/>
            <a:r>
              <a:rPr lang="en-US" dirty="0">
                <a:solidFill>
                  <a:schemeClr val="bg1"/>
                </a:solidFill>
              </a:rPr>
              <a:t>Z</a:t>
            </a:r>
            <a:r>
              <a:rPr lang="en-US" sz="1200" dirty="0">
                <a:solidFill>
                  <a:schemeClr val="bg1"/>
                </a:solidFill>
              </a:rPr>
              <a:t>(83.5)</a:t>
            </a:r>
            <a:r>
              <a:rPr lang="en-US" dirty="0">
                <a:solidFill>
                  <a:schemeClr val="bg1"/>
                </a:solidFill>
              </a:rPr>
              <a:t>	3</a:t>
            </a:r>
            <a:r>
              <a:rPr lang="en-US" dirty="0"/>
              <a:t>	</a:t>
            </a:r>
            <a:r>
              <a:rPr lang="en-US" dirty="0">
                <a:solidFill>
                  <a:schemeClr val="hlink"/>
                </a:solidFill>
              </a:rPr>
              <a:t>3/N</a:t>
            </a:r>
            <a:r>
              <a:rPr lang="en-US" dirty="0"/>
              <a:t>	</a:t>
            </a:r>
            <a:r>
              <a:rPr lang="en-US" dirty="0">
                <a:solidFill>
                  <a:srgbClr val="FF3300"/>
                </a:solidFill>
              </a:rPr>
              <a:t>(3-0.5)/N</a:t>
            </a:r>
            <a:r>
              <a:rPr lang="en-US" dirty="0"/>
              <a:t>	</a:t>
            </a:r>
            <a:r>
              <a:rPr lang="en-US" dirty="0">
                <a:solidFill>
                  <a:srgbClr val="00FF00"/>
                </a:solidFill>
              </a:rPr>
              <a:t>3/(N+1)</a:t>
            </a:r>
          </a:p>
          <a:p>
            <a:pPr eaLnBrk="1" hangingPunct="1"/>
            <a:r>
              <a:rPr lang="en-US" dirty="0">
                <a:solidFill>
                  <a:schemeClr val="bg1"/>
                </a:solidFill>
              </a:rPr>
              <a:t>K</a:t>
            </a:r>
            <a:r>
              <a:rPr lang="en-US" sz="1200" dirty="0">
                <a:solidFill>
                  <a:schemeClr val="bg1"/>
                </a:solidFill>
              </a:rPr>
              <a:t>(79.0)</a:t>
            </a:r>
            <a:r>
              <a:rPr lang="en-US" dirty="0">
                <a:solidFill>
                  <a:schemeClr val="bg1"/>
                </a:solidFill>
              </a:rPr>
              <a:t>	4</a:t>
            </a:r>
            <a:r>
              <a:rPr lang="en-US" dirty="0"/>
              <a:t>	</a:t>
            </a:r>
            <a:r>
              <a:rPr lang="en-US" dirty="0">
                <a:solidFill>
                  <a:schemeClr val="hlink"/>
                </a:solidFill>
              </a:rPr>
              <a:t>4/N</a:t>
            </a:r>
            <a:r>
              <a:rPr lang="en-US" dirty="0"/>
              <a:t>	</a:t>
            </a:r>
            <a:r>
              <a:rPr lang="en-US" dirty="0">
                <a:solidFill>
                  <a:srgbClr val="FF3300"/>
                </a:solidFill>
              </a:rPr>
              <a:t>(4-0.5)/N</a:t>
            </a:r>
            <a:r>
              <a:rPr lang="en-US" dirty="0"/>
              <a:t> 	</a:t>
            </a:r>
            <a:r>
              <a:rPr lang="en-US" dirty="0">
                <a:solidFill>
                  <a:srgbClr val="00FF00"/>
                </a:solidFill>
              </a:rPr>
              <a:t>4/(N+1)</a:t>
            </a:r>
          </a:p>
          <a:p>
            <a:pPr eaLnBrk="1" hangingPunct="1"/>
            <a:r>
              <a:rPr lang="en-US" dirty="0">
                <a:solidFill>
                  <a:schemeClr val="bg1"/>
                </a:solidFill>
              </a:rPr>
              <a:t>L</a:t>
            </a:r>
            <a:r>
              <a:rPr lang="en-US" sz="1200" dirty="0">
                <a:solidFill>
                  <a:schemeClr val="bg1"/>
                </a:solidFill>
              </a:rPr>
              <a:t>(93.6)</a:t>
            </a:r>
            <a:r>
              <a:rPr lang="en-US" dirty="0">
                <a:solidFill>
                  <a:schemeClr val="bg1"/>
                </a:solidFill>
              </a:rPr>
              <a:t>	5</a:t>
            </a:r>
            <a:r>
              <a:rPr lang="en-US" dirty="0"/>
              <a:t>	</a:t>
            </a:r>
            <a:r>
              <a:rPr lang="en-US" dirty="0">
                <a:solidFill>
                  <a:schemeClr val="hlink"/>
                </a:solidFill>
              </a:rPr>
              <a:t>5/N</a:t>
            </a:r>
            <a:r>
              <a:rPr lang="en-US" dirty="0"/>
              <a:t> 	</a:t>
            </a:r>
            <a:r>
              <a:rPr lang="en-US" dirty="0">
                <a:solidFill>
                  <a:srgbClr val="FF3300"/>
                </a:solidFill>
              </a:rPr>
              <a:t>(5-0.5)/N</a:t>
            </a:r>
            <a:r>
              <a:rPr lang="en-US" dirty="0"/>
              <a:t> 	</a:t>
            </a:r>
            <a:r>
              <a:rPr lang="en-US" dirty="0">
                <a:solidFill>
                  <a:srgbClr val="00FF00"/>
                </a:solidFill>
              </a:rPr>
              <a:t>5/(N+1)</a:t>
            </a:r>
            <a:r>
              <a:rPr lang="en-US" dirty="0"/>
              <a:t> 				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0" y="3213100"/>
          <a:ext cx="4643438" cy="316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Chart" r:id="rId3" imgW="4686280" imgH="3190728" progId="Excel.Chart.8">
                  <p:embed/>
                </p:oleObj>
              </mc:Choice>
              <mc:Fallback>
                <p:oleObj name="Chart" r:id="rId3" imgW="4686280" imgH="3190728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13100"/>
                        <a:ext cx="4643438" cy="316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4592638" y="3222625"/>
          <a:ext cx="4659312" cy="317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Chart" r:id="rId5" imgW="4581591" imgH="2752791" progId="Excel.Chart.8">
                  <p:embed/>
                </p:oleObj>
              </mc:Choice>
              <mc:Fallback>
                <p:oleObj name="Chart" r:id="rId5" imgW="4581591" imgH="2752791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638" y="3222625"/>
                        <a:ext cx="4659312" cy="317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2" name="Text Box 28"/>
          <p:cNvSpPr txBox="1">
            <a:spLocks noChangeArrowheads="1"/>
          </p:cNvSpPr>
          <p:nvPr/>
        </p:nvSpPr>
        <p:spPr bwMode="auto">
          <a:xfrm>
            <a:off x="3492500" y="6491288"/>
            <a:ext cx="26611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Rank based z scores</a:t>
            </a:r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 rot="16200000">
            <a:off x="1040607" y="3936206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Probability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 rot="16200000">
            <a:off x="5651750" y="4033938"/>
            <a:ext cx="13139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Heart rate BPM</a:t>
            </a:r>
          </a:p>
        </p:txBody>
      </p:sp>
    </p:spTree>
    <p:extLst>
      <p:ext uri="{BB962C8B-B14F-4D97-AF65-F5344CB8AC3E}">
        <p14:creationId xmlns:p14="http://schemas.microsoft.com/office/powerpoint/2010/main" val="223593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4410</TotalTime>
  <Words>2649</Words>
  <Application>Microsoft Office PowerPoint</Application>
  <PresentationFormat>On-screen Show (4:3)</PresentationFormat>
  <Paragraphs>721</Paragraphs>
  <Slides>53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Arial</vt:lpstr>
      <vt:lpstr>Calibri</vt:lpstr>
      <vt:lpstr>Cambria</vt:lpstr>
      <vt:lpstr>Cambria Math</vt:lpstr>
      <vt:lpstr>Symbol</vt:lpstr>
      <vt:lpstr>Tahoma</vt:lpstr>
      <vt:lpstr>Times New Roman</vt:lpstr>
      <vt:lpstr>Wingdings</vt:lpstr>
      <vt:lpstr>Adjacency</vt:lpstr>
      <vt:lpstr>Chart</vt:lpstr>
      <vt:lpstr>Worksheet</vt:lpstr>
      <vt:lpstr>Normal Distribution Part 3</vt:lpstr>
      <vt:lpstr>PowerPoint Presentation</vt:lpstr>
      <vt:lpstr>PowerPoint Presentation</vt:lpstr>
      <vt:lpstr>PowerPoint Presentation</vt:lpstr>
      <vt:lpstr>PowerPoint Presentation</vt:lpstr>
      <vt:lpstr>Definition of normal quantile plot</vt:lpstr>
      <vt:lpstr>Quantile plot procedure</vt:lpstr>
      <vt:lpstr>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 distribution assessment</vt:lpstr>
      <vt:lpstr>Shapiro-Wilk Normality Test</vt:lpstr>
      <vt:lpstr>Shapiro-Wilk Normality Test</vt:lpstr>
      <vt:lpstr>Shapiro-Wilk Normality Test</vt:lpstr>
      <vt:lpstr>http://www.real-statistics.com/free-download/real-statistics-resource-pack/</vt:lpstr>
      <vt:lpstr>PowerPoint Presentation</vt:lpstr>
      <vt:lpstr>PowerPoint Presentation</vt:lpstr>
      <vt:lpstr>Shapiro-Wilk Normality Test</vt:lpstr>
      <vt:lpstr>Caution for Normality tests</vt:lpstr>
      <vt:lpstr>Normality tests</vt:lpstr>
      <vt:lpstr>Hypothesis testing</vt:lpstr>
      <vt:lpstr>Statistical hypothesis</vt:lpstr>
      <vt:lpstr>Null and alternative hypotheses</vt:lpstr>
      <vt:lpstr>General procedure</vt:lpstr>
      <vt:lpstr>Example-setting up hypotheses</vt:lpstr>
      <vt:lpstr>What are we really testing?</vt:lpstr>
      <vt:lpstr>What do we conclude after a hypothesis test?</vt:lpstr>
      <vt:lpstr>Conclusions of a hypothesis test</vt:lpstr>
      <vt:lpstr>General procedure</vt:lpstr>
      <vt:lpstr>General Procedure</vt:lpstr>
      <vt:lpstr>Two-sided and one-sided tests</vt:lpstr>
      <vt:lpstr>Critical values</vt:lpstr>
      <vt:lpstr>When can you use a z test</vt:lpstr>
      <vt:lpstr>Z-test</vt:lpstr>
      <vt:lpstr>Example</vt:lpstr>
      <vt:lpstr>Example continued</vt:lpstr>
      <vt:lpstr>Example</vt:lpstr>
      <vt:lpstr>Z-test and p-value</vt:lpstr>
      <vt:lpstr>P-value</vt:lpstr>
      <vt:lpstr>P-value rules</vt:lpstr>
      <vt:lpstr>Questions</vt:lpstr>
      <vt:lpstr>Questions</vt:lpstr>
      <vt:lpstr>Borderline statistical significance:</vt:lpstr>
    </vt:vector>
  </TitlesOfParts>
  <Company>University of Memphis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 Distribution Part 2</dc:title>
  <dc:creator>Amber</dc:creator>
  <cp:lastModifiedBy>Erno Lindner (elindner)</cp:lastModifiedBy>
  <cp:revision>45</cp:revision>
  <cp:lastPrinted>2016-02-03T00:12:55Z</cp:lastPrinted>
  <dcterms:created xsi:type="dcterms:W3CDTF">2013-02-03T21:29:15Z</dcterms:created>
  <dcterms:modified xsi:type="dcterms:W3CDTF">2016-02-03T00:15:49Z</dcterms:modified>
</cp:coreProperties>
</file>