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23"/>
  </p:notes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 id="296" r:id="rId14"/>
    <p:sldId id="300" r:id="rId15"/>
    <p:sldId id="301" r:id="rId16"/>
    <p:sldId id="297" r:id="rId17"/>
    <p:sldId id="298" r:id="rId18"/>
    <p:sldId id="303" r:id="rId19"/>
    <p:sldId id="304" r:id="rId20"/>
    <p:sldId id="299" r:id="rId21"/>
    <p:sldId id="302" r:id="rId22"/>
  </p:sldIdLst>
  <p:sldSz cx="9144000" cy="6858000" type="screen4x3"/>
  <p:notesSz cx="7102475" cy="9388475"/>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7">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336699"/>
    <a:srgbClr val="E8EEF4"/>
    <a:srgbClr val="5984B3"/>
    <a:srgbClr val="6E6E9E"/>
    <a:srgbClr val="DDDDDD"/>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30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2032" y="-112"/>
      </p:cViewPr>
      <p:guideLst>
        <p:guide orient="horz" pos="2957"/>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indner\Desktop\Erno\Classes\Biostatistics\2017\t-test\Ginko%20memory%20sco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Memory scores</a:t>
            </a:r>
          </a:p>
        </c:rich>
      </c:tx>
      <c:layout>
        <c:manualLayout>
          <c:xMode val="edge"/>
          <c:yMode val="edge"/>
          <c:x val="0.28261716126388575"/>
          <c:y val="6.9444444444444448E-2"/>
        </c:manualLayout>
      </c:layout>
      <c:overlay val="0"/>
    </c:title>
    <c:autoTitleDeleted val="0"/>
    <c:plotArea>
      <c:layout>
        <c:manualLayout>
          <c:layoutTarget val="inner"/>
          <c:xMode val="edge"/>
          <c:yMode val="edge"/>
          <c:x val="0.13348765327402962"/>
          <c:y val="6.0544254884806054E-2"/>
          <c:w val="0.8191240941279273"/>
          <c:h val="0.82347586759988334"/>
        </c:manualLayout>
      </c:layout>
      <c:barChart>
        <c:barDir val="col"/>
        <c:grouping val="stacked"/>
        <c:varyColors val="0"/>
        <c:ser>
          <c:idx val="0"/>
          <c:order val="0"/>
          <c:tx>
            <c:strRef>
              <c:f>Sheet1!$A$40</c:f>
              <c:strCache>
                <c:ptCount val="1"/>
                <c:pt idx="0">
                  <c:v>Min</c:v>
                </c:pt>
              </c:strCache>
            </c:strRef>
          </c:tx>
          <c:spPr>
            <a:noFill/>
            <a:extLst>
              <a:ext uri="{909E8E84-426E-40DD-AFC4-6F175D3DCCD1}">
                <a14:hiddenFill xmlns:a14="http://schemas.microsoft.com/office/drawing/2010/main">
                  <a:solidFill>
                    <a:srgbClr val="5B9BD5"/>
                  </a:solidFill>
                </a14:hiddenFill>
              </a:ext>
            </a:extLst>
          </c:spPr>
          <c:invertIfNegative val="0"/>
          <c:cat>
            <c:strRef>
              <c:f>Sheet1!$B$39:$C$39</c:f>
              <c:strCache>
                <c:ptCount val="2"/>
                <c:pt idx="0">
                  <c:v>Mem. Score. Pre</c:v>
                </c:pt>
                <c:pt idx="1">
                  <c:v>Mem. Score post</c:v>
                </c:pt>
              </c:strCache>
            </c:strRef>
          </c:cat>
          <c:val>
            <c:numRef>
              <c:f>Sheet1!$B$40:$C$40</c:f>
              <c:numCache>
                <c:formatCode>General</c:formatCode>
                <c:ptCount val="2"/>
                <c:pt idx="0">
                  <c:v>44</c:v>
                </c:pt>
                <c:pt idx="1">
                  <c:v>46</c:v>
                </c:pt>
              </c:numCache>
            </c:numRef>
          </c:val>
        </c:ser>
        <c:ser>
          <c:idx val="1"/>
          <c:order val="1"/>
          <c:tx>
            <c:strRef>
              <c:f>Sheet1!$A$41</c:f>
              <c:strCache>
                <c:ptCount val="1"/>
                <c:pt idx="0">
                  <c:v>Q1-Min</c:v>
                </c:pt>
              </c:strCache>
            </c:strRef>
          </c:tx>
          <c:spPr>
            <a:noFill/>
            <a:extLst>
              <a:ext uri="{909E8E84-426E-40DD-AFC4-6F175D3DCCD1}">
                <a14:hiddenFill xmlns:a14="http://schemas.microsoft.com/office/drawing/2010/main">
                  <a:solidFill>
                    <a:srgbClr val="ED7D31"/>
                  </a:solidFill>
                </a14:hiddenFill>
              </a:ext>
            </a:extLst>
          </c:spPr>
          <c:invertIfNegative val="0"/>
          <c:errBars>
            <c:errBarType val="minus"/>
            <c:errValType val="percentage"/>
            <c:noEndCap val="0"/>
            <c:val val="100"/>
          </c:errBars>
          <c:cat>
            <c:strRef>
              <c:f>Sheet1!$B$39:$C$39</c:f>
              <c:strCache>
                <c:ptCount val="2"/>
                <c:pt idx="0">
                  <c:v>Mem. Score. Pre</c:v>
                </c:pt>
                <c:pt idx="1">
                  <c:v>Mem. Score post</c:v>
                </c:pt>
              </c:strCache>
            </c:strRef>
          </c:cat>
          <c:val>
            <c:numRef>
              <c:f>Sheet1!$B$41:$C$41</c:f>
              <c:numCache>
                <c:formatCode>General</c:formatCode>
                <c:ptCount val="2"/>
                <c:pt idx="0">
                  <c:v>12.5</c:v>
                </c:pt>
                <c:pt idx="1">
                  <c:v>13</c:v>
                </c:pt>
              </c:numCache>
            </c:numRef>
          </c:val>
        </c:ser>
        <c:ser>
          <c:idx val="2"/>
          <c:order val="2"/>
          <c:tx>
            <c:strRef>
              <c:f>Sheet1!$A$42</c:f>
              <c:strCache>
                <c:ptCount val="1"/>
                <c:pt idx="0">
                  <c:v>Med-Q1</c:v>
                </c:pt>
              </c:strCache>
            </c:strRef>
          </c:tx>
          <c:invertIfNegative val="0"/>
          <c:cat>
            <c:strRef>
              <c:f>Sheet1!$B$39:$C$39</c:f>
              <c:strCache>
                <c:ptCount val="2"/>
                <c:pt idx="0">
                  <c:v>Mem. Score. Pre</c:v>
                </c:pt>
                <c:pt idx="1">
                  <c:v>Mem. Score post</c:v>
                </c:pt>
              </c:strCache>
            </c:strRef>
          </c:cat>
          <c:val>
            <c:numRef>
              <c:f>Sheet1!$B$42:$C$42</c:f>
              <c:numCache>
                <c:formatCode>General</c:formatCode>
                <c:ptCount val="2"/>
                <c:pt idx="0">
                  <c:v>5.5</c:v>
                </c:pt>
                <c:pt idx="1">
                  <c:v>7.5</c:v>
                </c:pt>
              </c:numCache>
            </c:numRef>
          </c:val>
        </c:ser>
        <c:ser>
          <c:idx val="3"/>
          <c:order val="3"/>
          <c:tx>
            <c:strRef>
              <c:f>Sheet1!$A$43</c:f>
              <c:strCache>
                <c:ptCount val="1"/>
                <c:pt idx="0">
                  <c:v>Q3-Med</c:v>
                </c:pt>
              </c:strCache>
            </c:strRef>
          </c:tx>
          <c:invertIfNegative val="0"/>
          <c:errBars>
            <c:errBarType val="plus"/>
            <c:errValType val="cust"/>
            <c:noEndCap val="0"/>
            <c:plus>
              <c:numRef>
                <c:f>Sheet1!$B$44:$C$44</c:f>
                <c:numCache>
                  <c:formatCode>General</c:formatCode>
                  <c:ptCount val="2"/>
                  <c:pt idx="0">
                    <c:v>8.5</c:v>
                  </c:pt>
                  <c:pt idx="1">
                    <c:v>11.25</c:v>
                  </c:pt>
                </c:numCache>
              </c:numRef>
            </c:plus>
          </c:errBars>
          <c:cat>
            <c:strRef>
              <c:f>Sheet1!$B$39:$C$39</c:f>
              <c:strCache>
                <c:ptCount val="2"/>
                <c:pt idx="0">
                  <c:v>Mem. Score. Pre</c:v>
                </c:pt>
                <c:pt idx="1">
                  <c:v>Mem. Score post</c:v>
                </c:pt>
              </c:strCache>
            </c:strRef>
          </c:cat>
          <c:val>
            <c:numRef>
              <c:f>Sheet1!$B$43:$C$43</c:f>
              <c:numCache>
                <c:formatCode>General</c:formatCode>
                <c:ptCount val="2"/>
                <c:pt idx="0">
                  <c:v>6.5</c:v>
                </c:pt>
                <c:pt idx="1">
                  <c:v>6.25</c:v>
                </c:pt>
              </c:numCache>
            </c:numRef>
          </c:val>
        </c:ser>
        <c:dLbls>
          <c:showLegendKey val="0"/>
          <c:showVal val="0"/>
          <c:showCatName val="0"/>
          <c:showSerName val="0"/>
          <c:showPercent val="0"/>
          <c:showBubbleSize val="0"/>
        </c:dLbls>
        <c:gapWidth val="150"/>
        <c:overlap val="100"/>
        <c:axId val="387176136"/>
        <c:axId val="387178880"/>
      </c:barChart>
      <c:catAx>
        <c:axId val="387176136"/>
        <c:scaling>
          <c:orientation val="minMax"/>
        </c:scaling>
        <c:delete val="0"/>
        <c:axPos val="b"/>
        <c:numFmt formatCode="General" sourceLinked="1"/>
        <c:majorTickMark val="out"/>
        <c:minorTickMark val="none"/>
        <c:tickLblPos val="nextTo"/>
        <c:crossAx val="387178880"/>
        <c:crosses val="autoZero"/>
        <c:auto val="1"/>
        <c:lblAlgn val="ctr"/>
        <c:lblOffset val="100"/>
        <c:noMultiLvlLbl val="0"/>
      </c:catAx>
      <c:valAx>
        <c:axId val="387178880"/>
        <c:scaling>
          <c:orientation val="minMax"/>
          <c:max val="100"/>
          <c:min val="40"/>
        </c:scaling>
        <c:delete val="0"/>
        <c:axPos val="l"/>
        <c:majorGridlines/>
        <c:numFmt formatCode="General" sourceLinked="1"/>
        <c:majorTickMark val="out"/>
        <c:minorTickMark val="none"/>
        <c:tickLblPos val="nextTo"/>
        <c:crossAx val="387176136"/>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0"/>
            <a:ext cx="3078163" cy="469900"/>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eaLnBrk="1" hangingPunct="1">
              <a:defRPr sz="1200">
                <a:latin typeface="Tahoma" pitchFamily="84" charset="0"/>
                <a:ea typeface="+mn-ea"/>
                <a:cs typeface="Arial" charset="0"/>
              </a:defRPr>
            </a:lvl1pPr>
          </a:lstStyle>
          <a:p>
            <a:pPr>
              <a:defRPr/>
            </a:pPr>
            <a:endParaRPr lang="en-US"/>
          </a:p>
        </p:txBody>
      </p:sp>
      <p:sp>
        <p:nvSpPr>
          <p:cNvPr id="189443" name="Rectangle 3"/>
          <p:cNvSpPr>
            <a:spLocks noGrp="1" noChangeArrowheads="1"/>
          </p:cNvSpPr>
          <p:nvPr>
            <p:ph type="dt" idx="1"/>
          </p:nvPr>
        </p:nvSpPr>
        <p:spPr bwMode="auto">
          <a:xfrm>
            <a:off x="4024313" y="0"/>
            <a:ext cx="3078162" cy="469900"/>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lgn="r" eaLnBrk="1" hangingPunct="1">
              <a:defRPr sz="1200">
                <a:latin typeface="Tahoma" pitchFamily="84" charset="0"/>
                <a:ea typeface="+mn-ea"/>
                <a:cs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204913" y="704850"/>
            <a:ext cx="4692650" cy="35194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5" name="Rectangle 5"/>
          <p:cNvSpPr>
            <a:spLocks noGrp="1" noChangeArrowheads="1"/>
          </p:cNvSpPr>
          <p:nvPr>
            <p:ph type="body" sz="quarter" idx="3"/>
          </p:nvPr>
        </p:nvSpPr>
        <p:spPr bwMode="auto">
          <a:xfrm>
            <a:off x="947738" y="4459288"/>
            <a:ext cx="5207000" cy="4224337"/>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9446" name="Rectangle 6"/>
          <p:cNvSpPr>
            <a:spLocks noGrp="1" noChangeArrowheads="1"/>
          </p:cNvSpPr>
          <p:nvPr>
            <p:ph type="ftr" sz="quarter" idx="4"/>
          </p:nvPr>
        </p:nvSpPr>
        <p:spPr bwMode="auto">
          <a:xfrm>
            <a:off x="0" y="8918575"/>
            <a:ext cx="3078163" cy="469900"/>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eaLnBrk="1" hangingPunct="1">
              <a:defRPr sz="1200">
                <a:latin typeface="Tahoma" pitchFamily="84" charset="0"/>
                <a:ea typeface="+mn-ea"/>
                <a:cs typeface="Arial" charset="0"/>
              </a:defRPr>
            </a:lvl1pPr>
          </a:lstStyle>
          <a:p>
            <a:pPr>
              <a:defRPr/>
            </a:pPr>
            <a:endParaRPr lang="en-US"/>
          </a:p>
        </p:txBody>
      </p:sp>
      <p:sp>
        <p:nvSpPr>
          <p:cNvPr id="189447" name="Rectangle 7"/>
          <p:cNvSpPr>
            <a:spLocks noGrp="1" noChangeArrowheads="1"/>
          </p:cNvSpPr>
          <p:nvPr>
            <p:ph type="sldNum" sz="quarter" idx="5"/>
          </p:nvPr>
        </p:nvSpPr>
        <p:spPr bwMode="auto">
          <a:xfrm>
            <a:off x="4024313" y="8918575"/>
            <a:ext cx="3078162" cy="469900"/>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E001FB84-38E9-4408-8D03-C532E8DF0229}" type="slidenum">
              <a:rPr lang="en-US" altLang="en-US"/>
              <a:pPr>
                <a:defRPr/>
              </a:pPr>
              <a:t>‹#›</a:t>
            </a:fld>
            <a:endParaRPr lang="en-US" altLang="en-US"/>
          </a:p>
        </p:txBody>
      </p:sp>
    </p:spTree>
    <p:extLst>
      <p:ext uri="{BB962C8B-B14F-4D97-AF65-F5344CB8AC3E}">
        <p14:creationId xmlns:p14="http://schemas.microsoft.com/office/powerpoint/2010/main" val="3112510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65175" indent="-293688">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76338" indent="-2349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47825" indent="-2349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119313" indent="-2349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76513" indent="-23495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3033713" indent="-23495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90913" indent="-23495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948113" indent="-23495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5CD6FCCB-D31E-4236-9D4D-025EA1DDB784}" type="slidenum">
              <a:rPr lang="en-US" altLang="en-US" smtClean="0">
                <a:latin typeface="Tahoma" panose="020B0604030504040204" pitchFamily="34" charset="0"/>
              </a:rPr>
              <a:pPr>
                <a:spcBef>
                  <a:spcPct val="0"/>
                </a:spcBef>
              </a:pPr>
              <a:t>1</a:t>
            </a:fld>
            <a:endParaRPr lang="en-US" altLang="en-US" smtClean="0">
              <a:latin typeface="Tahoma" panose="020B060403050404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01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7826"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77827"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80" charset="2"/>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A8D5CA-72CD-45DB-B4A6-4A59B9183E19}" type="slidenum">
              <a:rPr lang="en-US" altLang="en-US"/>
              <a:pPr>
                <a:defRPr/>
              </a:pPr>
              <a:t>‹#›</a:t>
            </a:fld>
            <a:endParaRPr lang="en-US" altLang="en-US"/>
          </a:p>
        </p:txBody>
      </p:sp>
    </p:spTree>
    <p:extLst>
      <p:ext uri="{BB962C8B-B14F-4D97-AF65-F5344CB8AC3E}">
        <p14:creationId xmlns:p14="http://schemas.microsoft.com/office/powerpoint/2010/main" val="3988550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6AF97B-4038-4655-8E65-EABEDCB16518}" type="slidenum">
              <a:rPr lang="en-US" altLang="en-US"/>
              <a:pPr>
                <a:defRPr/>
              </a:pPr>
              <a:t>‹#›</a:t>
            </a:fld>
            <a:endParaRPr lang="en-US" altLang="en-US"/>
          </a:p>
        </p:txBody>
      </p:sp>
    </p:spTree>
    <p:extLst>
      <p:ext uri="{BB962C8B-B14F-4D97-AF65-F5344CB8AC3E}">
        <p14:creationId xmlns:p14="http://schemas.microsoft.com/office/powerpoint/2010/main" val="48348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10F0E1-6AE7-4BFA-B2A1-A50EBEA4C174}" type="slidenum">
              <a:rPr lang="en-US" altLang="en-US"/>
              <a:pPr>
                <a:defRPr/>
              </a:pPr>
              <a:t>‹#›</a:t>
            </a:fld>
            <a:endParaRPr lang="en-US" altLang="en-US"/>
          </a:p>
        </p:txBody>
      </p:sp>
    </p:spTree>
    <p:extLst>
      <p:ext uri="{BB962C8B-B14F-4D97-AF65-F5344CB8AC3E}">
        <p14:creationId xmlns:p14="http://schemas.microsoft.com/office/powerpoint/2010/main" val="331391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B5D6B-505A-4DB6-9072-FDF504D7B886}" type="slidenum">
              <a:rPr lang="en-US" altLang="en-US"/>
              <a:pPr>
                <a:defRPr/>
              </a:pPr>
              <a:t>‹#›</a:t>
            </a:fld>
            <a:endParaRPr lang="en-US" altLang="en-US"/>
          </a:p>
        </p:txBody>
      </p:sp>
    </p:spTree>
    <p:extLst>
      <p:ext uri="{BB962C8B-B14F-4D97-AF65-F5344CB8AC3E}">
        <p14:creationId xmlns:p14="http://schemas.microsoft.com/office/powerpoint/2010/main" val="324233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6A26AE-8B24-4DED-8B71-D23E493E5B52}" type="slidenum">
              <a:rPr lang="en-US" altLang="en-US"/>
              <a:pPr>
                <a:defRPr/>
              </a:pPr>
              <a:t>‹#›</a:t>
            </a:fld>
            <a:endParaRPr lang="en-US" altLang="en-US"/>
          </a:p>
        </p:txBody>
      </p:sp>
    </p:spTree>
    <p:extLst>
      <p:ext uri="{BB962C8B-B14F-4D97-AF65-F5344CB8AC3E}">
        <p14:creationId xmlns:p14="http://schemas.microsoft.com/office/powerpoint/2010/main" val="85747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0C8630-923C-4B4A-94AB-2B98BB62E825}" type="slidenum">
              <a:rPr lang="en-US" altLang="en-US"/>
              <a:pPr>
                <a:defRPr/>
              </a:pPr>
              <a:t>‹#›</a:t>
            </a:fld>
            <a:endParaRPr lang="en-US" altLang="en-US"/>
          </a:p>
        </p:txBody>
      </p:sp>
    </p:spTree>
    <p:extLst>
      <p:ext uri="{BB962C8B-B14F-4D97-AF65-F5344CB8AC3E}">
        <p14:creationId xmlns:p14="http://schemas.microsoft.com/office/powerpoint/2010/main" val="319731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1C8E1E8-8F79-48CB-BAFA-F4DDDE259845}" type="slidenum">
              <a:rPr lang="en-US" altLang="en-US"/>
              <a:pPr>
                <a:defRPr/>
              </a:pPr>
              <a:t>‹#›</a:t>
            </a:fld>
            <a:endParaRPr lang="en-US" altLang="en-US"/>
          </a:p>
        </p:txBody>
      </p:sp>
    </p:spTree>
    <p:extLst>
      <p:ext uri="{BB962C8B-B14F-4D97-AF65-F5344CB8AC3E}">
        <p14:creationId xmlns:p14="http://schemas.microsoft.com/office/powerpoint/2010/main" val="297021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644B7A6-40E7-4C5F-BBC7-B4D08FBB4CB8}" type="slidenum">
              <a:rPr lang="en-US" altLang="en-US"/>
              <a:pPr>
                <a:defRPr/>
              </a:pPr>
              <a:t>‹#›</a:t>
            </a:fld>
            <a:endParaRPr lang="en-US" altLang="en-US"/>
          </a:p>
        </p:txBody>
      </p:sp>
    </p:spTree>
    <p:extLst>
      <p:ext uri="{BB962C8B-B14F-4D97-AF65-F5344CB8AC3E}">
        <p14:creationId xmlns:p14="http://schemas.microsoft.com/office/powerpoint/2010/main" val="101512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5057585-718C-4955-BFD5-6BE5E006B01E}" type="slidenum">
              <a:rPr lang="en-US" altLang="en-US"/>
              <a:pPr>
                <a:defRPr/>
              </a:pPr>
              <a:t>‹#›</a:t>
            </a:fld>
            <a:endParaRPr lang="en-US" altLang="en-US"/>
          </a:p>
        </p:txBody>
      </p:sp>
    </p:spTree>
    <p:extLst>
      <p:ext uri="{BB962C8B-B14F-4D97-AF65-F5344CB8AC3E}">
        <p14:creationId xmlns:p14="http://schemas.microsoft.com/office/powerpoint/2010/main" val="369691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DC429D-5EAA-4AB1-B64E-FE3D7409A92C}" type="slidenum">
              <a:rPr lang="en-US" altLang="en-US"/>
              <a:pPr>
                <a:defRPr/>
              </a:pPr>
              <a:t>‹#›</a:t>
            </a:fld>
            <a:endParaRPr lang="en-US" altLang="en-US"/>
          </a:p>
        </p:txBody>
      </p:sp>
    </p:spTree>
    <p:extLst>
      <p:ext uri="{BB962C8B-B14F-4D97-AF65-F5344CB8AC3E}">
        <p14:creationId xmlns:p14="http://schemas.microsoft.com/office/powerpoint/2010/main" val="149730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D01F7C9-D145-4D0A-88E3-9EA16678AD47}" type="slidenum">
              <a:rPr lang="en-US" altLang="en-US"/>
              <a:pPr>
                <a:defRPr/>
              </a:pPr>
              <a:t>‹#›</a:t>
            </a:fld>
            <a:endParaRPr lang="en-US" altLang="en-US"/>
          </a:p>
        </p:txBody>
      </p:sp>
    </p:spTree>
    <p:extLst>
      <p:ext uri="{BB962C8B-B14F-4D97-AF65-F5344CB8AC3E}">
        <p14:creationId xmlns:p14="http://schemas.microsoft.com/office/powerpoint/2010/main" val="70962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6803"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680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ea typeface="+mn-ea"/>
                <a:cs typeface="Arial" charset="0"/>
              </a:defRPr>
            </a:lvl1pPr>
          </a:lstStyle>
          <a:p>
            <a:pPr>
              <a:defRPr/>
            </a:pPr>
            <a:endParaRPr lang="en-US"/>
          </a:p>
        </p:txBody>
      </p:sp>
      <p:sp>
        <p:nvSpPr>
          <p:cNvPr id="7680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ea typeface="+mn-ea"/>
                <a:cs typeface="Arial" charset="0"/>
              </a:defRPr>
            </a:lvl1pPr>
          </a:lstStyle>
          <a:p>
            <a:pPr>
              <a:defRPr/>
            </a:pPr>
            <a:endParaRPr lang="en-US"/>
          </a:p>
        </p:txBody>
      </p:sp>
      <p:sp>
        <p:nvSpPr>
          <p:cNvPr id="7680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pPr>
              <a:defRPr/>
            </a:pPr>
            <a:fld id="{6A7E8AE3-232D-4580-BF6B-EECC85DF418A}"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84" charset="0"/>
          <a:ea typeface="MS PGothic" panose="020B0600070205080204" pitchFamily="34" charset="-128"/>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84" charset="0"/>
          <a:ea typeface="MS PGothic" panose="020B0600070205080204" pitchFamily="34" charset="-128"/>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84" charset="0"/>
          <a:ea typeface="MS PGothic" panose="020B0600070205080204" pitchFamily="34" charset="-128"/>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84" charset="0"/>
          <a:ea typeface="MS PGothic" panose="020B0600070205080204" pitchFamily="34" charset="-128"/>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8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8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8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84" charset="0"/>
          <a:cs typeface="Arial"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Arial" charset="0"/>
          <a:cs typeface="+mn-cs"/>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Arial" charset="0"/>
          <a:cs typeface="+mn-cs"/>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Arial" charset="0"/>
          <a:cs typeface="+mn-cs"/>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Arial" charset="0"/>
          <a:cs typeface="+mn-cs"/>
        </a:defRPr>
      </a:lvl5pPr>
      <a:lvl6pPr marL="2514600" indent="-228600" algn="l" rtl="0" fontAlgn="base">
        <a:spcBef>
          <a:spcPct val="20000"/>
        </a:spcBef>
        <a:spcAft>
          <a:spcPct val="0"/>
        </a:spcAft>
        <a:buClr>
          <a:schemeClr val="hlink"/>
        </a:buClr>
        <a:buSzPct val="65000"/>
        <a:buFont typeface="Wingdings" pitchFamily="-80"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65000"/>
        <a:buFont typeface="Wingdings" pitchFamily="-80"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65000"/>
        <a:buFont typeface="Wingdings" pitchFamily="-80"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65000"/>
        <a:buFont typeface="Wingdings" pitchFamily="-80"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lindner@memphis.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jjnnings@memphis.edu"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6.bin"/><Relationship Id="rId3" Type="http://schemas.openxmlformats.org/officeDocument/2006/relationships/image" Target="../media/image22.png"/><Relationship Id="rId7" Type="http://schemas.openxmlformats.org/officeDocument/2006/relationships/oleObject" Target="../embeddings/oleObject13.bin"/><Relationship Id="rId12" Type="http://schemas.openxmlformats.org/officeDocument/2006/relationships/image" Target="../media/image19.wmf"/><Relationship Id="rId2" Type="http://schemas.openxmlformats.org/officeDocument/2006/relationships/slideLayout" Target="../slideLayouts/slideLayout7.xml"/><Relationship Id="rId16" Type="http://schemas.openxmlformats.org/officeDocument/2006/relationships/image" Target="../media/image21.wmf"/><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8.wmf"/><Relationship Id="rId4" Type="http://schemas.openxmlformats.org/officeDocument/2006/relationships/image" Target="../media/image23.wmf"/><Relationship Id="rId9" Type="http://schemas.openxmlformats.org/officeDocument/2006/relationships/oleObject" Target="../embeddings/oleObject14.bin"/><Relationship Id="rId14" Type="http://schemas.openxmlformats.org/officeDocument/2006/relationships/image" Target="../media/image20.wmf"/></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8.wmf"/><Relationship Id="rId3" Type="http://schemas.openxmlformats.org/officeDocument/2006/relationships/image" Target="../media/image22.png"/><Relationship Id="rId7" Type="http://schemas.openxmlformats.org/officeDocument/2006/relationships/image" Target="../media/image25.wmf"/><Relationship Id="rId12"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0.emf"/></Relationships>
</file>

<file path=ppt/slides/_rels/slide2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25.bin"/><Relationship Id="rId4" Type="http://schemas.openxmlformats.org/officeDocument/2006/relationships/image" Target="../media/image3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68313" y="333375"/>
            <a:ext cx="8229600" cy="1752600"/>
          </a:xfrm>
        </p:spPr>
        <p:txBody>
          <a:bodyPr/>
          <a:lstStyle/>
          <a:p>
            <a:pPr eaLnBrk="1" hangingPunct="1">
              <a:defRPr/>
            </a:pPr>
            <a:r>
              <a:rPr lang="en-US" altLang="en-US" sz="4000" smtClean="0"/>
              <a:t>BIOM 7110/8110</a:t>
            </a:r>
            <a:br>
              <a:rPr lang="en-US" altLang="en-US" sz="4000" smtClean="0"/>
            </a:br>
            <a:r>
              <a:rPr lang="en-US" altLang="en-US" sz="4000" smtClean="0"/>
              <a:t/>
            </a:r>
            <a:br>
              <a:rPr lang="en-US" altLang="en-US" sz="4000" smtClean="0"/>
            </a:br>
            <a:r>
              <a:rPr lang="en-US" altLang="en-US" sz="4000" smtClean="0"/>
              <a:t>BIOSTATISTICS</a:t>
            </a:r>
          </a:p>
        </p:txBody>
      </p:sp>
      <p:sp>
        <p:nvSpPr>
          <p:cNvPr id="106499" name="Rectangle 3"/>
          <p:cNvSpPr>
            <a:spLocks noGrp="1" noChangeArrowheads="1"/>
          </p:cNvSpPr>
          <p:nvPr>
            <p:ph type="body" idx="1"/>
          </p:nvPr>
        </p:nvSpPr>
        <p:spPr>
          <a:xfrm>
            <a:off x="0" y="2743200"/>
            <a:ext cx="9144000" cy="4114800"/>
          </a:xfrm>
        </p:spPr>
        <p:txBody>
          <a:bodyPr/>
          <a:lstStyle/>
          <a:p>
            <a:pPr eaLnBrk="1" hangingPunct="1">
              <a:defRPr/>
            </a:pPr>
            <a:r>
              <a:rPr lang="en-US" altLang="en-US" smtClean="0"/>
              <a:t>Erno Lindner, Ph.D. (</a:t>
            </a:r>
            <a:r>
              <a:rPr lang="en-US" altLang="en-US" smtClean="0">
                <a:hlinkClick r:id="rId3"/>
              </a:rPr>
              <a:t>elindner@memphis.edu</a:t>
            </a:r>
            <a:r>
              <a:rPr lang="en-US" altLang="en-US" smtClean="0"/>
              <a:t>)</a:t>
            </a:r>
          </a:p>
          <a:p>
            <a:pPr eaLnBrk="1" hangingPunct="1">
              <a:defRPr/>
            </a:pPr>
            <a:r>
              <a:rPr lang="en-US" altLang="en-US" smtClean="0"/>
              <a:t>Amber Jennings, Ph.D.(</a:t>
            </a:r>
            <a:r>
              <a:rPr lang="en-US" altLang="en-US" smtClean="0">
                <a:hlinkClick r:id="rId4"/>
              </a:rPr>
              <a:t>jjnnings@memphis.edu</a:t>
            </a:r>
            <a:r>
              <a:rPr lang="en-US" altLang="en-US" smtClean="0"/>
              <a:t>)</a:t>
            </a:r>
          </a:p>
          <a:p>
            <a:pPr eaLnBrk="1" hangingPunct="1">
              <a:buFont typeface="Wingdings" panose="05000000000000000000" pitchFamily="2" charset="2"/>
              <a:buNone/>
              <a:defRPr/>
            </a:pPr>
            <a:r>
              <a:rPr lang="en-US" altLang="en-US" smtClean="0"/>
              <a:t>	M,W: 8:40-10:05</a:t>
            </a:r>
          </a:p>
          <a:p>
            <a:pPr eaLnBrk="1" hangingPunct="1">
              <a:buFont typeface="Wingdings" panose="05000000000000000000" pitchFamily="2" charset="2"/>
              <a:buNone/>
              <a:defRPr/>
            </a:pPr>
            <a:r>
              <a:rPr lang="en-US" altLang="en-US" smtClean="0"/>
              <a:t>	ecourseware</a:t>
            </a:r>
          </a:p>
          <a:p>
            <a:pPr eaLnBrk="1" hangingPunct="1">
              <a:buFont typeface="Wingdings" panose="05000000000000000000" pitchFamily="2" charset="2"/>
              <a:buNone/>
              <a:defRPr/>
            </a:pPr>
            <a:r>
              <a:rPr lang="en-US" altLang="en-US"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33400" y="609600"/>
            <a:ext cx="7740650" cy="520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2400">
                <a:latin typeface="Arial" panose="020B0604020202020204" pitchFamily="34" charset="0"/>
              </a:rPr>
              <a:t>Summary of the protocol of evaluating data collected individuals before and after treatment</a:t>
            </a:r>
          </a:p>
          <a:p>
            <a:pPr>
              <a:spcBef>
                <a:spcPct val="0"/>
              </a:spcBef>
              <a:buClrTx/>
              <a:buSzTx/>
              <a:buFontTx/>
              <a:buNone/>
            </a:pPr>
            <a:endParaRPr lang="en-US" altLang="en-US" sz="2400">
              <a:latin typeface="Arial" panose="020B0604020202020204" pitchFamily="34" charset="0"/>
            </a:endParaRPr>
          </a:p>
          <a:p>
            <a:pPr>
              <a:spcBef>
                <a:spcPct val="0"/>
              </a:spcBef>
              <a:buClrTx/>
              <a:buSzTx/>
              <a:buFont typeface="Arial" panose="020B0604020202020204" pitchFamily="34" charset="0"/>
              <a:buAutoNum type="arabicPeriod"/>
            </a:pPr>
            <a:r>
              <a:rPr lang="en-US" altLang="en-US" sz="2400">
                <a:latin typeface="Arial" panose="020B0604020202020204" pitchFamily="34" charset="0"/>
              </a:rPr>
              <a:t>Compute the change in each individual in response to treatment (d)</a:t>
            </a:r>
          </a:p>
          <a:p>
            <a:pPr>
              <a:spcBef>
                <a:spcPct val="0"/>
              </a:spcBef>
              <a:buClrTx/>
              <a:buSzTx/>
              <a:buFont typeface="Arial" panose="020B0604020202020204" pitchFamily="34" charset="0"/>
              <a:buAutoNum type="arabicPeriod"/>
            </a:pPr>
            <a:endParaRPr lang="en-US" altLang="en-US" sz="2400">
              <a:latin typeface="Arial" panose="020B0604020202020204" pitchFamily="34" charset="0"/>
            </a:endParaRPr>
          </a:p>
          <a:p>
            <a:pPr>
              <a:spcBef>
                <a:spcPct val="0"/>
              </a:spcBef>
              <a:buClrTx/>
              <a:buSzTx/>
              <a:buFont typeface="Arial" panose="020B0604020202020204" pitchFamily="34" charset="0"/>
              <a:buAutoNum type="arabicPeriod"/>
            </a:pPr>
            <a:r>
              <a:rPr lang="en-US" altLang="en-US" sz="2400">
                <a:latin typeface="Arial" panose="020B0604020202020204" pitchFamily="34" charset="0"/>
              </a:rPr>
              <a:t>Compute the mean change      and the standard error of the mean changes</a:t>
            </a:r>
          </a:p>
          <a:p>
            <a:pPr>
              <a:spcBef>
                <a:spcPct val="0"/>
              </a:spcBef>
              <a:buClrTx/>
              <a:buSzTx/>
              <a:buFont typeface="Arial" panose="020B0604020202020204" pitchFamily="34" charset="0"/>
              <a:buAutoNum type="arabicPeriod"/>
            </a:pPr>
            <a:endParaRPr lang="en-US" altLang="en-US" sz="2400">
              <a:latin typeface="Arial" panose="020B0604020202020204" pitchFamily="34" charset="0"/>
            </a:endParaRPr>
          </a:p>
          <a:p>
            <a:pPr>
              <a:spcBef>
                <a:spcPct val="0"/>
              </a:spcBef>
              <a:buClrTx/>
              <a:buSzTx/>
              <a:buFont typeface="Arial" panose="020B0604020202020204" pitchFamily="34" charset="0"/>
              <a:buAutoNum type="arabicPeriod"/>
            </a:pPr>
            <a:r>
              <a:rPr lang="en-US" altLang="en-US" sz="2400">
                <a:latin typeface="Arial" panose="020B0604020202020204" pitchFamily="34" charset="0"/>
              </a:rPr>
              <a:t>Use these numbers to compute </a:t>
            </a:r>
          </a:p>
          <a:p>
            <a:pPr>
              <a:spcBef>
                <a:spcPct val="0"/>
              </a:spcBef>
              <a:buClrTx/>
              <a:buSzTx/>
              <a:buFont typeface="Arial" panose="020B0604020202020204" pitchFamily="34" charset="0"/>
              <a:buAutoNum type="arabicPeriod"/>
            </a:pPr>
            <a:endParaRPr lang="en-US" altLang="en-US" sz="2400">
              <a:latin typeface="Arial" panose="020B0604020202020204" pitchFamily="34" charset="0"/>
            </a:endParaRPr>
          </a:p>
          <a:p>
            <a:pPr>
              <a:spcBef>
                <a:spcPct val="0"/>
              </a:spcBef>
              <a:buClrTx/>
              <a:buSzTx/>
              <a:buFont typeface="Arial" panose="020B0604020202020204" pitchFamily="34" charset="0"/>
              <a:buAutoNum type="arabicPeriod"/>
            </a:pPr>
            <a:r>
              <a:rPr lang="en-US" altLang="en-US" sz="2400">
                <a:latin typeface="Arial" panose="020B0604020202020204" pitchFamily="34" charset="0"/>
              </a:rPr>
              <a:t>Compare this t with the critical value of </a:t>
            </a:r>
            <a:r>
              <a:rPr lang="en-US" altLang="en-US" sz="2400">
                <a:solidFill>
                  <a:srgbClr val="FFFF99"/>
                </a:solidFill>
                <a:latin typeface="Arial" panose="020B0604020202020204" pitchFamily="34" charset="0"/>
              </a:rPr>
              <a:t>t</a:t>
            </a:r>
            <a:r>
              <a:rPr lang="en-US" altLang="en-US" sz="2400" baseline="-25000">
                <a:solidFill>
                  <a:srgbClr val="FFFF99"/>
                </a:solidFill>
                <a:latin typeface="Arial" panose="020B0604020202020204" pitchFamily="34" charset="0"/>
              </a:rPr>
              <a:t>crit</a:t>
            </a:r>
            <a:r>
              <a:rPr lang="en-US" altLang="en-US" sz="2400">
                <a:solidFill>
                  <a:schemeClr val="folHlink"/>
                </a:solidFill>
                <a:latin typeface="Arial" panose="020B0604020202020204" pitchFamily="34" charset="0"/>
              </a:rPr>
              <a:t> </a:t>
            </a:r>
            <a:r>
              <a:rPr lang="en-US" altLang="en-US" sz="2400">
                <a:latin typeface="Arial" panose="020B0604020202020204" pitchFamily="34" charset="0"/>
              </a:rPr>
              <a:t>for </a:t>
            </a:r>
            <a:r>
              <a:rPr lang="en-US" altLang="en-US" sz="2400">
                <a:solidFill>
                  <a:srgbClr val="FFFF99"/>
                </a:solidFill>
                <a:latin typeface="Arial" panose="020B0604020202020204" pitchFamily="34" charset="0"/>
                <a:sym typeface="Symbol" panose="05050102010706020507" pitchFamily="18" charset="2"/>
              </a:rPr>
              <a:t>=n-1</a:t>
            </a:r>
            <a:r>
              <a:rPr lang="en-US" altLang="en-US" sz="2400">
                <a:latin typeface="Arial" panose="020B0604020202020204" pitchFamily="34" charset="0"/>
                <a:sym typeface="Symbol" panose="05050102010706020507" pitchFamily="18" charset="2"/>
              </a:rPr>
              <a:t> degrees of freedom where n is the number of experimental subjects</a:t>
            </a:r>
          </a:p>
        </p:txBody>
      </p:sp>
      <p:graphicFrame>
        <p:nvGraphicFramePr>
          <p:cNvPr id="13315" name="Object 3"/>
          <p:cNvGraphicFramePr>
            <a:graphicFrameLocks noChangeAspect="1"/>
          </p:cNvGraphicFramePr>
          <p:nvPr/>
        </p:nvGraphicFramePr>
        <p:xfrm>
          <a:off x="4859338" y="2781300"/>
          <a:ext cx="296862" cy="468313"/>
        </p:xfrm>
        <a:graphic>
          <a:graphicData uri="http://schemas.openxmlformats.org/presentationml/2006/ole">
            <mc:AlternateContent xmlns:mc="http://schemas.openxmlformats.org/markup-compatibility/2006">
              <mc:Choice xmlns:v="urn:schemas-microsoft-com:vml" Requires="v">
                <p:oleObj spid="_x0000_s13333" name="Equation" r:id="rId3" imgW="126835" imgH="202936" progId="Equation.DSMT4">
                  <p:embed/>
                </p:oleObj>
              </mc:Choice>
              <mc:Fallback>
                <p:oleObj name="Equation" r:id="rId3" imgW="126835" imgH="20293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781300"/>
                        <a:ext cx="296862"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316" name="Object 4"/>
          <p:cNvGraphicFramePr>
            <a:graphicFrameLocks noChangeAspect="1"/>
          </p:cNvGraphicFramePr>
          <p:nvPr/>
        </p:nvGraphicFramePr>
        <p:xfrm>
          <a:off x="4843463" y="3181350"/>
          <a:ext cx="414337" cy="574675"/>
        </p:xfrm>
        <a:graphic>
          <a:graphicData uri="http://schemas.openxmlformats.org/presentationml/2006/ole">
            <mc:AlternateContent xmlns:mc="http://schemas.openxmlformats.org/markup-compatibility/2006">
              <mc:Choice xmlns:v="urn:schemas-microsoft-com:vml" Requires="v">
                <p:oleObj spid="_x0000_s13334" name="Equation" r:id="rId5" imgW="165028" imgH="228501" progId="Equation.DSMT4">
                  <p:embed/>
                </p:oleObj>
              </mc:Choice>
              <mc:Fallback>
                <p:oleObj name="Equation" r:id="rId5" imgW="165028" imgH="228501"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463" y="3181350"/>
                        <a:ext cx="414337"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5548313" y="3616325"/>
          <a:ext cx="892175" cy="1031875"/>
        </p:xfrm>
        <a:graphic>
          <a:graphicData uri="http://schemas.openxmlformats.org/presentationml/2006/ole">
            <mc:AlternateContent xmlns:mc="http://schemas.openxmlformats.org/markup-compatibility/2006">
              <mc:Choice xmlns:v="urn:schemas-microsoft-com:vml" Requires="v">
                <p:oleObj spid="_x0000_s13335" name="Equation" r:id="rId7" imgW="406224" imgH="469696" progId="Equation.DSMT4">
                  <p:embed/>
                </p:oleObj>
              </mc:Choice>
              <mc:Fallback>
                <p:oleObj name="Equation" r:id="rId7" imgW="406224" imgH="469696"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8313" y="3616325"/>
                        <a:ext cx="89217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57200" y="228600"/>
            <a:ext cx="8458200" cy="6297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buClrTx/>
              <a:buSzTx/>
              <a:buFontTx/>
              <a:buNone/>
            </a:pPr>
            <a:r>
              <a:rPr lang="en-US" altLang="en-US" sz="2400">
                <a:latin typeface="Arial" panose="020B0604020202020204" pitchFamily="34" charset="0"/>
              </a:rPr>
              <a:t>Note: </a:t>
            </a:r>
          </a:p>
          <a:p>
            <a:pPr>
              <a:buClrTx/>
              <a:buSzTx/>
              <a:buFontTx/>
              <a:buNone/>
            </a:pPr>
            <a:endParaRPr lang="en-US" altLang="en-US" sz="2400">
              <a:latin typeface="Arial" panose="020B0604020202020204" pitchFamily="34" charset="0"/>
            </a:endParaRPr>
          </a:p>
          <a:p>
            <a:pPr>
              <a:buClrTx/>
              <a:buSzTx/>
              <a:buFontTx/>
              <a:buNone/>
            </a:pPr>
            <a:r>
              <a:rPr lang="en-US" altLang="en-US" sz="2400">
                <a:latin typeface="Arial" panose="020B0604020202020204" pitchFamily="34" charset="0"/>
              </a:rPr>
              <a:t>DF (</a:t>
            </a:r>
            <a:r>
              <a:rPr lang="en-US" altLang="en-US" sz="2400">
                <a:latin typeface="Arial" panose="020B0604020202020204" pitchFamily="34" charset="0"/>
                <a:sym typeface="Symbol" panose="05050102010706020507" pitchFamily="18" charset="2"/>
              </a:rPr>
              <a:t>) associated with the paired t test is </a:t>
            </a:r>
            <a:r>
              <a:rPr lang="en-US" altLang="en-US" sz="2400">
                <a:solidFill>
                  <a:schemeClr val="folHlink"/>
                </a:solidFill>
                <a:latin typeface="Arial" panose="020B0604020202020204" pitchFamily="34" charset="0"/>
                <a:sym typeface="Symbol" panose="05050102010706020507" pitchFamily="18" charset="2"/>
              </a:rPr>
              <a:t>LESS</a:t>
            </a:r>
            <a:r>
              <a:rPr lang="en-US" altLang="en-US" sz="2400">
                <a:latin typeface="Arial" panose="020B0604020202020204" pitchFamily="34" charset="0"/>
                <a:sym typeface="Symbol" panose="05050102010706020507" pitchFamily="18" charset="2"/>
              </a:rPr>
              <a:t> than the </a:t>
            </a:r>
          </a:p>
          <a:p>
            <a:pPr>
              <a:buClrTx/>
              <a:buSzTx/>
              <a:buFontTx/>
              <a:buNone/>
            </a:pPr>
            <a:r>
              <a:rPr lang="en-US" altLang="en-US" sz="2400">
                <a:solidFill>
                  <a:schemeClr val="folHlink"/>
                </a:solidFill>
                <a:latin typeface="Arial" panose="020B0604020202020204" pitchFamily="34" charset="0"/>
                <a:sym typeface="Symbol" panose="05050102010706020507" pitchFamily="18" charset="2"/>
              </a:rPr>
              <a:t>2(n-1)</a:t>
            </a:r>
            <a:r>
              <a:rPr lang="en-US" altLang="en-US" sz="2400">
                <a:latin typeface="Arial" panose="020B0604020202020204" pitchFamily="34" charset="0"/>
                <a:sym typeface="Symbol" panose="05050102010706020507" pitchFamily="18" charset="2"/>
              </a:rPr>
              <a:t> </a:t>
            </a:r>
            <a:r>
              <a:rPr lang="en-US" altLang="en-US" sz="2400">
                <a:solidFill>
                  <a:schemeClr val="folHlink"/>
                </a:solidFill>
                <a:latin typeface="Arial" panose="020B0604020202020204" pitchFamily="34" charset="0"/>
                <a:sym typeface="Symbol" panose="05050102010706020507" pitchFamily="18" charset="2"/>
              </a:rPr>
              <a:t>DF</a:t>
            </a:r>
            <a:r>
              <a:rPr lang="en-US" altLang="en-US" sz="2400">
                <a:latin typeface="Arial" panose="020B0604020202020204" pitchFamily="34" charset="0"/>
                <a:sym typeface="Symbol" panose="05050102010706020507" pitchFamily="18" charset="2"/>
              </a:rPr>
              <a:t> associated with analyzing the same data using an unpaired t test. </a:t>
            </a:r>
          </a:p>
          <a:p>
            <a:pPr>
              <a:buClrTx/>
              <a:buSzTx/>
              <a:buFontTx/>
              <a:buNone/>
            </a:pPr>
            <a:endParaRPr lang="en-US" altLang="en-US" sz="2400">
              <a:latin typeface="Arial" panose="020B0604020202020204" pitchFamily="34" charset="0"/>
              <a:sym typeface="Symbol" panose="05050102010706020507" pitchFamily="18" charset="2"/>
            </a:endParaRPr>
          </a:p>
          <a:p>
            <a:pPr>
              <a:buClrTx/>
              <a:buSzTx/>
              <a:buFontTx/>
              <a:buNone/>
            </a:pPr>
            <a:r>
              <a:rPr lang="en-US" altLang="en-US" sz="2400">
                <a:latin typeface="Arial" panose="020B0604020202020204" pitchFamily="34" charset="0"/>
                <a:sym typeface="Symbol" panose="05050102010706020507" pitchFamily="18" charset="2"/>
              </a:rPr>
              <a:t>The loss of DF increases the critical value of t that must be exceeded to reject the </a:t>
            </a:r>
            <a:r>
              <a:rPr lang="en-US" altLang="en-US" sz="2400">
                <a:solidFill>
                  <a:schemeClr val="folHlink"/>
                </a:solidFill>
                <a:latin typeface="Arial" panose="020B0604020202020204" pitchFamily="34" charset="0"/>
                <a:sym typeface="Symbol" panose="05050102010706020507" pitchFamily="18" charset="2"/>
              </a:rPr>
              <a:t>NULL HYPOTHESIS</a:t>
            </a:r>
            <a:r>
              <a:rPr lang="en-US" altLang="en-US" sz="2400">
                <a:latin typeface="Arial" panose="020B0604020202020204" pitchFamily="34" charset="0"/>
                <a:sym typeface="Symbol" panose="05050102010706020507" pitchFamily="18" charset="2"/>
              </a:rPr>
              <a:t> of no difference.</a:t>
            </a:r>
          </a:p>
          <a:p>
            <a:pPr>
              <a:buClrTx/>
              <a:buSzTx/>
              <a:buFontTx/>
              <a:buNone/>
            </a:pPr>
            <a:endParaRPr lang="en-US" altLang="en-US" sz="2400">
              <a:latin typeface="Arial" panose="020B0604020202020204" pitchFamily="34" charset="0"/>
              <a:sym typeface="Symbol" panose="05050102010706020507" pitchFamily="18" charset="2"/>
            </a:endParaRPr>
          </a:p>
          <a:p>
            <a:pPr>
              <a:buClrTx/>
              <a:buSzTx/>
              <a:buFontTx/>
              <a:buNone/>
            </a:pPr>
            <a:r>
              <a:rPr lang="en-US" altLang="en-US" sz="2400">
                <a:latin typeface="Arial" panose="020B0604020202020204" pitchFamily="34" charset="0"/>
                <a:sym typeface="Symbol" panose="05050102010706020507" pitchFamily="18" charset="2"/>
              </a:rPr>
              <a:t>However, this loss of degree of freedom is almost always more than compensated for by focusing </a:t>
            </a:r>
            <a:r>
              <a:rPr lang="en-US" altLang="en-US" sz="2400">
                <a:solidFill>
                  <a:schemeClr val="folHlink"/>
                </a:solidFill>
                <a:latin typeface="Arial" panose="020B0604020202020204" pitchFamily="34" charset="0"/>
                <a:sym typeface="Symbol" panose="05050102010706020507" pitchFamily="18" charset="2"/>
              </a:rPr>
              <a:t>on the difference within the subjects. </a:t>
            </a:r>
          </a:p>
          <a:p>
            <a:pPr>
              <a:buClrTx/>
              <a:buSzTx/>
              <a:buFontTx/>
              <a:buNone/>
            </a:pPr>
            <a:endParaRPr lang="en-US" altLang="en-US" sz="2400">
              <a:solidFill>
                <a:schemeClr val="folHlink"/>
              </a:solidFill>
              <a:latin typeface="Arial" panose="020B0604020202020204" pitchFamily="34" charset="0"/>
              <a:sym typeface="Symbol" panose="05050102010706020507" pitchFamily="18" charset="2"/>
            </a:endParaRPr>
          </a:p>
          <a:p>
            <a:pPr>
              <a:buClrTx/>
              <a:buSzTx/>
              <a:buFontTx/>
              <a:buNone/>
            </a:pPr>
            <a:r>
              <a:rPr lang="en-US" altLang="en-US" sz="2400">
                <a:solidFill>
                  <a:schemeClr val="folHlink"/>
                </a:solidFill>
                <a:latin typeface="Arial" panose="020B0604020202020204" pitchFamily="34" charset="0"/>
                <a:sym typeface="Symbol" panose="05050102010706020507" pitchFamily="18" charset="2"/>
              </a:rPr>
              <a:t>The paired t test</a:t>
            </a:r>
            <a:r>
              <a:rPr lang="en-US" altLang="en-US" sz="2400">
                <a:solidFill>
                  <a:srgbClr val="FF8000"/>
                </a:solidFill>
                <a:latin typeface="Arial" panose="020B0604020202020204" pitchFamily="34" charset="0"/>
                <a:sym typeface="Symbol" panose="05050102010706020507" pitchFamily="18" charset="2"/>
              </a:rPr>
              <a:t> </a:t>
            </a:r>
            <a:r>
              <a:rPr lang="en-US" altLang="en-US" sz="2400">
                <a:solidFill>
                  <a:schemeClr val="tx2"/>
                </a:solidFill>
                <a:latin typeface="Arial" panose="020B0604020202020204" pitchFamily="34" charset="0"/>
                <a:sym typeface="Symbol" panose="05050102010706020507" pitchFamily="18" charset="2"/>
              </a:rPr>
              <a:t>are almost always</a:t>
            </a:r>
            <a:r>
              <a:rPr lang="en-US" altLang="en-US" sz="2400">
                <a:solidFill>
                  <a:srgbClr val="FF8000"/>
                </a:solidFill>
                <a:latin typeface="Arial" panose="020B0604020202020204" pitchFamily="34" charset="0"/>
                <a:sym typeface="Symbol" panose="05050102010706020507" pitchFamily="18" charset="2"/>
              </a:rPr>
              <a:t> </a:t>
            </a:r>
            <a:r>
              <a:rPr lang="en-US" altLang="en-US" sz="2400">
                <a:solidFill>
                  <a:schemeClr val="folHlink"/>
                </a:solidFill>
                <a:latin typeface="Arial" panose="020B0604020202020204" pitchFamily="34" charset="0"/>
                <a:sym typeface="Symbol" panose="05050102010706020507" pitchFamily="18" charset="2"/>
              </a:rPr>
              <a:t>more powerful</a:t>
            </a:r>
            <a:r>
              <a:rPr lang="en-US" altLang="en-US" sz="2400">
                <a:solidFill>
                  <a:srgbClr val="FF8000"/>
                </a:solidFill>
                <a:latin typeface="Arial" panose="020B0604020202020204" pitchFamily="34" charset="0"/>
                <a:sym typeface="Symbol" panose="05050102010706020507" pitchFamily="18" charset="2"/>
              </a:rPr>
              <a:t> </a:t>
            </a:r>
            <a:r>
              <a:rPr lang="en-US" altLang="en-US" sz="2400">
                <a:solidFill>
                  <a:schemeClr val="tx2"/>
                </a:solidFill>
                <a:latin typeface="Arial" panose="020B0604020202020204" pitchFamily="34" charset="0"/>
                <a:sym typeface="Symbol" panose="05050102010706020507" pitchFamily="18" charset="2"/>
              </a:rPr>
              <a:t>for detecting effects than</a:t>
            </a:r>
            <a:r>
              <a:rPr lang="en-US" altLang="en-US" sz="2400">
                <a:solidFill>
                  <a:srgbClr val="FF8000"/>
                </a:solidFill>
                <a:latin typeface="Arial" panose="020B0604020202020204" pitchFamily="34" charset="0"/>
                <a:sym typeface="Symbol" panose="05050102010706020507" pitchFamily="18" charset="2"/>
              </a:rPr>
              <a:t> </a:t>
            </a:r>
            <a:r>
              <a:rPr lang="en-US" altLang="en-US" sz="2400">
                <a:solidFill>
                  <a:schemeClr val="folHlink"/>
                </a:solidFill>
                <a:latin typeface="Arial" panose="020B0604020202020204" pitchFamily="34" charset="0"/>
                <a:sym typeface="Symbol" panose="05050102010706020507" pitchFamily="18" charset="2"/>
              </a:rPr>
              <a:t>the unpaired t test</a:t>
            </a:r>
            <a:r>
              <a:rPr lang="en-US" altLang="en-US" sz="2400">
                <a:solidFill>
                  <a:srgbClr val="FF8000"/>
                </a:solidFill>
                <a:latin typeface="Arial" panose="020B0604020202020204" pitchFamily="34" charset="0"/>
                <a:sym typeface="Symbol" panose="05050102010706020507" pitchFamily="18" charset="2"/>
              </a:rPr>
              <a:t>.</a:t>
            </a:r>
            <a:endParaRPr lang="en-US" altLang="en-US" sz="2400">
              <a:solidFill>
                <a:srgbClr val="FF8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68313" y="549275"/>
            <a:ext cx="8567737"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Example:</a:t>
            </a:r>
          </a:p>
          <a:p>
            <a:pPr eaLnBrk="1" hangingPunct="1">
              <a:spcBef>
                <a:spcPct val="0"/>
              </a:spcBef>
              <a:buClrTx/>
              <a:buSzTx/>
              <a:buFontTx/>
              <a:buNone/>
            </a:pPr>
            <a:endParaRPr lang="en-US" altLang="en-US" sz="2400"/>
          </a:p>
          <a:p>
            <a:pPr eaLnBrk="1" hangingPunct="1">
              <a:spcBef>
                <a:spcPct val="0"/>
              </a:spcBef>
              <a:buClrTx/>
              <a:buSzTx/>
              <a:buFontTx/>
              <a:buNone/>
            </a:pPr>
            <a:r>
              <a:rPr lang="en-US" altLang="en-US" sz="2400"/>
              <a:t>Smokers are more likely to develop diseases caused by abnormal blood clots (thromboses). Blood clots are related to platelets in the blood. To test the effect of smoking on undesirable blood clot formation the extent of the aggregation of platelets was measured by </a:t>
            </a:r>
            <a:r>
              <a:rPr lang="en-US" altLang="en-US" sz="2400">
                <a:solidFill>
                  <a:schemeClr val="folHlink"/>
                </a:solidFill>
              </a:rPr>
              <a:t>11</a:t>
            </a:r>
            <a:r>
              <a:rPr lang="en-US" altLang="en-US" sz="2400"/>
              <a:t> individuals before and after they smoke a </a:t>
            </a:r>
            <a:r>
              <a:rPr lang="en-US" altLang="en-US" sz="2400">
                <a:solidFill>
                  <a:schemeClr val="folHlink"/>
                </a:solidFill>
              </a:rPr>
              <a:t>single </a:t>
            </a:r>
            <a:r>
              <a:rPr lang="en-US" altLang="en-US" sz="2400"/>
              <a:t>cigarette. The aggregation was measured following a standard stimulus (the addition of ADP to the blood samples drawn from the test subjects. ADP makes the platelets to stick together).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15888"/>
            <a:ext cx="3027363" cy="590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5981700"/>
            <a:ext cx="50101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4"/>
          <p:cNvSpPr>
            <a:spLocks noChangeArrowheads="1"/>
          </p:cNvSpPr>
          <p:nvPr/>
        </p:nvSpPr>
        <p:spPr bwMode="auto">
          <a:xfrm>
            <a:off x="841375" y="6021388"/>
            <a:ext cx="215900" cy="144462"/>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6389" name="Text Box 5"/>
          <p:cNvSpPr txBox="1">
            <a:spLocks noChangeArrowheads="1"/>
          </p:cNvSpPr>
          <p:nvPr/>
        </p:nvSpPr>
        <p:spPr bwMode="auto">
          <a:xfrm>
            <a:off x="3635375" y="2603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6390" name="Text Box 6"/>
          <p:cNvSpPr txBox="1">
            <a:spLocks noChangeArrowheads="1"/>
          </p:cNvSpPr>
          <p:nvPr/>
        </p:nvSpPr>
        <p:spPr bwMode="auto">
          <a:xfrm>
            <a:off x="3687763" y="274638"/>
            <a:ext cx="397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Average</a:t>
            </a:r>
            <a:r>
              <a:rPr lang="en-US" altLang="en-US" sz="2400" baseline="-25000"/>
              <a:t>before</a:t>
            </a:r>
            <a:r>
              <a:rPr lang="en-US" altLang="en-US" sz="2400"/>
              <a:t>=(43.1</a:t>
            </a:r>
            <a:r>
              <a:rPr lang="en-US" altLang="en-US" sz="2400">
                <a:sym typeface="Symbol" panose="05050102010706020507" pitchFamily="18" charset="2"/>
              </a:rPr>
              <a:t>15.9)</a:t>
            </a:r>
            <a:r>
              <a:rPr lang="en-US" altLang="en-US" sz="2400"/>
              <a:t>% </a:t>
            </a:r>
          </a:p>
        </p:txBody>
      </p:sp>
      <p:sp>
        <p:nvSpPr>
          <p:cNvPr id="16391" name="Text Box 8"/>
          <p:cNvSpPr txBox="1">
            <a:spLocks noChangeArrowheads="1"/>
          </p:cNvSpPr>
          <p:nvPr/>
        </p:nvSpPr>
        <p:spPr bwMode="auto">
          <a:xfrm>
            <a:off x="3703638" y="766763"/>
            <a:ext cx="4010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Average</a:t>
            </a:r>
            <a:r>
              <a:rPr lang="en-US" altLang="en-US" sz="2400" baseline="-25000"/>
              <a:t>after</a:t>
            </a:r>
            <a:r>
              <a:rPr lang="en-US" altLang="en-US" sz="2400"/>
              <a:t>=(53.5 </a:t>
            </a:r>
            <a:r>
              <a:rPr lang="en-US" altLang="en-US" sz="2400">
                <a:sym typeface="Symbol" panose="05050102010706020507" pitchFamily="18" charset="2"/>
              </a:rPr>
              <a:t>18.7)</a:t>
            </a:r>
            <a:r>
              <a:rPr lang="en-US" altLang="en-US" sz="2400"/>
              <a:t>% </a:t>
            </a:r>
          </a:p>
        </p:txBody>
      </p:sp>
      <p:sp>
        <p:nvSpPr>
          <p:cNvPr id="253963" name="Rectangle 11"/>
          <p:cNvSpPr>
            <a:spLocks noChangeArrowheads="1"/>
          </p:cNvSpPr>
          <p:nvPr/>
        </p:nvSpPr>
        <p:spPr bwMode="auto">
          <a:xfrm>
            <a:off x="1647825" y="692150"/>
            <a:ext cx="715963" cy="360045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aphicFrame>
        <p:nvGraphicFramePr>
          <p:cNvPr id="16393" name="Object 12"/>
          <p:cNvGraphicFramePr>
            <a:graphicFrameLocks noChangeAspect="1"/>
          </p:cNvGraphicFramePr>
          <p:nvPr/>
        </p:nvGraphicFramePr>
        <p:xfrm>
          <a:off x="5435600" y="1341438"/>
          <a:ext cx="2844800" cy="558800"/>
        </p:xfrm>
        <a:graphic>
          <a:graphicData uri="http://schemas.openxmlformats.org/presentationml/2006/ole">
            <mc:AlternateContent xmlns:mc="http://schemas.openxmlformats.org/markup-compatibility/2006">
              <mc:Choice xmlns:v="urn:schemas-microsoft-com:vml" Requires="v">
                <p:oleObj spid="_x0000_s16437" name="Equation" r:id="rId5" imgW="2005729" imgH="393529" progId="Equation.DSMT4">
                  <p:embed/>
                </p:oleObj>
              </mc:Choice>
              <mc:Fallback>
                <p:oleObj name="Equation" r:id="rId5" imgW="2005729" imgH="393529"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341438"/>
                        <a:ext cx="28448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6394" name="Object 13"/>
          <p:cNvGraphicFramePr>
            <a:graphicFrameLocks noChangeAspect="1"/>
          </p:cNvGraphicFramePr>
          <p:nvPr/>
        </p:nvGraphicFramePr>
        <p:xfrm>
          <a:off x="5227638" y="1989138"/>
          <a:ext cx="2898775" cy="631825"/>
        </p:xfrm>
        <a:graphic>
          <a:graphicData uri="http://schemas.openxmlformats.org/presentationml/2006/ole">
            <mc:AlternateContent xmlns:mc="http://schemas.openxmlformats.org/markup-compatibility/2006">
              <mc:Choice xmlns:v="urn:schemas-microsoft-com:vml" Requires="v">
                <p:oleObj spid="_x0000_s16438" name="Equation" r:id="rId7" imgW="2044700" imgH="444500" progId="Equation.DSMT4">
                  <p:embed/>
                </p:oleObj>
              </mc:Choice>
              <mc:Fallback>
                <p:oleObj name="Equation" r:id="rId7" imgW="2044700" imgH="4445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7638" y="1989138"/>
                        <a:ext cx="289877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6395" name="Object 14"/>
          <p:cNvGraphicFramePr>
            <a:graphicFrameLocks noChangeAspect="1"/>
          </p:cNvGraphicFramePr>
          <p:nvPr/>
        </p:nvGraphicFramePr>
        <p:xfrm>
          <a:off x="5362575" y="2781300"/>
          <a:ext cx="3457575" cy="790575"/>
        </p:xfrm>
        <a:graphic>
          <a:graphicData uri="http://schemas.openxmlformats.org/presentationml/2006/ole">
            <mc:AlternateContent xmlns:mc="http://schemas.openxmlformats.org/markup-compatibility/2006">
              <mc:Choice xmlns:v="urn:schemas-microsoft-com:vml" Requires="v">
                <p:oleObj spid="_x0000_s16439" name="Equation" r:id="rId9" imgW="2222500" imgH="508000" progId="Equation.DSMT4">
                  <p:embed/>
                </p:oleObj>
              </mc:Choice>
              <mc:Fallback>
                <p:oleObj name="Equation" r:id="rId9" imgW="2222500" imgH="5080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2575" y="2781300"/>
                        <a:ext cx="34575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6396" name="Object 15"/>
          <p:cNvGraphicFramePr>
            <a:graphicFrameLocks noChangeAspect="1"/>
          </p:cNvGraphicFramePr>
          <p:nvPr/>
        </p:nvGraphicFramePr>
        <p:xfrm>
          <a:off x="5435600" y="3716338"/>
          <a:ext cx="2359025" cy="279400"/>
        </p:xfrm>
        <a:graphic>
          <a:graphicData uri="http://schemas.openxmlformats.org/presentationml/2006/ole">
            <mc:AlternateContent xmlns:mc="http://schemas.openxmlformats.org/markup-compatibility/2006">
              <mc:Choice xmlns:v="urn:schemas-microsoft-com:vml" Requires="v">
                <p:oleObj spid="_x0000_s16440" name="Equation" r:id="rId11" imgW="1714500" imgH="203200" progId="Equation.DSMT4">
                  <p:embed/>
                </p:oleObj>
              </mc:Choice>
              <mc:Fallback>
                <p:oleObj name="Equation" r:id="rId11" imgW="1714500" imgH="2032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5600" y="3716338"/>
                        <a:ext cx="2359025"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6397" name="Object 16"/>
          <p:cNvGraphicFramePr>
            <a:graphicFrameLocks noChangeAspect="1"/>
          </p:cNvGraphicFramePr>
          <p:nvPr/>
        </p:nvGraphicFramePr>
        <p:xfrm>
          <a:off x="5435600" y="4149725"/>
          <a:ext cx="1204913" cy="355600"/>
        </p:xfrm>
        <a:graphic>
          <a:graphicData uri="http://schemas.openxmlformats.org/presentationml/2006/ole">
            <mc:AlternateContent xmlns:mc="http://schemas.openxmlformats.org/markup-compatibility/2006">
              <mc:Choice xmlns:v="urn:schemas-microsoft-com:vml" Requires="v">
                <p:oleObj spid="_x0000_s16441" name="Equation" r:id="rId13" imgW="774364" imgH="228501" progId="Equation.DSMT4">
                  <p:embed/>
                </p:oleObj>
              </mc:Choice>
              <mc:Fallback>
                <p:oleObj name="Equation" r:id="rId13" imgW="774364" imgH="228501"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35600" y="4149725"/>
                        <a:ext cx="1204913"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53969" name="Text Box 17"/>
          <p:cNvSpPr txBox="1">
            <a:spLocks noChangeArrowheads="1"/>
          </p:cNvSpPr>
          <p:nvPr/>
        </p:nvSpPr>
        <p:spPr bwMode="auto">
          <a:xfrm>
            <a:off x="3455988" y="4724400"/>
            <a:ext cx="5688012" cy="1920875"/>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000"/>
              <a:t>This approach omits the important fact about the experiment that the platelet aggregations were NOT measured in two different groups  of people (smokers and not smokers) but in a single group of people who were observes before and after smoking</a:t>
            </a:r>
          </a:p>
        </p:txBody>
      </p:sp>
      <p:graphicFrame>
        <p:nvGraphicFramePr>
          <p:cNvPr id="16399" name="Object 18"/>
          <p:cNvGraphicFramePr>
            <a:graphicFrameLocks noChangeAspect="1"/>
          </p:cNvGraphicFramePr>
          <p:nvPr/>
        </p:nvGraphicFramePr>
        <p:xfrm>
          <a:off x="3563938" y="1844675"/>
          <a:ext cx="1368425" cy="766763"/>
        </p:xfrm>
        <a:graphic>
          <a:graphicData uri="http://schemas.openxmlformats.org/presentationml/2006/ole">
            <mc:AlternateContent xmlns:mc="http://schemas.openxmlformats.org/markup-compatibility/2006">
              <mc:Choice xmlns:v="urn:schemas-microsoft-com:vml" Requires="v">
                <p:oleObj spid="_x0000_s16442" name="Equation" r:id="rId15" imgW="901700" imgH="508000" progId="Equation.DSMT4">
                  <p:embed/>
                </p:oleObj>
              </mc:Choice>
              <mc:Fallback>
                <p:oleObj name="Equation" r:id="rId15" imgW="901700" imgH="50800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3938" y="1844675"/>
                        <a:ext cx="1368425" cy="766763"/>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53972" name="Rectangle 20"/>
          <p:cNvSpPr>
            <a:spLocks noChangeArrowheads="1"/>
          </p:cNvSpPr>
          <p:nvPr/>
        </p:nvSpPr>
        <p:spPr bwMode="auto">
          <a:xfrm>
            <a:off x="5724525" y="1268413"/>
            <a:ext cx="2520950" cy="647700"/>
          </a:xfrm>
          <a:prstGeom prst="rect">
            <a:avLst/>
          </a:prstGeom>
          <a:solidFill>
            <a:srgbClr val="666699">
              <a:alpha val="89803"/>
            </a:srgb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53973" name="Rectangle 21"/>
          <p:cNvSpPr>
            <a:spLocks noChangeArrowheads="1"/>
          </p:cNvSpPr>
          <p:nvPr/>
        </p:nvSpPr>
        <p:spPr bwMode="auto">
          <a:xfrm>
            <a:off x="5795963" y="1916113"/>
            <a:ext cx="2520950" cy="647700"/>
          </a:xfrm>
          <a:prstGeom prst="rect">
            <a:avLst/>
          </a:prstGeom>
          <a:solidFill>
            <a:srgbClr val="666699">
              <a:alpha val="89803"/>
            </a:srgb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53974" name="Rectangle 22"/>
          <p:cNvSpPr>
            <a:spLocks noChangeArrowheads="1"/>
          </p:cNvSpPr>
          <p:nvPr/>
        </p:nvSpPr>
        <p:spPr bwMode="auto">
          <a:xfrm>
            <a:off x="6877050" y="2852738"/>
            <a:ext cx="2087563" cy="647700"/>
          </a:xfrm>
          <a:prstGeom prst="rect">
            <a:avLst/>
          </a:prstGeom>
          <a:solidFill>
            <a:srgbClr val="666699">
              <a:alpha val="89803"/>
            </a:srgb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53975" name="Rectangle 23"/>
          <p:cNvSpPr>
            <a:spLocks noChangeArrowheads="1"/>
          </p:cNvSpPr>
          <p:nvPr/>
        </p:nvSpPr>
        <p:spPr bwMode="auto">
          <a:xfrm>
            <a:off x="5651500" y="3500438"/>
            <a:ext cx="2449513" cy="647700"/>
          </a:xfrm>
          <a:prstGeom prst="rect">
            <a:avLst/>
          </a:prstGeom>
          <a:solidFill>
            <a:srgbClr val="666699">
              <a:alpha val="89803"/>
            </a:srgb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53976" name="Rectangle 24"/>
          <p:cNvSpPr>
            <a:spLocks noChangeArrowheads="1"/>
          </p:cNvSpPr>
          <p:nvPr/>
        </p:nvSpPr>
        <p:spPr bwMode="auto">
          <a:xfrm>
            <a:off x="5867400" y="4149725"/>
            <a:ext cx="2233613" cy="358775"/>
          </a:xfrm>
          <a:prstGeom prst="rect">
            <a:avLst/>
          </a:prstGeom>
          <a:solidFill>
            <a:srgbClr val="666699">
              <a:alpha val="89803"/>
            </a:srgb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53959" name="Oval 7"/>
          <p:cNvSpPr>
            <a:spLocks noChangeAspect="1" noChangeArrowheads="1"/>
          </p:cNvSpPr>
          <p:nvPr/>
        </p:nvSpPr>
        <p:spPr bwMode="auto">
          <a:xfrm>
            <a:off x="1547813" y="2941638"/>
            <a:ext cx="119062" cy="127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53977" name="Oval 25"/>
          <p:cNvSpPr>
            <a:spLocks noChangeAspect="1" noChangeArrowheads="1"/>
          </p:cNvSpPr>
          <p:nvPr/>
        </p:nvSpPr>
        <p:spPr bwMode="auto">
          <a:xfrm>
            <a:off x="2332038" y="2389188"/>
            <a:ext cx="119062" cy="127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500"/>
                                        <p:tgtEl>
                                          <p:spTgt spid="253972"/>
                                        </p:tgtEl>
                                      </p:cBhvr>
                                    </p:animEffect>
                                    <p:set>
                                      <p:cBhvr>
                                        <p:cTn id="7" dur="1" fill="hold">
                                          <p:stCondLst>
                                            <p:cond delay="499"/>
                                          </p:stCondLst>
                                        </p:cTn>
                                        <p:tgtEl>
                                          <p:spTgt spid="25397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grpId="0" nodeType="clickEffect">
                                  <p:stCondLst>
                                    <p:cond delay="0"/>
                                  </p:stCondLst>
                                  <p:childTnLst>
                                    <p:animEffect transition="out" filter="wipe(left)">
                                      <p:cBhvr>
                                        <p:cTn id="11" dur="500"/>
                                        <p:tgtEl>
                                          <p:spTgt spid="253973"/>
                                        </p:tgtEl>
                                      </p:cBhvr>
                                    </p:animEffect>
                                    <p:set>
                                      <p:cBhvr>
                                        <p:cTn id="12" dur="1" fill="hold">
                                          <p:stCondLst>
                                            <p:cond delay="499"/>
                                          </p:stCondLst>
                                        </p:cTn>
                                        <p:tgtEl>
                                          <p:spTgt spid="25397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500"/>
                                        <p:tgtEl>
                                          <p:spTgt spid="253974"/>
                                        </p:tgtEl>
                                      </p:cBhvr>
                                    </p:animEffect>
                                    <p:set>
                                      <p:cBhvr>
                                        <p:cTn id="17" dur="1" fill="hold">
                                          <p:stCondLst>
                                            <p:cond delay="499"/>
                                          </p:stCondLst>
                                        </p:cTn>
                                        <p:tgtEl>
                                          <p:spTgt spid="25397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8" fill="hold" grpId="0" nodeType="clickEffect">
                                  <p:stCondLst>
                                    <p:cond delay="0"/>
                                  </p:stCondLst>
                                  <p:childTnLst>
                                    <p:animEffect transition="out" filter="wipe(left)">
                                      <p:cBhvr>
                                        <p:cTn id="21" dur="500"/>
                                        <p:tgtEl>
                                          <p:spTgt spid="253975"/>
                                        </p:tgtEl>
                                      </p:cBhvr>
                                    </p:animEffect>
                                    <p:set>
                                      <p:cBhvr>
                                        <p:cTn id="22" dur="1" fill="hold">
                                          <p:stCondLst>
                                            <p:cond delay="499"/>
                                          </p:stCondLst>
                                        </p:cTn>
                                        <p:tgtEl>
                                          <p:spTgt spid="25397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8" fill="hold" grpId="0" nodeType="clickEffect">
                                  <p:stCondLst>
                                    <p:cond delay="0"/>
                                  </p:stCondLst>
                                  <p:childTnLst>
                                    <p:animEffect transition="out" filter="wipe(left)">
                                      <p:cBhvr>
                                        <p:cTn id="26" dur="500"/>
                                        <p:tgtEl>
                                          <p:spTgt spid="253976"/>
                                        </p:tgtEl>
                                      </p:cBhvr>
                                    </p:animEffect>
                                    <p:set>
                                      <p:cBhvr>
                                        <p:cTn id="27" dur="1" fill="hold">
                                          <p:stCondLst>
                                            <p:cond delay="499"/>
                                          </p:stCondLst>
                                        </p:cTn>
                                        <p:tgtEl>
                                          <p:spTgt spid="25397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8" fill="hold" grpId="0" nodeType="clickEffect">
                                  <p:stCondLst>
                                    <p:cond delay="0"/>
                                  </p:stCondLst>
                                  <p:childTnLst>
                                    <p:animEffect transition="out" filter="wipe(left)">
                                      <p:cBhvr>
                                        <p:cTn id="31" dur="500"/>
                                        <p:tgtEl>
                                          <p:spTgt spid="253963"/>
                                        </p:tgtEl>
                                      </p:cBhvr>
                                    </p:animEffect>
                                    <p:set>
                                      <p:cBhvr>
                                        <p:cTn id="32" dur="1" fill="hold">
                                          <p:stCondLst>
                                            <p:cond delay="499"/>
                                          </p:stCondLst>
                                        </p:cTn>
                                        <p:tgtEl>
                                          <p:spTgt spid="253963"/>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500"/>
                                        <p:tgtEl>
                                          <p:spTgt spid="253959"/>
                                        </p:tgtEl>
                                      </p:cBhvr>
                                    </p:animEffect>
                                    <p:set>
                                      <p:cBhvr>
                                        <p:cTn id="35" dur="1" fill="hold">
                                          <p:stCondLst>
                                            <p:cond delay="499"/>
                                          </p:stCondLst>
                                        </p:cTn>
                                        <p:tgtEl>
                                          <p:spTgt spid="253959"/>
                                        </p:tgtEl>
                                        <p:attrNameLst>
                                          <p:attrName>style.visibility</p:attrName>
                                        </p:attrNameLst>
                                      </p:cBhvr>
                                      <p:to>
                                        <p:strVal val="hidden"/>
                                      </p:to>
                                    </p:set>
                                  </p:childTnLst>
                                </p:cTn>
                              </p:par>
                              <p:par>
                                <p:cTn id="36" presetID="9" presetClass="exit" presetSubtype="0" fill="hold" grpId="0" nodeType="withEffect">
                                  <p:stCondLst>
                                    <p:cond delay="0"/>
                                  </p:stCondLst>
                                  <p:childTnLst>
                                    <p:animEffect transition="out" filter="dissolve">
                                      <p:cBhvr>
                                        <p:cTn id="37" dur="500"/>
                                        <p:tgtEl>
                                          <p:spTgt spid="253977"/>
                                        </p:tgtEl>
                                      </p:cBhvr>
                                    </p:animEffect>
                                    <p:set>
                                      <p:cBhvr>
                                        <p:cTn id="38" dur="1" fill="hold">
                                          <p:stCondLst>
                                            <p:cond delay="499"/>
                                          </p:stCondLst>
                                        </p:cTn>
                                        <p:tgtEl>
                                          <p:spTgt spid="253977"/>
                                        </p:tgtEl>
                                        <p:attrNameLst>
                                          <p:attrName>style.visibility</p:attrName>
                                        </p:attrNameLst>
                                      </p:cBhvr>
                                      <p:to>
                                        <p:strVal val="hidden"/>
                                      </p:to>
                                    </p:set>
                                  </p:childTnLst>
                                </p:cTn>
                              </p:par>
                              <p:par>
                                <p:cTn id="39" presetID="22" presetClass="entr" presetSubtype="1" fill="hold" grpId="0" nodeType="withEffect">
                                  <p:stCondLst>
                                    <p:cond delay="0"/>
                                  </p:stCondLst>
                                  <p:childTnLst>
                                    <p:set>
                                      <p:cBhvr>
                                        <p:cTn id="40" dur="1" fill="hold">
                                          <p:stCondLst>
                                            <p:cond delay="0"/>
                                          </p:stCondLst>
                                        </p:cTn>
                                        <p:tgtEl>
                                          <p:spTgt spid="253969"/>
                                        </p:tgtEl>
                                        <p:attrNameLst>
                                          <p:attrName>style.visibility</p:attrName>
                                        </p:attrNameLst>
                                      </p:cBhvr>
                                      <p:to>
                                        <p:strVal val="visible"/>
                                      </p:to>
                                    </p:set>
                                    <p:animEffect transition="in" filter="wipe(up)">
                                      <p:cBhvr>
                                        <p:cTn id="41" dur="500"/>
                                        <p:tgtEl>
                                          <p:spTgt spid="253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63" grpId="0" animBg="1"/>
      <p:bldP spid="253969" grpId="0" animBg="1"/>
      <p:bldP spid="253972" grpId="0" animBg="1"/>
      <p:bldP spid="253973" grpId="0" animBg="1"/>
      <p:bldP spid="253974" grpId="0" animBg="1"/>
      <p:bldP spid="253975" grpId="0" animBg="1"/>
      <p:bldP spid="253976" grpId="0" animBg="1"/>
      <p:bldP spid="253959" grpId="0" animBg="1"/>
      <p:bldP spid="2539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5888"/>
            <a:ext cx="3027363" cy="590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5"/>
          <p:cNvSpPr txBox="1">
            <a:spLocks noChangeArrowheads="1"/>
          </p:cNvSpPr>
          <p:nvPr/>
        </p:nvSpPr>
        <p:spPr bwMode="auto">
          <a:xfrm>
            <a:off x="3635375" y="2603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7412" name="Text Box 6"/>
          <p:cNvSpPr txBox="1">
            <a:spLocks noChangeArrowheads="1"/>
          </p:cNvSpPr>
          <p:nvPr/>
        </p:nvSpPr>
        <p:spPr bwMode="auto">
          <a:xfrm>
            <a:off x="3687763" y="274638"/>
            <a:ext cx="397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Average</a:t>
            </a:r>
            <a:r>
              <a:rPr lang="en-US" altLang="en-US" sz="2400" baseline="-25000"/>
              <a:t>before</a:t>
            </a:r>
            <a:r>
              <a:rPr lang="en-US" altLang="en-US" sz="2400"/>
              <a:t>=(43.1</a:t>
            </a:r>
            <a:r>
              <a:rPr lang="en-US" altLang="en-US" sz="2400">
                <a:sym typeface="Symbol" panose="05050102010706020507" pitchFamily="18" charset="2"/>
              </a:rPr>
              <a:t>15.9)</a:t>
            </a:r>
            <a:r>
              <a:rPr lang="en-US" altLang="en-US" sz="2400"/>
              <a:t>% </a:t>
            </a:r>
          </a:p>
        </p:txBody>
      </p:sp>
      <p:sp>
        <p:nvSpPr>
          <p:cNvPr id="17413" name="Text Box 8"/>
          <p:cNvSpPr txBox="1">
            <a:spLocks noChangeArrowheads="1"/>
          </p:cNvSpPr>
          <p:nvPr/>
        </p:nvSpPr>
        <p:spPr bwMode="auto">
          <a:xfrm>
            <a:off x="3703638" y="766763"/>
            <a:ext cx="4010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Average</a:t>
            </a:r>
            <a:r>
              <a:rPr lang="en-US" altLang="en-US" sz="2400" baseline="-25000"/>
              <a:t>after</a:t>
            </a:r>
            <a:r>
              <a:rPr lang="en-US" altLang="en-US" sz="2400"/>
              <a:t>=(53.5 </a:t>
            </a:r>
            <a:r>
              <a:rPr lang="en-US" altLang="en-US" sz="2400">
                <a:sym typeface="Symbol" panose="05050102010706020507" pitchFamily="18" charset="2"/>
              </a:rPr>
              <a:t>18.7)</a:t>
            </a:r>
            <a:r>
              <a:rPr lang="en-US" altLang="en-US" sz="2400"/>
              <a:t>% </a:t>
            </a:r>
          </a:p>
        </p:txBody>
      </p:sp>
      <p:sp>
        <p:nvSpPr>
          <p:cNvPr id="17414" name="Text Box 23"/>
          <p:cNvSpPr txBox="1">
            <a:spLocks noChangeArrowheads="1"/>
          </p:cNvSpPr>
          <p:nvPr/>
        </p:nvSpPr>
        <p:spPr bwMode="auto">
          <a:xfrm>
            <a:off x="3779838" y="1412875"/>
            <a:ext cx="51847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In all but one individual the platelet aggregation increased after one cigarette</a:t>
            </a:r>
          </a:p>
          <a:p>
            <a:pPr eaLnBrk="1" hangingPunct="1">
              <a:spcBef>
                <a:spcPct val="0"/>
              </a:spcBef>
              <a:buClrTx/>
              <a:buSzTx/>
              <a:buFontTx/>
              <a:buNone/>
            </a:pPr>
            <a:endParaRPr lang="en-US" altLang="en-US" sz="2400"/>
          </a:p>
          <a:p>
            <a:pPr eaLnBrk="1" hangingPunct="1">
              <a:spcBef>
                <a:spcPct val="0"/>
              </a:spcBef>
              <a:buClrTx/>
              <a:buSzTx/>
              <a:buFontTx/>
              <a:buNone/>
            </a:pPr>
            <a:r>
              <a:rPr lang="en-US" altLang="en-US" sz="2400"/>
              <a:t>The large variability in platelet aggregation between individuals masked the variability related to smoking. </a:t>
            </a:r>
          </a:p>
          <a:p>
            <a:pPr eaLnBrk="1" hangingPunct="1">
              <a:spcBef>
                <a:spcPct val="0"/>
              </a:spcBef>
              <a:buClrTx/>
              <a:buSzTx/>
              <a:buFontTx/>
              <a:buNone/>
            </a:pPr>
            <a:endParaRPr lang="en-US" altLang="en-US" sz="2400"/>
          </a:p>
          <a:p>
            <a:pPr eaLnBrk="1" hangingPunct="1">
              <a:spcBef>
                <a:spcPct val="0"/>
              </a:spcBef>
              <a:buClrTx/>
              <a:buSzTx/>
              <a:buFontTx/>
              <a:buNone/>
            </a:pPr>
            <a:r>
              <a:rPr lang="en-US" altLang="en-US" sz="2400"/>
              <a:t>Taking into account that the data represent pairs of observations (measured before and after) we can focus on the CHANGE.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15888"/>
            <a:ext cx="3027363" cy="590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 Box 3"/>
          <p:cNvSpPr txBox="1">
            <a:spLocks noChangeArrowheads="1"/>
          </p:cNvSpPr>
          <p:nvPr/>
        </p:nvSpPr>
        <p:spPr bwMode="auto">
          <a:xfrm>
            <a:off x="3635375" y="2603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8436" name="Text Box 4"/>
          <p:cNvSpPr txBox="1">
            <a:spLocks noChangeArrowheads="1"/>
          </p:cNvSpPr>
          <p:nvPr/>
        </p:nvSpPr>
        <p:spPr bwMode="auto">
          <a:xfrm>
            <a:off x="3476625" y="274638"/>
            <a:ext cx="381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Average</a:t>
            </a:r>
            <a:r>
              <a:rPr lang="en-US" altLang="en-US" sz="2400" baseline="-25000"/>
              <a:t>before</a:t>
            </a:r>
            <a:r>
              <a:rPr lang="en-US" altLang="en-US" sz="2400"/>
              <a:t>=43.1</a:t>
            </a:r>
            <a:r>
              <a:rPr lang="en-US" altLang="en-US" sz="2400">
                <a:sym typeface="Symbol" panose="05050102010706020507" pitchFamily="18" charset="2"/>
              </a:rPr>
              <a:t>15.9</a:t>
            </a:r>
            <a:r>
              <a:rPr lang="en-US" altLang="en-US" sz="2400"/>
              <a:t>% </a:t>
            </a:r>
          </a:p>
        </p:txBody>
      </p:sp>
      <p:sp>
        <p:nvSpPr>
          <p:cNvPr id="18437" name="Text Box 6"/>
          <p:cNvSpPr txBox="1">
            <a:spLocks noChangeArrowheads="1"/>
          </p:cNvSpPr>
          <p:nvPr/>
        </p:nvSpPr>
        <p:spPr bwMode="auto">
          <a:xfrm>
            <a:off x="3492500" y="766763"/>
            <a:ext cx="385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Average</a:t>
            </a:r>
            <a:r>
              <a:rPr lang="en-US" altLang="en-US" sz="2400" baseline="-25000"/>
              <a:t>after</a:t>
            </a:r>
            <a:r>
              <a:rPr lang="en-US" altLang="en-US" sz="2400"/>
              <a:t>=53.5 </a:t>
            </a:r>
            <a:r>
              <a:rPr lang="en-US" altLang="en-US" sz="2400">
                <a:sym typeface="Symbol" panose="05050102010706020507" pitchFamily="18" charset="2"/>
              </a:rPr>
              <a:t>18.7</a:t>
            </a:r>
            <a:r>
              <a:rPr lang="en-US" altLang="en-US" sz="2400"/>
              <a:t> % </a:t>
            </a:r>
          </a:p>
        </p:txBody>
      </p:sp>
      <p:graphicFrame>
        <p:nvGraphicFramePr>
          <p:cNvPr id="257081" name="Group 57"/>
          <p:cNvGraphicFramePr>
            <a:graphicFrameLocks noGrp="1"/>
          </p:cNvGraphicFramePr>
          <p:nvPr/>
        </p:nvGraphicFramePr>
        <p:xfrm>
          <a:off x="3635375" y="1484313"/>
          <a:ext cx="1752600" cy="4389432"/>
        </p:xfrm>
        <a:graphic>
          <a:graphicData uri="http://schemas.openxmlformats.org/drawingml/2006/table">
            <a:tbl>
              <a:tblPr/>
              <a:tblGrid>
                <a:gridCol w="1752600"/>
              </a:tblGrid>
              <a:tr h="365786">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Change (%)</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2</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4</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10</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12</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16</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15</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4</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27</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9</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-1</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65000"/>
                        <a:buFont typeface="Wingdings" charset="0"/>
                        <a:buNone/>
                        <a:tabLst/>
                      </a:pPr>
                      <a:r>
                        <a:rPr kumimoji="0" lang="en-US" sz="1800" b="0" i="0" u="none" strike="noStrike" cap="none" normalizeH="0" baseline="0">
                          <a:ln>
                            <a:noFill/>
                          </a:ln>
                          <a:solidFill>
                            <a:schemeClr val="tx1"/>
                          </a:solidFill>
                          <a:effectLst/>
                          <a:latin typeface="Tahoma" charset="0"/>
                          <a:ea typeface="ＭＳ Ｐゴシック" charset="0"/>
                          <a:cs typeface="Arial" charset="0"/>
                        </a:rPr>
                        <a:t>15</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466" name="Object 58"/>
          <p:cNvGraphicFramePr>
            <a:graphicFrameLocks noChangeAspect="1"/>
          </p:cNvGraphicFramePr>
          <p:nvPr/>
        </p:nvGraphicFramePr>
        <p:xfrm>
          <a:off x="6137275" y="1484313"/>
          <a:ext cx="1368425" cy="476250"/>
        </p:xfrm>
        <a:graphic>
          <a:graphicData uri="http://schemas.openxmlformats.org/presentationml/2006/ole">
            <mc:AlternateContent xmlns:mc="http://schemas.openxmlformats.org/markup-compatibility/2006">
              <mc:Choice xmlns:v="urn:schemas-microsoft-com:vml" Requires="v">
                <p:oleObj spid="_x0000_s18506" name="Equation" r:id="rId4" imgW="583947" imgH="203112" progId="Equation.DSMT4">
                  <p:embed/>
                </p:oleObj>
              </mc:Choice>
              <mc:Fallback>
                <p:oleObj name="Equation" r:id="rId4" imgW="583947" imgH="203112" progId="Equation.DSMT4">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7275" y="1484313"/>
                        <a:ext cx="13684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467" name="Object 59"/>
          <p:cNvGraphicFramePr>
            <a:graphicFrameLocks noChangeAspect="1"/>
          </p:cNvGraphicFramePr>
          <p:nvPr/>
        </p:nvGraphicFramePr>
        <p:xfrm>
          <a:off x="6156325" y="2205038"/>
          <a:ext cx="982663" cy="536575"/>
        </p:xfrm>
        <a:graphic>
          <a:graphicData uri="http://schemas.openxmlformats.org/presentationml/2006/ole">
            <mc:AlternateContent xmlns:mc="http://schemas.openxmlformats.org/markup-compatibility/2006">
              <mc:Choice xmlns:v="urn:schemas-microsoft-com:vml" Requires="v">
                <p:oleObj spid="_x0000_s18507" name="Equation" r:id="rId6" imgW="419100" imgH="228600" progId="Equation.DSMT4">
                  <p:embed/>
                </p:oleObj>
              </mc:Choice>
              <mc:Fallback>
                <p:oleObj name="Equation" r:id="rId6" imgW="419100" imgH="228600" progId="Equation.DSMT4">
                  <p:embed/>
                  <p:pic>
                    <p:nvPicPr>
                      <p:cNvPr id="0" name="Object 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325" y="2205038"/>
                        <a:ext cx="982663"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468" name="Object 60"/>
          <p:cNvGraphicFramePr>
            <a:graphicFrameLocks noChangeAspect="1"/>
          </p:cNvGraphicFramePr>
          <p:nvPr/>
        </p:nvGraphicFramePr>
        <p:xfrm>
          <a:off x="6156325" y="2852738"/>
          <a:ext cx="2089150" cy="842962"/>
        </p:xfrm>
        <a:graphic>
          <a:graphicData uri="http://schemas.openxmlformats.org/presentationml/2006/ole">
            <mc:AlternateContent xmlns:mc="http://schemas.openxmlformats.org/markup-compatibility/2006">
              <mc:Choice xmlns:v="urn:schemas-microsoft-com:vml" Requires="v">
                <p:oleObj spid="_x0000_s18508" name="Equation" r:id="rId8" imgW="1040948" imgH="418918" progId="Equation.DSMT4">
                  <p:embed/>
                </p:oleObj>
              </mc:Choice>
              <mc:Fallback>
                <p:oleObj name="Equation" r:id="rId8" imgW="1040948" imgH="418918" progId="Equation.DSMT4">
                  <p:embed/>
                  <p:pic>
                    <p:nvPicPr>
                      <p:cNvPr id="0" name="Object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6325" y="2852738"/>
                        <a:ext cx="2089150"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469" name="Object 61"/>
          <p:cNvGraphicFramePr>
            <a:graphicFrameLocks noChangeAspect="1"/>
          </p:cNvGraphicFramePr>
          <p:nvPr/>
        </p:nvGraphicFramePr>
        <p:xfrm>
          <a:off x="6045200" y="3860800"/>
          <a:ext cx="2298700" cy="825500"/>
        </p:xfrm>
        <a:graphic>
          <a:graphicData uri="http://schemas.openxmlformats.org/presentationml/2006/ole">
            <mc:AlternateContent xmlns:mc="http://schemas.openxmlformats.org/markup-compatibility/2006">
              <mc:Choice xmlns:v="urn:schemas-microsoft-com:vml" Requires="v">
                <p:oleObj spid="_x0000_s18509" name="Equation" r:id="rId10" imgW="1308100" imgH="469900" progId="Equation.DSMT4">
                  <p:embed/>
                </p:oleObj>
              </mc:Choice>
              <mc:Fallback>
                <p:oleObj name="Equation" r:id="rId10" imgW="1308100" imgH="469900" progId="Equation.DSMT4">
                  <p:embed/>
                  <p:pic>
                    <p:nvPicPr>
                      <p:cNvPr id="0" name="Object 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45200" y="3860800"/>
                        <a:ext cx="22987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57086" name="Rectangle 62"/>
          <p:cNvSpPr>
            <a:spLocks noChangeArrowheads="1"/>
          </p:cNvSpPr>
          <p:nvPr/>
        </p:nvSpPr>
        <p:spPr bwMode="auto">
          <a:xfrm>
            <a:off x="6011863" y="1412875"/>
            <a:ext cx="2520950" cy="647700"/>
          </a:xfrm>
          <a:prstGeom prst="rect">
            <a:avLst/>
          </a:prstGeom>
          <a:solidFill>
            <a:srgbClr val="666699">
              <a:alpha val="89803"/>
            </a:srgb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57087" name="Rectangle 63"/>
          <p:cNvSpPr>
            <a:spLocks noChangeArrowheads="1"/>
          </p:cNvSpPr>
          <p:nvPr/>
        </p:nvSpPr>
        <p:spPr bwMode="auto">
          <a:xfrm>
            <a:off x="6011863" y="2133600"/>
            <a:ext cx="2520950" cy="647700"/>
          </a:xfrm>
          <a:prstGeom prst="rect">
            <a:avLst/>
          </a:prstGeom>
          <a:solidFill>
            <a:srgbClr val="666699">
              <a:alpha val="89803"/>
            </a:srgb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57088" name="Rectangle 64"/>
          <p:cNvSpPr>
            <a:spLocks noChangeArrowheads="1"/>
          </p:cNvSpPr>
          <p:nvPr/>
        </p:nvSpPr>
        <p:spPr bwMode="auto">
          <a:xfrm>
            <a:off x="6011863" y="2852738"/>
            <a:ext cx="2520950" cy="863600"/>
          </a:xfrm>
          <a:prstGeom prst="rect">
            <a:avLst/>
          </a:prstGeom>
          <a:solidFill>
            <a:srgbClr val="666699">
              <a:alpha val="89803"/>
            </a:srgb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57089" name="Rectangle 65"/>
          <p:cNvSpPr>
            <a:spLocks noChangeArrowheads="1"/>
          </p:cNvSpPr>
          <p:nvPr/>
        </p:nvSpPr>
        <p:spPr bwMode="auto">
          <a:xfrm>
            <a:off x="6011863" y="3716338"/>
            <a:ext cx="2520950" cy="863600"/>
          </a:xfrm>
          <a:prstGeom prst="rect">
            <a:avLst/>
          </a:prstGeom>
          <a:solidFill>
            <a:srgbClr val="666699">
              <a:alpha val="89803"/>
            </a:srgb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aphicFrame>
        <p:nvGraphicFramePr>
          <p:cNvPr id="18474" name="Object 66"/>
          <p:cNvGraphicFramePr>
            <a:graphicFrameLocks noChangeAspect="1"/>
          </p:cNvGraphicFramePr>
          <p:nvPr/>
        </p:nvGraphicFramePr>
        <p:xfrm>
          <a:off x="6227763" y="4868863"/>
          <a:ext cx="2112962" cy="279400"/>
        </p:xfrm>
        <a:graphic>
          <a:graphicData uri="http://schemas.openxmlformats.org/presentationml/2006/ole">
            <mc:AlternateContent xmlns:mc="http://schemas.openxmlformats.org/markup-compatibility/2006">
              <mc:Choice xmlns:v="urn:schemas-microsoft-com:vml" Requires="v">
                <p:oleObj spid="_x0000_s18510" name="Equation" r:id="rId12" imgW="1536033" imgH="203112" progId="Equation.DSMT4">
                  <p:embed/>
                </p:oleObj>
              </mc:Choice>
              <mc:Fallback>
                <p:oleObj name="Equation" r:id="rId12" imgW="1536033" imgH="203112" progId="Equation.DSMT4">
                  <p:embed/>
                  <p:pic>
                    <p:nvPicPr>
                      <p:cNvPr id="0" name="Object 6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7763" y="4868863"/>
                        <a:ext cx="2112962"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57091" name="Rectangle 67"/>
          <p:cNvSpPr>
            <a:spLocks noChangeArrowheads="1"/>
          </p:cNvSpPr>
          <p:nvPr/>
        </p:nvSpPr>
        <p:spPr bwMode="auto">
          <a:xfrm>
            <a:off x="6011863" y="4652963"/>
            <a:ext cx="2520950" cy="576262"/>
          </a:xfrm>
          <a:prstGeom prst="rect">
            <a:avLst/>
          </a:prstGeom>
          <a:solidFill>
            <a:srgbClr val="666699">
              <a:alpha val="89803"/>
            </a:srgb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8476" name="Text Box 68"/>
          <p:cNvSpPr txBox="1">
            <a:spLocks noChangeArrowheads="1"/>
          </p:cNvSpPr>
          <p:nvPr/>
        </p:nvSpPr>
        <p:spPr bwMode="auto">
          <a:xfrm>
            <a:off x="6135688" y="5241925"/>
            <a:ext cx="23747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dirty="0"/>
              <a:t>t</a:t>
            </a:r>
            <a:r>
              <a:rPr lang="en-US" altLang="en-US" sz="2400" baseline="-25000" dirty="0"/>
              <a:t>crit,0.05, </a:t>
            </a:r>
            <a:r>
              <a:rPr lang="en-US" altLang="en-US" sz="2400" baseline="-25000" dirty="0" smtClean="0"/>
              <a:t>10</a:t>
            </a:r>
            <a:r>
              <a:rPr lang="en-US" altLang="en-US" sz="2400" dirty="0" smtClean="0"/>
              <a:t>=2.228</a:t>
            </a:r>
            <a:endParaRPr lang="en-US" altLang="en-US" sz="2400" dirty="0"/>
          </a:p>
        </p:txBody>
      </p:sp>
      <p:sp>
        <p:nvSpPr>
          <p:cNvPr id="18477" name="Text Box 69"/>
          <p:cNvSpPr txBox="1">
            <a:spLocks noChangeArrowheads="1"/>
          </p:cNvSpPr>
          <p:nvPr/>
        </p:nvSpPr>
        <p:spPr bwMode="auto">
          <a:xfrm>
            <a:off x="6227763" y="5805488"/>
            <a:ext cx="2185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t</a:t>
            </a:r>
            <a:r>
              <a:rPr lang="en-US" altLang="en-US" sz="2400" baseline="-25000"/>
              <a:t>crit,0.01, 10</a:t>
            </a:r>
            <a:r>
              <a:rPr lang="en-US" altLang="en-US" sz="2400"/>
              <a:t>=3.17</a:t>
            </a:r>
          </a:p>
        </p:txBody>
      </p:sp>
      <p:sp>
        <p:nvSpPr>
          <p:cNvPr id="18478" name="Text Box 70"/>
          <p:cNvSpPr txBox="1">
            <a:spLocks noChangeArrowheads="1"/>
          </p:cNvSpPr>
          <p:nvPr/>
        </p:nvSpPr>
        <p:spPr bwMode="auto">
          <a:xfrm>
            <a:off x="6208713" y="6249988"/>
            <a:ext cx="1500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P=0.0016</a:t>
            </a:r>
          </a:p>
        </p:txBody>
      </p:sp>
      <p:sp>
        <p:nvSpPr>
          <p:cNvPr id="257095" name="Rectangle 71"/>
          <p:cNvSpPr>
            <a:spLocks noChangeArrowheads="1"/>
          </p:cNvSpPr>
          <p:nvPr/>
        </p:nvSpPr>
        <p:spPr bwMode="auto">
          <a:xfrm>
            <a:off x="6011863" y="5289727"/>
            <a:ext cx="2520950" cy="1512888"/>
          </a:xfrm>
          <a:prstGeom prst="rect">
            <a:avLst/>
          </a:prstGeom>
          <a:solidFill>
            <a:srgbClr val="666699">
              <a:alpha val="89803"/>
            </a:srgb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2" name="Text Box 68"/>
          <p:cNvSpPr txBox="1">
            <a:spLocks noChangeArrowheads="1"/>
          </p:cNvSpPr>
          <p:nvPr/>
        </p:nvSpPr>
        <p:spPr bwMode="auto">
          <a:xfrm>
            <a:off x="3427413" y="6202363"/>
            <a:ext cx="1998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r>
              <a:rPr lang="en-US" altLang="en-US" sz="2000" dirty="0" smtClean="0">
                <a:solidFill>
                  <a:schemeClr val="accent3">
                    <a:lumMod val="60000"/>
                    <a:lumOff val="40000"/>
                  </a:schemeClr>
                </a:solidFill>
              </a:rPr>
              <a:t>t</a:t>
            </a:r>
            <a:r>
              <a:rPr lang="en-US" altLang="en-US" sz="2000" baseline="-25000" dirty="0" smtClean="0">
                <a:solidFill>
                  <a:schemeClr val="accent3">
                    <a:lumMod val="60000"/>
                    <a:lumOff val="40000"/>
                  </a:schemeClr>
                </a:solidFill>
              </a:rPr>
              <a:t>crit,0.05, 20</a:t>
            </a:r>
            <a:r>
              <a:rPr lang="en-US" altLang="en-US" sz="2000" dirty="0" smtClean="0">
                <a:solidFill>
                  <a:schemeClr val="accent3">
                    <a:lumMod val="60000"/>
                    <a:lumOff val="40000"/>
                  </a:schemeClr>
                </a:solidFill>
              </a:rPr>
              <a:t>=2.086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500"/>
                                        <p:tgtEl>
                                          <p:spTgt spid="257086"/>
                                        </p:tgtEl>
                                      </p:cBhvr>
                                    </p:animEffect>
                                    <p:set>
                                      <p:cBhvr>
                                        <p:cTn id="7" dur="1" fill="hold">
                                          <p:stCondLst>
                                            <p:cond delay="499"/>
                                          </p:stCondLst>
                                        </p:cTn>
                                        <p:tgtEl>
                                          <p:spTgt spid="25708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grpId="0" nodeType="clickEffect">
                                  <p:stCondLst>
                                    <p:cond delay="0"/>
                                  </p:stCondLst>
                                  <p:childTnLst>
                                    <p:animEffect transition="out" filter="wipe(left)">
                                      <p:cBhvr>
                                        <p:cTn id="11" dur="500"/>
                                        <p:tgtEl>
                                          <p:spTgt spid="257087"/>
                                        </p:tgtEl>
                                      </p:cBhvr>
                                    </p:animEffect>
                                    <p:set>
                                      <p:cBhvr>
                                        <p:cTn id="12" dur="1" fill="hold">
                                          <p:stCondLst>
                                            <p:cond delay="499"/>
                                          </p:stCondLst>
                                        </p:cTn>
                                        <p:tgtEl>
                                          <p:spTgt spid="25708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500"/>
                                        <p:tgtEl>
                                          <p:spTgt spid="257088"/>
                                        </p:tgtEl>
                                      </p:cBhvr>
                                    </p:animEffect>
                                    <p:set>
                                      <p:cBhvr>
                                        <p:cTn id="17" dur="1" fill="hold">
                                          <p:stCondLst>
                                            <p:cond delay="499"/>
                                          </p:stCondLst>
                                        </p:cTn>
                                        <p:tgtEl>
                                          <p:spTgt spid="25708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8" fill="hold" grpId="0" nodeType="clickEffect">
                                  <p:stCondLst>
                                    <p:cond delay="0"/>
                                  </p:stCondLst>
                                  <p:childTnLst>
                                    <p:animEffect transition="out" filter="wipe(left)">
                                      <p:cBhvr>
                                        <p:cTn id="21" dur="500"/>
                                        <p:tgtEl>
                                          <p:spTgt spid="257089"/>
                                        </p:tgtEl>
                                      </p:cBhvr>
                                    </p:animEffect>
                                    <p:set>
                                      <p:cBhvr>
                                        <p:cTn id="22" dur="1" fill="hold">
                                          <p:stCondLst>
                                            <p:cond delay="499"/>
                                          </p:stCondLst>
                                        </p:cTn>
                                        <p:tgtEl>
                                          <p:spTgt spid="25708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8" fill="hold" grpId="0" nodeType="clickEffect">
                                  <p:stCondLst>
                                    <p:cond delay="0"/>
                                  </p:stCondLst>
                                  <p:childTnLst>
                                    <p:animEffect transition="out" filter="wipe(left)">
                                      <p:cBhvr>
                                        <p:cTn id="26" dur="500"/>
                                        <p:tgtEl>
                                          <p:spTgt spid="257091"/>
                                        </p:tgtEl>
                                      </p:cBhvr>
                                    </p:animEffect>
                                    <p:set>
                                      <p:cBhvr>
                                        <p:cTn id="27" dur="1" fill="hold">
                                          <p:stCondLst>
                                            <p:cond delay="499"/>
                                          </p:stCondLst>
                                        </p:cTn>
                                        <p:tgtEl>
                                          <p:spTgt spid="257091"/>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8" fill="hold" grpId="0" nodeType="clickEffect">
                                  <p:stCondLst>
                                    <p:cond delay="0"/>
                                  </p:stCondLst>
                                  <p:childTnLst>
                                    <p:animEffect transition="out" filter="wipe(left)">
                                      <p:cBhvr>
                                        <p:cTn id="31" dur="500"/>
                                        <p:tgtEl>
                                          <p:spTgt spid="257095"/>
                                        </p:tgtEl>
                                      </p:cBhvr>
                                    </p:animEffect>
                                    <p:set>
                                      <p:cBhvr>
                                        <p:cTn id="32" dur="1" fill="hold">
                                          <p:stCondLst>
                                            <p:cond delay="499"/>
                                          </p:stCondLst>
                                        </p:cTn>
                                        <p:tgtEl>
                                          <p:spTgt spid="25709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86" grpId="0" animBg="1"/>
      <p:bldP spid="257087" grpId="0" animBg="1"/>
      <p:bldP spid="257088" grpId="0" animBg="1"/>
      <p:bldP spid="257089" grpId="0" animBg="1"/>
      <p:bldP spid="257091" grpId="0" animBg="1"/>
      <p:bldP spid="257095" grpId="0" animBg="1"/>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9750" y="476250"/>
            <a:ext cx="807402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How convincing is that the effect is related to tobacco smoke (nicotine), as opposed to other chemicals common to smoke in (e.g., CO) or even stress of the experiment produced?</a:t>
            </a:r>
          </a:p>
          <a:p>
            <a:pPr eaLnBrk="1" hangingPunct="1">
              <a:spcBef>
                <a:spcPct val="0"/>
              </a:spcBef>
              <a:buClrTx/>
              <a:buSzTx/>
              <a:buFontTx/>
              <a:buNone/>
            </a:pPr>
            <a:endParaRPr lang="en-US" altLang="en-US" sz="2400"/>
          </a:p>
          <a:p>
            <a:pPr eaLnBrk="1" hangingPunct="1">
              <a:spcBef>
                <a:spcPct val="0"/>
              </a:spcBef>
              <a:buClrTx/>
              <a:buSzTx/>
              <a:buFontTx/>
              <a:buNone/>
            </a:pPr>
            <a:r>
              <a:rPr lang="en-US" altLang="en-US" sz="2400"/>
              <a:t>Let the same subjects to </a:t>
            </a:r>
          </a:p>
          <a:p>
            <a:pPr eaLnBrk="1" hangingPunct="1">
              <a:spcBef>
                <a:spcPct val="0"/>
              </a:spcBef>
              <a:buClrTx/>
              <a:buSzTx/>
              <a:buFontTx/>
              <a:buNone/>
            </a:pPr>
            <a:endParaRPr lang="en-US" altLang="en-US" sz="2400"/>
          </a:p>
          <a:p>
            <a:pPr eaLnBrk="1" hangingPunct="1">
              <a:spcBef>
                <a:spcPct val="0"/>
              </a:spcBef>
              <a:buClrTx/>
              <a:buSzTx/>
              <a:buFontTx/>
              <a:buChar char="•"/>
            </a:pPr>
            <a:r>
              <a:rPr lang="en-US" altLang="en-US" sz="2400"/>
              <a:t> Smoke an unlit cigarette</a:t>
            </a:r>
          </a:p>
          <a:p>
            <a:pPr eaLnBrk="1" hangingPunct="1">
              <a:spcBef>
                <a:spcPct val="0"/>
              </a:spcBef>
              <a:buClrTx/>
              <a:buSzTx/>
              <a:buFontTx/>
              <a:buChar char="•"/>
            </a:pPr>
            <a:r>
              <a:rPr lang="en-US" altLang="en-US" sz="2400"/>
              <a:t> Smoke nicotine free cigarette (lettuce leaf)</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6"/>
          <p:cNvGrpSpPr>
            <a:grpSpLocks/>
          </p:cNvGrpSpPr>
          <p:nvPr/>
        </p:nvGrpSpPr>
        <p:grpSpPr bwMode="auto">
          <a:xfrm>
            <a:off x="0" y="333375"/>
            <a:ext cx="4632325" cy="6337300"/>
            <a:chOff x="295" y="164"/>
            <a:chExt cx="2918" cy="3992"/>
          </a:xfrm>
        </p:grpSpPr>
        <p:pic>
          <p:nvPicPr>
            <p:cNvPr id="204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164"/>
              <a:ext cx="2918" cy="3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Rectangle 3"/>
            <p:cNvSpPr>
              <a:spLocks noChangeArrowheads="1"/>
            </p:cNvSpPr>
            <p:nvPr/>
          </p:nvSpPr>
          <p:spPr bwMode="auto">
            <a:xfrm>
              <a:off x="626" y="3385"/>
              <a:ext cx="114" cy="9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0489" name="Rectangle 4"/>
            <p:cNvSpPr>
              <a:spLocks noChangeArrowheads="1"/>
            </p:cNvSpPr>
            <p:nvPr/>
          </p:nvSpPr>
          <p:spPr bwMode="auto">
            <a:xfrm>
              <a:off x="1046" y="3475"/>
              <a:ext cx="114" cy="9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0490" name="Rectangle 5"/>
            <p:cNvSpPr>
              <a:spLocks noChangeArrowheads="1"/>
            </p:cNvSpPr>
            <p:nvPr/>
          </p:nvSpPr>
          <p:spPr bwMode="auto">
            <a:xfrm>
              <a:off x="1610" y="3475"/>
              <a:ext cx="114" cy="9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pSp>
      <p:sp>
        <p:nvSpPr>
          <p:cNvPr id="20483" name="Text Box 7"/>
          <p:cNvSpPr txBox="1">
            <a:spLocks noChangeArrowheads="1"/>
          </p:cNvSpPr>
          <p:nvPr/>
        </p:nvSpPr>
        <p:spPr bwMode="auto">
          <a:xfrm>
            <a:off x="950913" y="417513"/>
            <a:ext cx="102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400">
                <a:solidFill>
                  <a:schemeClr val="bg2"/>
                </a:solidFill>
              </a:rPr>
              <a:t>No effect</a:t>
            </a:r>
          </a:p>
        </p:txBody>
      </p:sp>
      <p:sp>
        <p:nvSpPr>
          <p:cNvPr id="20484" name="Text Box 8"/>
          <p:cNvSpPr txBox="1">
            <a:spLocks noChangeArrowheads="1"/>
          </p:cNvSpPr>
          <p:nvPr/>
        </p:nvSpPr>
        <p:spPr bwMode="auto">
          <a:xfrm>
            <a:off x="2124075" y="409575"/>
            <a:ext cx="102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400">
                <a:solidFill>
                  <a:schemeClr val="bg2"/>
                </a:solidFill>
              </a:rPr>
              <a:t>No effect</a:t>
            </a:r>
          </a:p>
        </p:txBody>
      </p:sp>
      <p:sp>
        <p:nvSpPr>
          <p:cNvPr id="20485" name="Text Box 9"/>
          <p:cNvSpPr txBox="1">
            <a:spLocks noChangeArrowheads="1"/>
          </p:cNvSpPr>
          <p:nvPr/>
        </p:nvSpPr>
        <p:spPr bwMode="auto">
          <a:xfrm>
            <a:off x="3492500" y="404813"/>
            <a:ext cx="10287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400">
                <a:solidFill>
                  <a:schemeClr val="bg2"/>
                </a:solidFill>
              </a:rPr>
              <a:t>Significant increase</a:t>
            </a:r>
          </a:p>
        </p:txBody>
      </p:sp>
      <p:sp>
        <p:nvSpPr>
          <p:cNvPr id="20486" name="Text Box 10"/>
          <p:cNvSpPr txBox="1">
            <a:spLocks noChangeArrowheads="1"/>
          </p:cNvSpPr>
          <p:nvPr/>
        </p:nvSpPr>
        <p:spPr bwMode="auto">
          <a:xfrm>
            <a:off x="4859338" y="404813"/>
            <a:ext cx="41767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In well designed experiment, the only difference between the treatment group and the control group, both chosen at random from the population of interest, is the treatment.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416"/>
          <p:cNvGraphicFramePr>
            <a:graphicFrameLocks noGrp="1"/>
          </p:cNvGraphicFramePr>
          <p:nvPr>
            <p:extLst>
              <p:ext uri="{D42A27DB-BD31-4B8C-83A1-F6EECF244321}">
                <p14:modId xmlns:p14="http://schemas.microsoft.com/office/powerpoint/2010/main" val="1205549990"/>
              </p:ext>
            </p:extLst>
          </p:nvPr>
        </p:nvGraphicFramePr>
        <p:xfrm>
          <a:off x="5724128" y="378742"/>
          <a:ext cx="3095625" cy="6192849"/>
        </p:xfrm>
        <a:graphic>
          <a:graphicData uri="http://schemas.openxmlformats.org/drawingml/2006/table">
            <a:tbl>
              <a:tblPr/>
              <a:tblGrid>
                <a:gridCol w="908050"/>
                <a:gridCol w="1082675"/>
                <a:gridCol w="1104900"/>
              </a:tblGrid>
              <a:tr h="1984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sample #</a:t>
                      </a:r>
                    </a:p>
                  </a:txBody>
                  <a:tcPr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mem. Scr. Pre</a:t>
                      </a:r>
                    </a:p>
                  </a:txBody>
                  <a:tcPr marT="0" marB="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mem scr. Post</a:t>
                      </a:r>
                    </a:p>
                  </a:txBody>
                  <a:tcPr marT="0" marB="0" anchor="ctr" horzOverflow="overflow">
                    <a:lnL>
                      <a:noFill/>
                    </a:lnL>
                    <a:lnR cap="flat">
                      <a:noFill/>
                    </a:lnR>
                    <a:lnT cap="flat">
                      <a:noFill/>
                    </a:lnT>
                    <a:lnB>
                      <a:noFill/>
                    </a:lnB>
                    <a:lnTlToBr>
                      <a:noFill/>
                    </a:lnTlToBr>
                    <a:lnBlToTr>
                      <a:noFill/>
                    </a:lnBlToTr>
                    <a:noFill/>
                  </a:tcPr>
                </a:tc>
              </a:tr>
              <a:tr h="241297">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73</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55</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58</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3</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73</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73</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4</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58</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60</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54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60</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63</a:t>
                      </a:r>
                    </a:p>
                  </a:txBody>
                  <a:tcPr marT="0" marB="0" anchor="ctr" horzOverflow="overflow">
                    <a:lnL>
                      <a:noFill/>
                    </a:lnL>
                    <a:lnR cap="flat">
                      <a:noFill/>
                    </a:lnR>
                    <a:lnT>
                      <a:noFill/>
                    </a:lnT>
                    <a:lnB>
                      <a:noFill/>
                    </a:lnB>
                    <a:lnTlToBr>
                      <a:noFill/>
                    </a:lnTlToBr>
                    <a:lnBlToTr>
                      <a:noFill/>
                    </a:lnBlToTr>
                    <a:noFill/>
                  </a:tcPr>
                </a:tc>
              </a:tr>
              <a:tr h="196850">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60</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55</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8</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77</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9</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84</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10</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62</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75</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59</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68</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12</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53</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13</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60</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14</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72</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15</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62</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16</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61</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17</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18</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59</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19</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77</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83</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20</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69</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71</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64</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22</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44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46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23</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59</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59</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24</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25</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52</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54</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26</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63</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74</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27</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71</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28</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29</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81</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30</a:t>
                      </a:r>
                    </a:p>
                  </a:txBody>
                  <a:tcPr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69</a:t>
                      </a:r>
                    </a:p>
                  </a:txBody>
                  <a:tcPr marT="0" marB="0"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68</a:t>
                      </a:r>
                    </a:p>
                  </a:txBody>
                  <a:tcPr marT="0" marB="0" anchor="ctr" horzOverflow="overflow">
                    <a:lnL>
                      <a:noFill/>
                    </a:lnL>
                    <a:lnR cap="flat">
                      <a:noFill/>
                    </a:lnR>
                    <a:lnT>
                      <a:noFill/>
                    </a:lnT>
                    <a:lnB cap="flat">
                      <a:noFill/>
                    </a:lnB>
                    <a:lnTlToBr>
                      <a:noFill/>
                    </a:lnTlToBr>
                    <a:lnBlToTr>
                      <a:noFill/>
                    </a:lnBlToTr>
                    <a:noFill/>
                  </a:tcPr>
                </a:tc>
              </a:tr>
            </a:tbl>
          </a:graphicData>
        </a:graphic>
      </p:graphicFrame>
      <p:sp>
        <p:nvSpPr>
          <p:cNvPr id="3" name="Text Box 2"/>
          <p:cNvSpPr txBox="1">
            <a:spLocks noChangeArrowheads="1"/>
          </p:cNvSpPr>
          <p:nvPr/>
        </p:nvSpPr>
        <p:spPr bwMode="auto">
          <a:xfrm>
            <a:off x="300038" y="66675"/>
            <a:ext cx="542409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800100" indent="-34290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257300" indent="-3429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714500" indent="-3429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171700" indent="-3429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defRPr/>
            </a:pPr>
            <a:r>
              <a:rPr lang="en-US" altLang="en-US" sz="2400" b="1" i="1" dirty="0" smtClean="0"/>
              <a:t>Ginkgo </a:t>
            </a:r>
            <a:r>
              <a:rPr lang="en-US" altLang="en-US" sz="2000" dirty="0" smtClean="0"/>
              <a:t>is widely cultivated tree in China. Extracts of ginkgo leaves have been used pharmaceutically. </a:t>
            </a:r>
            <a:r>
              <a:rPr lang="en-US" altLang="en-US" sz="2000" i="1" dirty="0" smtClean="0"/>
              <a:t>Ginkgo</a:t>
            </a:r>
            <a:r>
              <a:rPr lang="en-US" altLang="en-US" sz="2000" dirty="0" smtClean="0"/>
              <a:t> is believed to be moderately effective in improving cognition in dementia patients. </a:t>
            </a:r>
          </a:p>
          <a:p>
            <a:pPr eaLnBrk="1" hangingPunct="1">
              <a:spcBef>
                <a:spcPct val="0"/>
              </a:spcBef>
              <a:buClrTx/>
              <a:buSzTx/>
              <a:buFontTx/>
              <a:buNone/>
              <a:defRPr/>
            </a:pPr>
            <a:endParaRPr lang="en-US" altLang="en-US" sz="2000" dirty="0" smtClean="0"/>
          </a:p>
          <a:p>
            <a:pPr marL="0" indent="0" eaLnBrk="1" hangingPunct="1">
              <a:spcBef>
                <a:spcPct val="0"/>
              </a:spcBef>
              <a:buClrTx/>
              <a:buSzTx/>
              <a:buFontTx/>
              <a:buNone/>
              <a:defRPr/>
            </a:pPr>
            <a:r>
              <a:rPr lang="en-US" altLang="en-US" sz="2000" dirty="0" smtClean="0"/>
              <a:t>Evaluate as two sample t test and as before and after t test </a:t>
            </a:r>
          </a:p>
        </p:txBody>
      </p:sp>
      <p:graphicFrame>
        <p:nvGraphicFramePr>
          <p:cNvPr id="4" name="Chart 3"/>
          <p:cNvGraphicFramePr>
            <a:graphicFrameLocks/>
          </p:cNvGraphicFramePr>
          <p:nvPr>
            <p:extLst>
              <p:ext uri="{D42A27DB-BD31-4B8C-83A1-F6EECF244321}">
                <p14:modId xmlns:p14="http://schemas.microsoft.com/office/powerpoint/2010/main" val="387139850"/>
              </p:ext>
            </p:extLst>
          </p:nvPr>
        </p:nvGraphicFramePr>
        <p:xfrm>
          <a:off x="499586" y="2573372"/>
          <a:ext cx="3214688"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307052" y="2682776"/>
            <a:ext cx="4032448" cy="2633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5891" y="5448589"/>
            <a:ext cx="2718048" cy="830997"/>
          </a:xfrm>
          <a:prstGeom prst="rect">
            <a:avLst/>
          </a:prstGeom>
        </p:spPr>
        <p:txBody>
          <a:bodyPr wrap="square">
            <a:spAutoFit/>
          </a:bodyPr>
          <a:lstStyle/>
          <a:p>
            <a:pPr eaLnBrk="1" hangingPunct="1">
              <a:defRPr/>
            </a:pPr>
            <a:r>
              <a:rPr lang="en-US" altLang="en-US" dirty="0" smtClean="0"/>
              <a:t>Shapiro Wilk </a:t>
            </a:r>
          </a:p>
          <a:p>
            <a:pPr eaLnBrk="1" hangingPunct="1">
              <a:defRPr/>
            </a:pPr>
            <a:r>
              <a:rPr lang="en-US" altLang="en-US" dirty="0" smtClean="0"/>
              <a:t>test</a:t>
            </a:r>
            <a:endParaRPr lang="en-US" altLang="en-US" dirty="0"/>
          </a:p>
        </p:txBody>
      </p:sp>
      <p:graphicFrame>
        <p:nvGraphicFramePr>
          <p:cNvPr id="9" name="Table 8"/>
          <p:cNvGraphicFramePr>
            <a:graphicFrameLocks noGrp="1"/>
          </p:cNvGraphicFramePr>
          <p:nvPr>
            <p:extLst>
              <p:ext uri="{D42A27DB-BD31-4B8C-83A1-F6EECF244321}">
                <p14:modId xmlns:p14="http://schemas.microsoft.com/office/powerpoint/2010/main" val="1176858218"/>
              </p:ext>
            </p:extLst>
          </p:nvPr>
        </p:nvGraphicFramePr>
        <p:xfrm>
          <a:off x="2794819" y="5538179"/>
          <a:ext cx="3096344" cy="1152525"/>
        </p:xfrm>
        <a:graphic>
          <a:graphicData uri="http://schemas.openxmlformats.org/drawingml/2006/table">
            <a:tbl>
              <a:tblPr>
                <a:tableStyleId>{5C22544A-7EE6-4342-B048-85BDC9FD1C3A}</a:tableStyleId>
              </a:tblPr>
              <a:tblGrid>
                <a:gridCol w="774086"/>
                <a:gridCol w="1075103"/>
                <a:gridCol w="144016"/>
                <a:gridCol w="1103139"/>
              </a:tblGrid>
              <a:tr h="200025">
                <a:tc>
                  <a:txBody>
                    <a:bodyPr/>
                    <a:lstStyle/>
                    <a:p>
                      <a:pPr algn="ctr" fontAlgn="b"/>
                      <a:r>
                        <a:rPr lang="en-US" sz="1200" u="none" strike="noStrike" dirty="0">
                          <a:solidFill>
                            <a:srgbClr val="FFC000"/>
                          </a:solidFill>
                          <a:effectLst/>
                        </a:rPr>
                        <a:t> </a:t>
                      </a:r>
                      <a:endParaRPr lang="en-US" sz="1200" b="0" i="1"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r>
                        <a:rPr lang="en-US" sz="1200" u="none" strike="noStrike" dirty="0">
                          <a:solidFill>
                            <a:srgbClr val="FFC000"/>
                          </a:solidFill>
                          <a:effectLst/>
                        </a:rPr>
                        <a:t>Mem. Score. Pre</a:t>
                      </a:r>
                      <a:endParaRPr lang="en-US" sz="1200" b="0" i="1"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endParaRPr lang="en-US" sz="1200" b="0" i="1"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solidFill>
                            <a:srgbClr val="FFC000"/>
                          </a:solidFill>
                          <a:effectLst/>
                        </a:rPr>
                        <a:t> </a:t>
                      </a:r>
                      <a:r>
                        <a:rPr lang="en-US" sz="1200" u="none" strike="noStrike" dirty="0" smtClean="0">
                          <a:solidFill>
                            <a:srgbClr val="FFC000"/>
                          </a:solidFill>
                          <a:effectLst/>
                        </a:rPr>
                        <a:t>Mem. Score post</a:t>
                      </a:r>
                      <a:endParaRPr lang="en-US" sz="1200" b="0" i="1" u="none" strike="noStrike" dirty="0" smtClean="0">
                        <a:solidFill>
                          <a:srgbClr val="FFC000"/>
                        </a:solidFill>
                        <a:effectLst/>
                        <a:latin typeface="Calibri" panose="020F0502020204030204" pitchFamily="34" charset="0"/>
                      </a:endParaRPr>
                    </a:p>
                  </a:txBody>
                  <a:tcPr marL="9525" marR="9525" marT="9525" marB="0" anchor="b">
                    <a:solidFill>
                      <a:schemeClr val="tx2">
                        <a:lumMod val="25000"/>
                      </a:schemeClr>
                    </a:solidFill>
                  </a:tcPr>
                </a:tc>
              </a:tr>
              <a:tr h="190500">
                <a:tc>
                  <a:txBody>
                    <a:bodyPr/>
                    <a:lstStyle/>
                    <a:p>
                      <a:pPr algn="ctr" fontAlgn="b"/>
                      <a:r>
                        <a:rPr lang="en-US" sz="1200" u="none" strike="noStrike">
                          <a:solidFill>
                            <a:srgbClr val="FFC000"/>
                          </a:solidFill>
                          <a:effectLst/>
                        </a:rPr>
                        <a:t>W</a:t>
                      </a:r>
                      <a:endParaRPr lang="en-US" sz="1200" b="0" i="0" u="none" strike="noStrike">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r>
                        <a:rPr lang="en-US" sz="1200" u="none" strike="noStrike" dirty="0">
                          <a:solidFill>
                            <a:srgbClr val="FFC000"/>
                          </a:solidFill>
                          <a:effectLst/>
                        </a:rPr>
                        <a:t>0.969404</a:t>
                      </a:r>
                      <a:endParaRPr lang="en-US" sz="12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endParaRPr lang="en-US" sz="12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r>
                        <a:rPr lang="en-US" sz="1200" u="none" strike="noStrike">
                          <a:solidFill>
                            <a:srgbClr val="FFC000"/>
                          </a:solidFill>
                          <a:effectLst/>
                        </a:rPr>
                        <a:t>0.98196</a:t>
                      </a:r>
                      <a:endParaRPr lang="en-US" sz="1200" b="0" i="0" u="none" strike="noStrike">
                        <a:solidFill>
                          <a:srgbClr val="FFC000"/>
                        </a:solidFill>
                        <a:effectLst/>
                        <a:latin typeface="Calibri" panose="020F0502020204030204" pitchFamily="34" charset="0"/>
                      </a:endParaRPr>
                    </a:p>
                  </a:txBody>
                  <a:tcPr marL="9525" marR="9525" marT="9525" marB="0" anchor="b">
                    <a:solidFill>
                      <a:schemeClr val="tx2">
                        <a:lumMod val="25000"/>
                      </a:schemeClr>
                    </a:solidFill>
                  </a:tcPr>
                </a:tc>
              </a:tr>
              <a:tr h="190500">
                <a:tc>
                  <a:txBody>
                    <a:bodyPr/>
                    <a:lstStyle/>
                    <a:p>
                      <a:pPr algn="ctr" fontAlgn="b"/>
                      <a:r>
                        <a:rPr lang="en-US" sz="1200" u="none" strike="noStrike">
                          <a:solidFill>
                            <a:srgbClr val="FFC000"/>
                          </a:solidFill>
                          <a:effectLst/>
                        </a:rPr>
                        <a:t>p-value</a:t>
                      </a:r>
                      <a:endParaRPr lang="en-US" sz="1200" b="0" i="0" u="none" strike="noStrike">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r>
                        <a:rPr lang="en-US" sz="1200" u="none" strike="noStrike" dirty="0">
                          <a:solidFill>
                            <a:srgbClr val="FFC000"/>
                          </a:solidFill>
                          <a:effectLst/>
                        </a:rPr>
                        <a:t>0.52301</a:t>
                      </a:r>
                      <a:endParaRPr lang="en-US" sz="12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endParaRPr lang="en-US" sz="12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r>
                        <a:rPr lang="en-US" sz="1200" u="none" strike="noStrike" dirty="0">
                          <a:solidFill>
                            <a:srgbClr val="FFC000"/>
                          </a:solidFill>
                          <a:effectLst/>
                        </a:rPr>
                        <a:t>0.874932</a:t>
                      </a:r>
                      <a:endParaRPr lang="en-US" sz="12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r>
              <a:tr h="200025">
                <a:tc>
                  <a:txBody>
                    <a:bodyPr/>
                    <a:lstStyle/>
                    <a:p>
                      <a:pPr algn="ctr" fontAlgn="b"/>
                      <a:r>
                        <a:rPr lang="en-US" sz="1200" u="none" strike="noStrike">
                          <a:solidFill>
                            <a:srgbClr val="FFC000"/>
                          </a:solidFill>
                          <a:effectLst/>
                        </a:rPr>
                        <a:t>alpha</a:t>
                      </a:r>
                      <a:endParaRPr lang="en-US" sz="1200" b="0" i="0" u="none" strike="noStrike">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r>
                        <a:rPr lang="en-US" sz="1200" u="none" strike="noStrike">
                          <a:solidFill>
                            <a:srgbClr val="FFC000"/>
                          </a:solidFill>
                          <a:effectLst/>
                        </a:rPr>
                        <a:t>0.05</a:t>
                      </a:r>
                      <a:endParaRPr lang="en-US" sz="1200" b="0" i="0" u="none" strike="noStrike">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endParaRPr lang="en-US" sz="1200" b="0" i="0" u="none" strike="noStrike">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r>
                        <a:rPr lang="en-US" sz="1200" u="none" strike="noStrike" dirty="0">
                          <a:solidFill>
                            <a:srgbClr val="FFC000"/>
                          </a:solidFill>
                          <a:effectLst/>
                        </a:rPr>
                        <a:t>0.05</a:t>
                      </a:r>
                      <a:endParaRPr lang="en-US" sz="12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r>
              <a:tr h="190500">
                <a:tc>
                  <a:txBody>
                    <a:bodyPr/>
                    <a:lstStyle/>
                    <a:p>
                      <a:pPr algn="ctr" fontAlgn="b"/>
                      <a:r>
                        <a:rPr lang="en-US" sz="1200" u="none" strike="noStrike" dirty="0">
                          <a:solidFill>
                            <a:srgbClr val="FFC000"/>
                          </a:solidFill>
                          <a:effectLst/>
                        </a:rPr>
                        <a:t>normal</a:t>
                      </a:r>
                      <a:endParaRPr lang="en-US" sz="12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r>
                        <a:rPr lang="en-US" sz="1200" u="none" strike="noStrike">
                          <a:solidFill>
                            <a:srgbClr val="FFC000"/>
                          </a:solidFill>
                          <a:effectLst/>
                        </a:rPr>
                        <a:t>yes</a:t>
                      </a:r>
                      <a:endParaRPr lang="en-US" sz="1200" b="0" i="0" u="none" strike="noStrike">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r>
                        <a:rPr lang="en-US" sz="1200" u="none" strike="noStrike">
                          <a:solidFill>
                            <a:srgbClr val="FFC000"/>
                          </a:solidFill>
                          <a:effectLst/>
                        </a:rPr>
                        <a:t> </a:t>
                      </a:r>
                      <a:endParaRPr lang="en-US" sz="1200" b="0" i="0" u="none" strike="noStrike">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r>
                        <a:rPr lang="en-US" sz="1200" u="none" strike="noStrike" dirty="0">
                          <a:solidFill>
                            <a:srgbClr val="FFC000"/>
                          </a:solidFill>
                          <a:effectLst/>
                        </a:rPr>
                        <a:t>yes</a:t>
                      </a:r>
                      <a:endParaRPr lang="en-US" sz="12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r>
            </a:tbl>
          </a:graphicData>
        </a:graphic>
      </p:graphicFrame>
      <p:sp>
        <p:nvSpPr>
          <p:cNvPr id="10" name="Rectangle 9"/>
          <p:cNvSpPr/>
          <p:nvPr/>
        </p:nvSpPr>
        <p:spPr>
          <a:xfrm>
            <a:off x="227026" y="5373806"/>
            <a:ext cx="5785134" cy="148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0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416"/>
          <p:cNvGraphicFramePr>
            <a:graphicFrameLocks noGrp="1"/>
          </p:cNvGraphicFramePr>
          <p:nvPr>
            <p:extLst>
              <p:ext uri="{D42A27DB-BD31-4B8C-83A1-F6EECF244321}">
                <p14:modId xmlns:p14="http://schemas.microsoft.com/office/powerpoint/2010/main" val="1732221266"/>
              </p:ext>
            </p:extLst>
          </p:nvPr>
        </p:nvGraphicFramePr>
        <p:xfrm>
          <a:off x="5796136" y="260648"/>
          <a:ext cx="3095625" cy="6192849"/>
        </p:xfrm>
        <a:graphic>
          <a:graphicData uri="http://schemas.openxmlformats.org/drawingml/2006/table">
            <a:tbl>
              <a:tblPr/>
              <a:tblGrid>
                <a:gridCol w="908050"/>
                <a:gridCol w="1082675"/>
                <a:gridCol w="1104900"/>
              </a:tblGrid>
              <a:tr h="1984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sample #</a:t>
                      </a:r>
                    </a:p>
                  </a:txBody>
                  <a:tcPr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mem. Scr. Pre</a:t>
                      </a:r>
                    </a:p>
                  </a:txBody>
                  <a:tcPr marT="0" marB="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mem scr. Post</a:t>
                      </a:r>
                    </a:p>
                  </a:txBody>
                  <a:tcPr marT="0" marB="0" anchor="ctr" horzOverflow="overflow">
                    <a:lnL>
                      <a:noFill/>
                    </a:lnL>
                    <a:lnR cap="flat">
                      <a:noFill/>
                    </a:lnR>
                    <a:lnT cap="flat">
                      <a:noFill/>
                    </a:lnT>
                    <a:lnB>
                      <a:noFill/>
                    </a:lnB>
                    <a:lnTlToBr>
                      <a:noFill/>
                    </a:lnTlToBr>
                    <a:lnBlToTr>
                      <a:noFill/>
                    </a:lnBlToTr>
                    <a:noFill/>
                  </a:tcPr>
                </a:tc>
              </a:tr>
              <a:tr h="241297">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73</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55</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58</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3</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73</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73</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4</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58</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60</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54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60</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63</a:t>
                      </a:r>
                    </a:p>
                  </a:txBody>
                  <a:tcPr marT="0" marB="0" anchor="ctr" horzOverflow="overflow">
                    <a:lnL>
                      <a:noFill/>
                    </a:lnL>
                    <a:lnR cap="flat">
                      <a:noFill/>
                    </a:lnR>
                    <a:lnT>
                      <a:noFill/>
                    </a:lnT>
                    <a:lnB>
                      <a:noFill/>
                    </a:lnB>
                    <a:lnTlToBr>
                      <a:noFill/>
                    </a:lnTlToBr>
                    <a:lnBlToTr>
                      <a:noFill/>
                    </a:lnBlToTr>
                    <a:noFill/>
                  </a:tcPr>
                </a:tc>
              </a:tr>
              <a:tr h="196850">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60</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55</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8</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77</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9</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84</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10</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62</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75</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59</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68</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12</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53</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13</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60</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14</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72</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15</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62</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16</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61</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17</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18</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59</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19</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77</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83</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20</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69</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71</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64</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22</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44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46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23</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59</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59</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24</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25</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52</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54</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26</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63</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74</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27</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71</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28</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29</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81</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30</a:t>
                      </a:r>
                    </a:p>
                  </a:txBody>
                  <a:tcPr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69</a:t>
                      </a:r>
                    </a:p>
                  </a:txBody>
                  <a:tcPr marT="0" marB="0"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68</a:t>
                      </a:r>
                    </a:p>
                  </a:txBody>
                  <a:tcPr marT="0" marB="0" anchor="ctr" horzOverflow="overflow">
                    <a:lnL>
                      <a:noFill/>
                    </a:lnL>
                    <a:lnR cap="flat">
                      <a:noFill/>
                    </a:lnR>
                    <a:lnT>
                      <a:noFill/>
                    </a:lnT>
                    <a:lnB cap="flat">
                      <a:noFill/>
                    </a:lnB>
                    <a:lnTlToBr>
                      <a:noFill/>
                    </a:lnTlToBr>
                    <a:lnBlToTr>
                      <a:noFill/>
                    </a:lnBlToTr>
                    <a:noFill/>
                  </a:tcPr>
                </a:tc>
              </a:tr>
            </a:tbl>
          </a:graphicData>
        </a:graphic>
      </p:graphicFrame>
      <p:sp>
        <p:nvSpPr>
          <p:cNvPr id="3" name="Text Box 2"/>
          <p:cNvSpPr txBox="1">
            <a:spLocks noChangeArrowheads="1"/>
          </p:cNvSpPr>
          <p:nvPr/>
        </p:nvSpPr>
        <p:spPr bwMode="auto">
          <a:xfrm>
            <a:off x="300038" y="66675"/>
            <a:ext cx="4392612"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800100" indent="-34290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257300" indent="-3429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714500" indent="-3429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171700" indent="-3429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defRPr/>
            </a:pPr>
            <a:r>
              <a:rPr lang="en-US" altLang="en-US" sz="2400" b="1" i="1" dirty="0" smtClean="0"/>
              <a:t>Ginkgo </a:t>
            </a:r>
            <a:r>
              <a:rPr lang="en-US" altLang="en-US" sz="2000" dirty="0" smtClean="0"/>
              <a:t>is widely cultivated tree in China. Extracts of ginkgo leaves have been used pharmaceutically. </a:t>
            </a:r>
            <a:r>
              <a:rPr lang="en-US" altLang="en-US" sz="2000" i="1" dirty="0" smtClean="0"/>
              <a:t>Ginkgo</a:t>
            </a:r>
            <a:r>
              <a:rPr lang="en-US" altLang="en-US" sz="2000" dirty="0" smtClean="0"/>
              <a:t> is believed to be moderately effective in improving cognition in dementia patients. </a:t>
            </a:r>
          </a:p>
          <a:p>
            <a:pPr eaLnBrk="1" hangingPunct="1">
              <a:spcBef>
                <a:spcPct val="0"/>
              </a:spcBef>
              <a:buClrTx/>
              <a:buSzTx/>
              <a:buFontTx/>
              <a:buNone/>
              <a:defRPr/>
            </a:pPr>
            <a:endParaRPr lang="en-US" altLang="en-US" sz="2000" dirty="0" smtClean="0">
              <a:solidFill>
                <a:srgbClr val="FFC000"/>
              </a:solidFill>
            </a:endParaRPr>
          </a:p>
          <a:p>
            <a:pPr eaLnBrk="1" hangingPunct="1">
              <a:spcBef>
                <a:spcPct val="0"/>
              </a:spcBef>
              <a:buClrTx/>
              <a:buSzTx/>
              <a:buFontTx/>
              <a:buNone/>
              <a:defRPr/>
            </a:pPr>
            <a:r>
              <a:rPr lang="en-US" altLang="en-US" sz="2000" dirty="0" smtClean="0">
                <a:solidFill>
                  <a:srgbClr val="FFC000"/>
                </a:solidFill>
              </a:rPr>
              <a:t>EQUAL VARIANCE TEST</a:t>
            </a:r>
          </a:p>
        </p:txBody>
      </p:sp>
      <p:graphicFrame>
        <p:nvGraphicFramePr>
          <p:cNvPr id="5" name="Table 4"/>
          <p:cNvGraphicFramePr>
            <a:graphicFrameLocks noGrp="1"/>
          </p:cNvGraphicFramePr>
          <p:nvPr>
            <p:extLst>
              <p:ext uri="{D42A27DB-BD31-4B8C-83A1-F6EECF244321}">
                <p14:modId xmlns:p14="http://schemas.microsoft.com/office/powerpoint/2010/main" val="2509912327"/>
              </p:ext>
            </p:extLst>
          </p:nvPr>
        </p:nvGraphicFramePr>
        <p:xfrm>
          <a:off x="3491880" y="2348880"/>
          <a:ext cx="1872208" cy="851535"/>
        </p:xfrm>
        <a:graphic>
          <a:graphicData uri="http://schemas.openxmlformats.org/drawingml/2006/table">
            <a:tbl>
              <a:tblPr>
                <a:tableStyleId>{5C22544A-7EE6-4342-B048-85BDC9FD1C3A}</a:tableStyleId>
              </a:tblPr>
              <a:tblGrid>
                <a:gridCol w="1052216"/>
                <a:gridCol w="819992"/>
              </a:tblGrid>
              <a:tr h="190500">
                <a:tc>
                  <a:txBody>
                    <a:bodyPr/>
                    <a:lstStyle/>
                    <a:p>
                      <a:pPr algn="ctr" fontAlgn="b"/>
                      <a:r>
                        <a:rPr lang="en-US" sz="1800" u="none" strike="noStrike" dirty="0">
                          <a:solidFill>
                            <a:srgbClr val="FFC000"/>
                          </a:solidFill>
                          <a:effectLst/>
                        </a:rPr>
                        <a:t>VR</a:t>
                      </a:r>
                      <a:endParaRPr lang="en-US" sz="18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r" fontAlgn="b"/>
                      <a:r>
                        <a:rPr lang="en-US" sz="1800" u="none" strike="noStrike" dirty="0" smtClean="0">
                          <a:solidFill>
                            <a:srgbClr val="FFC000"/>
                          </a:solidFill>
                          <a:effectLst/>
                        </a:rPr>
                        <a:t>1.375</a:t>
                      </a:r>
                      <a:endParaRPr lang="en-US" sz="18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r>
              <a:tr h="255428">
                <a:tc>
                  <a:txBody>
                    <a:bodyPr/>
                    <a:lstStyle/>
                    <a:p>
                      <a:pPr algn="ctr" fontAlgn="b"/>
                      <a:r>
                        <a:rPr lang="en-US" sz="1800" u="none" strike="noStrike" dirty="0">
                          <a:solidFill>
                            <a:srgbClr val="FFC000"/>
                          </a:solidFill>
                          <a:effectLst/>
                        </a:rPr>
                        <a:t>VR(</a:t>
                      </a:r>
                      <a:r>
                        <a:rPr lang="en-US" sz="1800" u="none" strike="noStrike" dirty="0" err="1">
                          <a:solidFill>
                            <a:srgbClr val="FFC000"/>
                          </a:solidFill>
                          <a:effectLst/>
                        </a:rPr>
                        <a:t>Crit</a:t>
                      </a:r>
                      <a:r>
                        <a:rPr lang="en-US" sz="1800" u="none" strike="noStrike" dirty="0">
                          <a:solidFill>
                            <a:srgbClr val="FFC000"/>
                          </a:solidFill>
                          <a:effectLst/>
                        </a:rPr>
                        <a:t>)</a:t>
                      </a:r>
                      <a:endParaRPr lang="en-US" sz="18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r" fontAlgn="b"/>
                      <a:r>
                        <a:rPr lang="en-US" sz="1800" u="none" strike="noStrike" dirty="0" smtClean="0">
                          <a:solidFill>
                            <a:srgbClr val="FFC000"/>
                          </a:solidFill>
                          <a:effectLst/>
                        </a:rPr>
                        <a:t>1.861</a:t>
                      </a:r>
                      <a:endParaRPr lang="en-US" sz="18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r>
              <a:tr h="200025">
                <a:tc>
                  <a:txBody>
                    <a:bodyPr/>
                    <a:lstStyle/>
                    <a:p>
                      <a:pPr algn="ctr" fontAlgn="b"/>
                      <a:r>
                        <a:rPr lang="en-US" sz="1800" u="none" strike="noStrike" dirty="0">
                          <a:solidFill>
                            <a:srgbClr val="FFC000"/>
                          </a:solidFill>
                          <a:effectLst/>
                        </a:rPr>
                        <a:t>p</a:t>
                      </a:r>
                      <a:endParaRPr lang="en-US" sz="18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r" fontAlgn="b"/>
                      <a:r>
                        <a:rPr lang="en-US" sz="1800" u="none" strike="noStrike" dirty="0" smtClean="0">
                          <a:solidFill>
                            <a:srgbClr val="FFC000"/>
                          </a:solidFill>
                          <a:effectLst/>
                        </a:rPr>
                        <a:t>0.198</a:t>
                      </a:r>
                      <a:endParaRPr lang="en-US" sz="18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r>
            </a:tbl>
          </a:graphicData>
        </a:graphic>
      </p:graphicFrame>
      <p:sp>
        <p:nvSpPr>
          <p:cNvPr id="6" name="Rectangle 5"/>
          <p:cNvSpPr/>
          <p:nvPr/>
        </p:nvSpPr>
        <p:spPr>
          <a:xfrm>
            <a:off x="30778" y="3429000"/>
            <a:ext cx="5842884" cy="461665"/>
          </a:xfrm>
          <a:prstGeom prst="rect">
            <a:avLst/>
          </a:prstGeom>
        </p:spPr>
        <p:txBody>
          <a:bodyPr wrap="square">
            <a:spAutoFit/>
          </a:bodyPr>
          <a:lstStyle/>
          <a:p>
            <a:r>
              <a:rPr lang="en-US" dirty="0">
                <a:solidFill>
                  <a:srgbClr val="FFC000"/>
                </a:solidFill>
                <a:latin typeface="Calibri" panose="020F0502020204030204" pitchFamily="34" charset="0"/>
              </a:rPr>
              <a:t>t-Test: Two-Sample Assuming Equal Variances</a:t>
            </a:r>
            <a:r>
              <a:rPr lang="en-US" dirty="0">
                <a:solidFill>
                  <a:srgbClr val="FFC000"/>
                </a:solidFill>
              </a:rPr>
              <a:t> </a:t>
            </a:r>
          </a:p>
        </p:txBody>
      </p:sp>
      <p:graphicFrame>
        <p:nvGraphicFramePr>
          <p:cNvPr id="7" name="Table 6"/>
          <p:cNvGraphicFramePr>
            <a:graphicFrameLocks noGrp="1"/>
          </p:cNvGraphicFramePr>
          <p:nvPr>
            <p:extLst>
              <p:ext uri="{D42A27DB-BD31-4B8C-83A1-F6EECF244321}">
                <p14:modId xmlns:p14="http://schemas.microsoft.com/office/powerpoint/2010/main" val="3213596387"/>
              </p:ext>
            </p:extLst>
          </p:nvPr>
        </p:nvGraphicFramePr>
        <p:xfrm>
          <a:off x="3457284" y="4249245"/>
          <a:ext cx="2266844" cy="851535"/>
        </p:xfrm>
        <a:graphic>
          <a:graphicData uri="http://schemas.openxmlformats.org/drawingml/2006/table">
            <a:tbl>
              <a:tblPr>
                <a:tableStyleId>{5C22544A-7EE6-4342-B048-85BDC9FD1C3A}</a:tableStyleId>
              </a:tblPr>
              <a:tblGrid>
                <a:gridCol w="1526650"/>
                <a:gridCol w="740194"/>
              </a:tblGrid>
              <a:tr h="190500">
                <a:tc>
                  <a:txBody>
                    <a:bodyPr/>
                    <a:lstStyle/>
                    <a:p>
                      <a:pPr algn="ctr" fontAlgn="b"/>
                      <a:r>
                        <a:rPr lang="en-US" sz="1800" u="none" strike="noStrike">
                          <a:solidFill>
                            <a:srgbClr val="FFC000"/>
                          </a:solidFill>
                          <a:effectLst/>
                        </a:rPr>
                        <a:t>t</a:t>
                      </a:r>
                      <a:endParaRPr lang="en-US" sz="1800" b="0" i="0" u="none" strike="noStrike">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r>
                        <a:rPr lang="en-US" sz="1800" u="none" strike="noStrike" dirty="0" smtClean="0">
                          <a:solidFill>
                            <a:srgbClr val="FFC000"/>
                          </a:solidFill>
                          <a:effectLst/>
                        </a:rPr>
                        <a:t>1.386</a:t>
                      </a:r>
                      <a:endParaRPr lang="en-US" sz="18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r>
              <a:tr h="190500">
                <a:tc>
                  <a:txBody>
                    <a:bodyPr/>
                    <a:lstStyle/>
                    <a:p>
                      <a:pPr algn="ctr" fontAlgn="b"/>
                      <a:r>
                        <a:rPr lang="en-US" sz="1800" u="none" strike="noStrike">
                          <a:solidFill>
                            <a:srgbClr val="FFC000"/>
                          </a:solidFill>
                          <a:effectLst/>
                        </a:rPr>
                        <a:t>t (crit)</a:t>
                      </a:r>
                      <a:endParaRPr lang="en-US" sz="1800" b="0" i="0" u="none" strike="noStrike">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r>
                        <a:rPr lang="en-US" sz="1800" u="none" strike="noStrike" dirty="0" smtClean="0">
                          <a:solidFill>
                            <a:srgbClr val="FFC000"/>
                          </a:solidFill>
                          <a:effectLst/>
                        </a:rPr>
                        <a:t>2.002</a:t>
                      </a:r>
                      <a:endParaRPr lang="en-US" sz="18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r>
              <a:tr h="200025">
                <a:tc>
                  <a:txBody>
                    <a:bodyPr/>
                    <a:lstStyle/>
                    <a:p>
                      <a:pPr algn="ctr" fontAlgn="b"/>
                      <a:r>
                        <a:rPr lang="en-US" sz="1800" u="none" strike="noStrike">
                          <a:solidFill>
                            <a:srgbClr val="FFC000"/>
                          </a:solidFill>
                          <a:effectLst/>
                        </a:rPr>
                        <a:t>p</a:t>
                      </a:r>
                      <a:endParaRPr lang="en-US" sz="1800" b="0" i="0" u="none" strike="noStrike">
                        <a:solidFill>
                          <a:srgbClr val="FFC000"/>
                        </a:solidFill>
                        <a:effectLst/>
                        <a:latin typeface="Calibri" panose="020F0502020204030204" pitchFamily="34" charset="0"/>
                      </a:endParaRPr>
                    </a:p>
                  </a:txBody>
                  <a:tcPr marL="9525" marR="9525" marT="9525" marB="0" anchor="b">
                    <a:solidFill>
                      <a:schemeClr val="tx2">
                        <a:lumMod val="25000"/>
                      </a:schemeClr>
                    </a:solidFill>
                  </a:tcPr>
                </a:tc>
                <a:tc>
                  <a:txBody>
                    <a:bodyPr/>
                    <a:lstStyle/>
                    <a:p>
                      <a:pPr algn="ctr" fontAlgn="b"/>
                      <a:r>
                        <a:rPr lang="en-US" sz="1800" u="none" strike="noStrike" dirty="0" smtClean="0">
                          <a:solidFill>
                            <a:srgbClr val="FFC000"/>
                          </a:solidFill>
                          <a:effectLst/>
                        </a:rPr>
                        <a:t>0.171</a:t>
                      </a:r>
                      <a:endParaRPr lang="en-US" sz="1800" b="0" i="0" u="none" strike="noStrike" dirty="0">
                        <a:solidFill>
                          <a:srgbClr val="FFC000"/>
                        </a:solidFill>
                        <a:effectLst/>
                        <a:latin typeface="Calibri" panose="020F0502020204030204" pitchFamily="34" charset="0"/>
                      </a:endParaRPr>
                    </a:p>
                  </a:txBody>
                  <a:tcPr marL="9525" marR="9525" marT="9525" marB="0" anchor="b">
                    <a:solidFill>
                      <a:schemeClr val="tx2">
                        <a:lumMod val="25000"/>
                      </a:schemeClr>
                    </a:solidFill>
                  </a:tcPr>
                </a:tc>
              </a:tr>
            </a:tbl>
          </a:graphicData>
        </a:graphic>
      </p:graphicFrame>
      <p:sp>
        <p:nvSpPr>
          <p:cNvPr id="8" name="Rectangle 7"/>
          <p:cNvSpPr/>
          <p:nvPr/>
        </p:nvSpPr>
        <p:spPr>
          <a:xfrm>
            <a:off x="107504" y="3322380"/>
            <a:ext cx="5766158" cy="1906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7042" y="2163135"/>
            <a:ext cx="5766158" cy="1137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198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62000" y="533400"/>
            <a:ext cx="7772400" cy="274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Experiments when each subject receives more than one treatment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00038" y="66675"/>
            <a:ext cx="4392612"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800100" indent="-34290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257300" indent="-3429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714500" indent="-3429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171700" indent="-3429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defRPr/>
            </a:pPr>
            <a:r>
              <a:rPr lang="en-US" altLang="en-US" sz="2400" b="1" i="1" dirty="0" smtClean="0"/>
              <a:t>Ginkgo </a:t>
            </a:r>
            <a:r>
              <a:rPr lang="en-US" altLang="en-US" sz="2000" dirty="0" smtClean="0"/>
              <a:t>is widely cultivated tree in China. Extracts of ginkgo leaves have been used pharmaceutically. </a:t>
            </a:r>
            <a:r>
              <a:rPr lang="en-US" altLang="en-US" sz="2000" i="1" dirty="0" smtClean="0"/>
              <a:t>Ginkgo</a:t>
            </a:r>
            <a:r>
              <a:rPr lang="en-US" altLang="en-US" sz="2000" dirty="0" smtClean="0"/>
              <a:t> is believed to be moderately effective in improving cognition in dementia patients. </a:t>
            </a:r>
          </a:p>
          <a:p>
            <a:pPr eaLnBrk="1" hangingPunct="1">
              <a:spcBef>
                <a:spcPct val="0"/>
              </a:spcBef>
              <a:buClrTx/>
              <a:buSzTx/>
              <a:buFontTx/>
              <a:buNone/>
              <a:defRPr/>
            </a:pPr>
            <a:endParaRPr lang="en-US" altLang="en-US" sz="2000" dirty="0" smtClean="0"/>
          </a:p>
          <a:p>
            <a:pPr marL="0" indent="0" eaLnBrk="1" hangingPunct="1">
              <a:spcBef>
                <a:spcPct val="0"/>
              </a:spcBef>
              <a:buClrTx/>
              <a:buSzTx/>
              <a:buFontTx/>
              <a:buNone/>
              <a:defRPr/>
            </a:pPr>
            <a:r>
              <a:rPr lang="en-US" altLang="en-US" sz="2000" dirty="0" smtClean="0"/>
              <a:t>Evaluate as two sample t test and as before and after t test </a:t>
            </a:r>
          </a:p>
        </p:txBody>
      </p:sp>
      <p:graphicFrame>
        <p:nvGraphicFramePr>
          <p:cNvPr id="251296" name="Group 416"/>
          <p:cNvGraphicFramePr>
            <a:graphicFrameLocks noGrp="1"/>
          </p:cNvGraphicFramePr>
          <p:nvPr/>
        </p:nvGraphicFramePr>
        <p:xfrm>
          <a:off x="4787900" y="404813"/>
          <a:ext cx="3095625" cy="6192849"/>
        </p:xfrm>
        <a:graphic>
          <a:graphicData uri="http://schemas.openxmlformats.org/drawingml/2006/table">
            <a:tbl>
              <a:tblPr/>
              <a:tblGrid>
                <a:gridCol w="908050"/>
                <a:gridCol w="1082675"/>
                <a:gridCol w="1104900"/>
              </a:tblGrid>
              <a:tr h="1984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sample #</a:t>
                      </a:r>
                    </a:p>
                  </a:txBody>
                  <a:tcPr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mem. Scr. Pre</a:t>
                      </a:r>
                    </a:p>
                  </a:txBody>
                  <a:tcPr marT="0" marB="0"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mem scr. Post</a:t>
                      </a:r>
                    </a:p>
                  </a:txBody>
                  <a:tcPr marT="0" marB="0" anchor="ctr" horzOverflow="overflow">
                    <a:lnL>
                      <a:noFill/>
                    </a:lnL>
                    <a:lnR cap="flat">
                      <a:noFill/>
                    </a:lnR>
                    <a:lnT cap="flat">
                      <a:noFill/>
                    </a:lnT>
                    <a:lnB>
                      <a:noFill/>
                    </a:lnB>
                    <a:lnTlToBr>
                      <a:noFill/>
                    </a:lnTlToBr>
                    <a:lnBlToTr>
                      <a:noFill/>
                    </a:lnBlToTr>
                    <a:noFill/>
                  </a:tcPr>
                </a:tc>
              </a:tr>
              <a:tr h="241297">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73</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55</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58</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3</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73</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73</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4</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58</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60</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54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60</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63</a:t>
                      </a:r>
                    </a:p>
                  </a:txBody>
                  <a:tcPr marT="0" marB="0" anchor="ctr" horzOverflow="overflow">
                    <a:lnL>
                      <a:noFill/>
                    </a:lnL>
                    <a:lnR cap="flat">
                      <a:noFill/>
                    </a:lnR>
                    <a:lnT>
                      <a:noFill/>
                    </a:lnT>
                    <a:lnB>
                      <a:noFill/>
                    </a:lnB>
                    <a:lnTlToBr>
                      <a:noFill/>
                    </a:lnTlToBr>
                    <a:lnBlToTr>
                      <a:noFill/>
                    </a:lnBlToTr>
                    <a:noFill/>
                  </a:tcPr>
                </a:tc>
              </a:tr>
              <a:tr h="196850">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60</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55</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8</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77</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9</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84</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10</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62</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75</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59</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68</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12</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53</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13</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60</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14</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72</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15</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62</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16</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61</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17</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18</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59</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19</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77</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83</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20</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69</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71</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21</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64</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22</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44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46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23</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59</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59</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24</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67</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25</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52</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54</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26</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63</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74</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27</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64</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71</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28</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56</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29</a:t>
                      </a:r>
                    </a:p>
                  </a:txBody>
                  <a:tcPr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76</a:t>
                      </a: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81</a:t>
                      </a:r>
                    </a:p>
                  </a:txBody>
                  <a:tcPr marT="0" marB="0" anchor="ctr" horzOverflow="overflow">
                    <a:lnL>
                      <a:noFill/>
                    </a:lnL>
                    <a:lnR cap="flat">
                      <a:noFill/>
                    </a:lnR>
                    <a:lnT>
                      <a:noFill/>
                    </a:lnT>
                    <a:lnB>
                      <a:noFill/>
                    </a:lnB>
                    <a:lnTlToBr>
                      <a:noFill/>
                    </a:lnTlToBr>
                    <a:lnBlToTr>
                      <a:noFill/>
                    </a:lnBlToTr>
                    <a:noFill/>
                  </a:tcPr>
                </a:tc>
              </a:tr>
              <a:tr h="198438">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30</a:t>
                      </a:r>
                    </a:p>
                  </a:txBody>
                  <a:tcPr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69</a:t>
                      </a:r>
                    </a:p>
                  </a:txBody>
                  <a:tcPr marT="0" marB="0"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65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Arial" charset="0"/>
                        </a:rPr>
                        <a:t>68</a:t>
                      </a:r>
                    </a:p>
                  </a:txBody>
                  <a:tcPr marT="0" marB="0" anchor="ctr" horzOverflow="overflow">
                    <a:lnL>
                      <a:noFill/>
                    </a:lnL>
                    <a:lnR cap="flat">
                      <a:noFill/>
                    </a:lnR>
                    <a:lnT>
                      <a:noFill/>
                    </a:lnT>
                    <a:lnB cap="flat">
                      <a:noFill/>
                    </a:lnB>
                    <a:lnTlToBr>
                      <a:noFill/>
                    </a:lnTlToBr>
                    <a:lnBlToTr>
                      <a:noFill/>
                    </a:lnBlToTr>
                    <a:noFill/>
                  </a:tcPr>
                </a:tc>
              </a:tr>
            </a:tbl>
          </a:graphicData>
        </a:graphic>
      </p:graphicFrame>
      <p:graphicFrame>
        <p:nvGraphicFramePr>
          <p:cNvPr id="251377" name="Group 497"/>
          <p:cNvGraphicFramePr>
            <a:graphicFrameLocks noGrp="1"/>
          </p:cNvGraphicFramePr>
          <p:nvPr/>
        </p:nvGraphicFramePr>
        <p:xfrm>
          <a:off x="8072438" y="390525"/>
          <a:ext cx="1042987" cy="6165857"/>
        </p:xfrm>
        <a:graphic>
          <a:graphicData uri="http://schemas.openxmlformats.org/drawingml/2006/table">
            <a:tbl>
              <a:tblPr/>
              <a:tblGrid>
                <a:gridCol w="1042987"/>
              </a:tblGrid>
              <a:tr h="187325">
                <a:tc>
                  <a:txBody>
                    <a:bodyPr/>
                    <a:lstStyle/>
                    <a:p>
                      <a:pPr marL="0" marR="0" lvl="0" indent="0" algn="l"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mem. Scr.Diff</a:t>
                      </a:r>
                    </a:p>
                  </a:txBody>
                  <a:tcPr marT="0" marB="0" anchor="b" horzOverflow="overflow">
                    <a:lnL cap="flat">
                      <a:noFill/>
                    </a:lnL>
                    <a:lnR cap="flat">
                      <a:noFill/>
                    </a:lnR>
                    <a:lnT cap="flat">
                      <a:noFill/>
                    </a:lnT>
                    <a:lnB>
                      <a:noFill/>
                    </a:lnB>
                    <a:lnTlToBr>
                      <a:noFill/>
                    </a:lnTlToBr>
                    <a:lnBlToTr>
                      <a:noFill/>
                    </a:lnBlToTr>
                    <a:noFill/>
                  </a:tcPr>
                </a:tc>
              </a:tr>
              <a:tr h="1889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3</a:t>
                      </a:r>
                    </a:p>
                  </a:txBody>
                  <a:tcPr marT="0" marB="0" anchor="b" horzOverflow="overflow">
                    <a:lnL cap="flat">
                      <a:noFill/>
                    </a:lnL>
                    <a:lnR cap="flat">
                      <a:noFill/>
                    </a:lnR>
                    <a:lnT>
                      <a:noFill/>
                    </a:lnT>
                    <a:lnB>
                      <a:noFill/>
                    </a:lnB>
                    <a:lnTlToBr>
                      <a:noFill/>
                    </a:lnTlToBr>
                    <a:lnBlToTr>
                      <a:noFill/>
                    </a:lnBlToTr>
                    <a:noFill/>
                  </a:tcPr>
                </a:tc>
              </a:tr>
              <a:tr h="1873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3</a:t>
                      </a:r>
                    </a:p>
                  </a:txBody>
                  <a:tcPr marT="0" marB="0" anchor="b" horzOverflow="overflow">
                    <a:lnL cap="flat">
                      <a:noFill/>
                    </a:lnL>
                    <a:lnR cap="flat">
                      <a:noFill/>
                    </a:lnR>
                    <a:lnT>
                      <a:noFill/>
                    </a:lnT>
                    <a:lnB>
                      <a:noFill/>
                    </a:lnB>
                    <a:lnTlToBr>
                      <a:noFill/>
                    </a:lnTlToBr>
                    <a:lnBlToTr>
                      <a:noFill/>
                    </a:lnBlToTr>
                    <a:noFill/>
                  </a:tcPr>
                </a:tc>
              </a:tr>
              <a:tr h="1889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0</a:t>
                      </a:r>
                    </a:p>
                  </a:txBody>
                  <a:tcPr marT="0" marB="0" anchor="b" horzOverflow="overflow">
                    <a:lnL cap="flat">
                      <a:noFill/>
                    </a:lnL>
                    <a:lnR cap="flat">
                      <a:noFill/>
                    </a:lnR>
                    <a:lnT>
                      <a:noFill/>
                    </a:lnT>
                    <a:lnB>
                      <a:noFill/>
                    </a:lnB>
                    <a:lnTlToBr>
                      <a:noFill/>
                    </a:lnTlToBr>
                    <a:lnBlToTr>
                      <a:noFill/>
                    </a:lnBlToTr>
                    <a:noFill/>
                  </a:tcPr>
                </a:tc>
              </a:tr>
              <a:tr h="1873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a:t>
                      </a:r>
                    </a:p>
                  </a:txBody>
                  <a:tcPr marT="0" marB="0" anchor="b" horzOverflow="overflow">
                    <a:lnL cap="flat">
                      <a:noFill/>
                    </a:lnL>
                    <a:lnR cap="flat">
                      <a:noFill/>
                    </a:lnR>
                    <a:lnT>
                      <a:noFill/>
                    </a:lnT>
                    <a:lnB>
                      <a:noFill/>
                    </a:lnB>
                    <a:lnTlToBr>
                      <a:noFill/>
                    </a:lnTlToBr>
                    <a:lnBlToTr>
                      <a:noFill/>
                    </a:lnBlToTr>
                    <a:noFill/>
                  </a:tcPr>
                </a:tc>
              </a:tr>
              <a:tr h="2016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a:t>
                      </a:r>
                    </a:p>
                  </a:txBody>
                  <a:tcPr marT="0" marB="0" anchor="b" horzOverflow="overflow">
                    <a:lnL cap="flat">
                      <a:noFill/>
                    </a:lnL>
                    <a:lnR cap="flat">
                      <a:noFill/>
                    </a:lnR>
                    <a:lnT>
                      <a:noFill/>
                    </a:lnT>
                    <a:lnB>
                      <a:noFill/>
                    </a:lnB>
                    <a:lnTlToBr>
                      <a:noFill/>
                    </a:lnTlToBr>
                    <a:lnBlToTr>
                      <a:noFill/>
                    </a:lnBlToTr>
                    <a:noFill/>
                  </a:tcPr>
                </a:tc>
              </a:tr>
              <a:tr h="2000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a:t>
                      </a:r>
                    </a:p>
                  </a:txBody>
                  <a:tcPr marT="0" marB="0" anchor="b" horzOverflow="overflow">
                    <a:lnL cap="flat">
                      <a:noFill/>
                    </a:lnL>
                    <a:lnR cap="flat">
                      <a:noFill/>
                    </a:lnR>
                    <a:lnT>
                      <a:noFill/>
                    </a:lnT>
                    <a:lnB>
                      <a:noFill/>
                    </a:lnB>
                    <a:lnTlToBr>
                      <a:noFill/>
                    </a:lnTlToBr>
                    <a:lnBlToTr>
                      <a:noFill/>
                    </a:lnBlToTr>
                    <a:noFill/>
                  </a:tcPr>
                </a:tc>
              </a:tr>
              <a:tr h="2016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a:t>
                      </a:r>
                    </a:p>
                  </a:txBody>
                  <a:tcPr marT="0" marB="0" anchor="b" horzOverflow="overflow">
                    <a:lnL cap="flat">
                      <a:noFill/>
                    </a:lnL>
                    <a:lnR cap="flat">
                      <a:noFill/>
                    </a:lnR>
                    <a:lnT>
                      <a:noFill/>
                    </a:lnT>
                    <a:lnB>
                      <a:noFill/>
                    </a:lnB>
                    <a:lnTlToBr>
                      <a:noFill/>
                    </a:lnTlToBr>
                    <a:lnBlToTr>
                      <a:noFill/>
                    </a:lnBlToTr>
                    <a:noFill/>
                  </a:tcPr>
                </a:tc>
              </a:tr>
              <a:tr h="2016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3</a:t>
                      </a:r>
                    </a:p>
                  </a:txBody>
                  <a:tcPr marT="0" marB="0" anchor="b" horzOverflow="overflow">
                    <a:lnL cap="flat">
                      <a:noFill/>
                    </a:lnL>
                    <a:lnR cap="flat">
                      <a:noFill/>
                    </a:lnR>
                    <a:lnT>
                      <a:noFill/>
                    </a:lnT>
                    <a:lnB>
                      <a:noFill/>
                    </a:lnB>
                    <a:lnTlToBr>
                      <a:noFill/>
                    </a:lnTlToBr>
                    <a:lnBlToTr>
                      <a:noFill/>
                    </a:lnBlToTr>
                    <a:noFill/>
                  </a:tcPr>
                </a:tc>
              </a:tr>
              <a:tr h="2000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8</a:t>
                      </a:r>
                    </a:p>
                  </a:txBody>
                  <a:tcPr marT="0" marB="0" anchor="b" horzOverflow="overflow">
                    <a:lnL cap="flat">
                      <a:noFill/>
                    </a:lnL>
                    <a:lnR cap="flat">
                      <a:noFill/>
                    </a:lnR>
                    <a:lnT>
                      <a:noFill/>
                    </a:lnT>
                    <a:lnB>
                      <a:noFill/>
                    </a:lnB>
                    <a:lnTlToBr>
                      <a:noFill/>
                    </a:lnTlToBr>
                    <a:lnBlToTr>
                      <a:noFill/>
                    </a:lnBlToTr>
                    <a:noFill/>
                  </a:tcPr>
                </a:tc>
              </a:tr>
              <a:tr h="2016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13</a:t>
                      </a:r>
                    </a:p>
                  </a:txBody>
                  <a:tcPr marT="0" marB="0" anchor="b" horzOverflow="overflow">
                    <a:lnL cap="flat">
                      <a:noFill/>
                    </a:lnL>
                    <a:lnR cap="flat">
                      <a:noFill/>
                    </a:lnR>
                    <a:lnT>
                      <a:noFill/>
                    </a:lnT>
                    <a:lnB>
                      <a:noFill/>
                    </a:lnB>
                    <a:lnTlToBr>
                      <a:noFill/>
                    </a:lnTlToBr>
                    <a:lnBlToTr>
                      <a:noFill/>
                    </a:lnBlToTr>
                    <a:noFill/>
                  </a:tcPr>
                </a:tc>
              </a:tr>
              <a:tr h="2000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9</a:t>
                      </a:r>
                    </a:p>
                  </a:txBody>
                  <a:tcPr marT="0" marB="0" anchor="b" horzOverflow="overflow">
                    <a:lnL cap="flat">
                      <a:noFill/>
                    </a:lnL>
                    <a:lnR cap="flat">
                      <a:noFill/>
                    </a:lnR>
                    <a:lnT>
                      <a:noFill/>
                    </a:lnT>
                    <a:lnB>
                      <a:noFill/>
                    </a:lnB>
                    <a:lnTlToBr>
                      <a:noFill/>
                    </a:lnTlToBr>
                    <a:lnBlToTr>
                      <a:noFill/>
                    </a:lnBlToTr>
                    <a:noFill/>
                  </a:tcPr>
                </a:tc>
              </a:tr>
              <a:tr h="2016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a:t>
                      </a:r>
                    </a:p>
                  </a:txBody>
                  <a:tcPr marT="0" marB="0" anchor="b" horzOverflow="overflow">
                    <a:lnL cap="flat">
                      <a:noFill/>
                    </a:lnL>
                    <a:lnR cap="flat">
                      <a:noFill/>
                    </a:lnR>
                    <a:lnT>
                      <a:noFill/>
                    </a:lnT>
                    <a:lnB>
                      <a:noFill/>
                    </a:lnB>
                    <a:lnTlToBr>
                      <a:noFill/>
                    </a:lnTlToBr>
                    <a:lnBlToTr>
                      <a:noFill/>
                    </a:lnBlToTr>
                    <a:noFill/>
                  </a:tcPr>
                </a:tc>
              </a:tr>
              <a:tr h="2016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a:t>
                      </a:r>
                    </a:p>
                  </a:txBody>
                  <a:tcPr marT="0" marB="0" anchor="b" horzOverflow="overflow">
                    <a:lnL cap="flat">
                      <a:noFill/>
                    </a:lnL>
                    <a:lnR cap="flat">
                      <a:noFill/>
                    </a:lnR>
                    <a:lnT>
                      <a:noFill/>
                    </a:lnT>
                    <a:lnB>
                      <a:noFill/>
                    </a:lnB>
                    <a:lnTlToBr>
                      <a:noFill/>
                    </a:lnTlToBr>
                    <a:lnBlToTr>
                      <a:noFill/>
                    </a:lnBlToTr>
                    <a:noFill/>
                  </a:tcPr>
                </a:tc>
              </a:tr>
              <a:tr h="2000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a:t>
                      </a:r>
                    </a:p>
                  </a:txBody>
                  <a:tcPr marT="0" marB="0" anchor="b" horzOverflow="overflow">
                    <a:lnL cap="flat">
                      <a:noFill/>
                    </a:lnL>
                    <a:lnR cap="flat">
                      <a:noFill/>
                    </a:lnR>
                    <a:lnT>
                      <a:noFill/>
                    </a:lnT>
                    <a:lnB>
                      <a:noFill/>
                    </a:lnB>
                    <a:lnTlToBr>
                      <a:noFill/>
                    </a:lnTlToBr>
                    <a:lnBlToTr>
                      <a:noFill/>
                    </a:lnBlToTr>
                    <a:noFill/>
                  </a:tcPr>
                </a:tc>
              </a:tr>
              <a:tr h="2016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a:t>
                      </a:r>
                    </a:p>
                  </a:txBody>
                  <a:tcPr marT="0" marB="0" anchor="b" horzOverflow="overflow">
                    <a:lnL cap="flat">
                      <a:noFill/>
                    </a:lnL>
                    <a:lnR cap="flat">
                      <a:noFill/>
                    </a:lnR>
                    <a:lnT>
                      <a:noFill/>
                    </a:lnT>
                    <a:lnB>
                      <a:noFill/>
                    </a:lnB>
                    <a:lnTlToBr>
                      <a:noFill/>
                    </a:lnTlToBr>
                    <a:lnBlToTr>
                      <a:noFill/>
                    </a:lnBlToTr>
                    <a:noFill/>
                  </a:tcPr>
                </a:tc>
              </a:tr>
              <a:tr h="2016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a:t>
                      </a:r>
                    </a:p>
                  </a:txBody>
                  <a:tcPr marT="0" marB="0" anchor="b" horzOverflow="overflow">
                    <a:lnL cap="flat">
                      <a:noFill/>
                    </a:lnL>
                    <a:lnR cap="flat">
                      <a:noFill/>
                    </a:lnR>
                    <a:lnT>
                      <a:noFill/>
                    </a:lnT>
                    <a:lnB>
                      <a:noFill/>
                    </a:lnB>
                    <a:lnTlToBr>
                      <a:noFill/>
                    </a:lnTlToBr>
                    <a:lnBlToTr>
                      <a:noFill/>
                    </a:lnBlToTr>
                    <a:noFill/>
                  </a:tcPr>
                </a:tc>
              </a:tr>
              <a:tr h="2000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a:t>
                      </a:r>
                    </a:p>
                  </a:txBody>
                  <a:tcPr marT="0" marB="0" anchor="b" horzOverflow="overflow">
                    <a:lnL cap="flat">
                      <a:noFill/>
                    </a:lnL>
                    <a:lnR cap="flat">
                      <a:noFill/>
                    </a:lnR>
                    <a:lnT>
                      <a:noFill/>
                    </a:lnT>
                    <a:lnB>
                      <a:noFill/>
                    </a:lnB>
                    <a:lnTlToBr>
                      <a:noFill/>
                    </a:lnTlToBr>
                    <a:lnBlToTr>
                      <a:noFill/>
                    </a:lnBlToTr>
                    <a:noFill/>
                  </a:tcPr>
                </a:tc>
              </a:tr>
              <a:tr h="203200">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3</a:t>
                      </a:r>
                    </a:p>
                  </a:txBody>
                  <a:tcPr marT="0" marB="0" anchor="b" horzOverflow="overflow">
                    <a:lnL cap="flat">
                      <a:noFill/>
                    </a:lnL>
                    <a:lnR cap="flat">
                      <a:noFill/>
                    </a:lnR>
                    <a:lnT>
                      <a:noFill/>
                    </a:lnT>
                    <a:lnB>
                      <a:noFill/>
                    </a:lnB>
                    <a:lnTlToBr>
                      <a:noFill/>
                    </a:lnTlToBr>
                    <a:lnBlToTr>
                      <a:noFill/>
                    </a:lnBlToTr>
                    <a:noFill/>
                  </a:tcPr>
                </a:tc>
              </a:tr>
              <a:tr h="2000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6</a:t>
                      </a:r>
                    </a:p>
                  </a:txBody>
                  <a:tcPr marT="0" marB="0" anchor="b" horzOverflow="overflow">
                    <a:lnL cap="flat">
                      <a:noFill/>
                    </a:lnL>
                    <a:lnR cap="flat">
                      <a:noFill/>
                    </a:lnR>
                    <a:lnT>
                      <a:noFill/>
                    </a:lnT>
                    <a:lnB>
                      <a:noFill/>
                    </a:lnB>
                    <a:lnTlToBr>
                      <a:noFill/>
                    </a:lnTlToBr>
                    <a:lnBlToTr>
                      <a:noFill/>
                    </a:lnBlToTr>
                    <a:noFill/>
                  </a:tcPr>
                </a:tc>
              </a:tr>
              <a:tr h="2000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a:t>
                      </a:r>
                    </a:p>
                  </a:txBody>
                  <a:tcPr marT="0" marB="0" anchor="b" horzOverflow="overflow">
                    <a:lnL cap="flat">
                      <a:noFill/>
                    </a:lnL>
                    <a:lnR cap="flat">
                      <a:noFill/>
                    </a:lnR>
                    <a:lnT>
                      <a:noFill/>
                    </a:lnT>
                    <a:lnB>
                      <a:noFill/>
                    </a:lnB>
                    <a:lnTlToBr>
                      <a:noFill/>
                    </a:lnTlToBr>
                    <a:lnBlToTr>
                      <a:noFill/>
                    </a:lnBlToTr>
                    <a:noFill/>
                  </a:tcPr>
                </a:tc>
              </a:tr>
              <a:tr h="2016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0</a:t>
                      </a:r>
                    </a:p>
                  </a:txBody>
                  <a:tcPr marT="0" marB="0" anchor="b" horzOverflow="overflow">
                    <a:lnL cap="flat">
                      <a:noFill/>
                    </a:lnL>
                    <a:lnR cap="flat">
                      <a:noFill/>
                    </a:lnR>
                    <a:lnT>
                      <a:noFill/>
                    </a:lnT>
                    <a:lnB>
                      <a:noFill/>
                    </a:lnB>
                    <a:lnTlToBr>
                      <a:noFill/>
                    </a:lnTlToBr>
                    <a:lnBlToTr>
                      <a:noFill/>
                    </a:lnBlToTr>
                    <a:noFill/>
                  </a:tcPr>
                </a:tc>
              </a:tr>
              <a:tr h="2000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a:t>
                      </a:r>
                    </a:p>
                  </a:txBody>
                  <a:tcPr marT="0" marB="0" anchor="b" horzOverflow="overflow">
                    <a:lnL cap="flat">
                      <a:noFill/>
                    </a:lnL>
                    <a:lnR cap="flat">
                      <a:noFill/>
                    </a:lnR>
                    <a:lnT>
                      <a:noFill/>
                    </a:lnT>
                    <a:lnB>
                      <a:noFill/>
                    </a:lnB>
                    <a:lnTlToBr>
                      <a:noFill/>
                    </a:lnTlToBr>
                    <a:lnBlToTr>
                      <a:noFill/>
                    </a:lnBlToTr>
                    <a:noFill/>
                  </a:tcPr>
                </a:tc>
              </a:tr>
              <a:tr h="2016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0</a:t>
                      </a:r>
                    </a:p>
                  </a:txBody>
                  <a:tcPr marT="0" marB="0" anchor="b" horzOverflow="overflow">
                    <a:lnL cap="flat">
                      <a:noFill/>
                    </a:lnL>
                    <a:lnR cap="flat">
                      <a:noFill/>
                    </a:lnR>
                    <a:lnT>
                      <a:noFill/>
                    </a:lnT>
                    <a:lnB>
                      <a:noFill/>
                    </a:lnB>
                    <a:lnTlToBr>
                      <a:noFill/>
                    </a:lnTlToBr>
                    <a:lnBlToTr>
                      <a:noFill/>
                    </a:lnBlToTr>
                    <a:noFill/>
                  </a:tcPr>
                </a:tc>
              </a:tr>
              <a:tr h="2016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0</a:t>
                      </a:r>
                    </a:p>
                  </a:txBody>
                  <a:tcPr marT="0" marB="0" anchor="b" horzOverflow="overflow">
                    <a:lnL cap="flat">
                      <a:noFill/>
                    </a:lnL>
                    <a:lnR cap="flat">
                      <a:noFill/>
                    </a:lnR>
                    <a:lnT>
                      <a:noFill/>
                    </a:lnT>
                    <a:lnB>
                      <a:noFill/>
                    </a:lnB>
                    <a:lnTlToBr>
                      <a:noFill/>
                    </a:lnTlToBr>
                    <a:lnBlToTr>
                      <a:noFill/>
                    </a:lnBlToTr>
                    <a:noFill/>
                  </a:tcPr>
                </a:tc>
              </a:tr>
              <a:tr h="2000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2</a:t>
                      </a:r>
                    </a:p>
                  </a:txBody>
                  <a:tcPr marT="0" marB="0" anchor="b" horzOverflow="overflow">
                    <a:lnL cap="flat">
                      <a:noFill/>
                    </a:lnL>
                    <a:lnR cap="flat">
                      <a:noFill/>
                    </a:lnR>
                    <a:lnT>
                      <a:noFill/>
                    </a:lnT>
                    <a:lnB>
                      <a:noFill/>
                    </a:lnB>
                    <a:lnTlToBr>
                      <a:noFill/>
                    </a:lnTlToBr>
                    <a:lnBlToTr>
                      <a:noFill/>
                    </a:lnBlToTr>
                    <a:noFill/>
                  </a:tcPr>
                </a:tc>
              </a:tr>
              <a:tr h="203200">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11</a:t>
                      </a:r>
                    </a:p>
                  </a:txBody>
                  <a:tcPr marT="0" marB="0" anchor="b" horzOverflow="overflow">
                    <a:lnL cap="flat">
                      <a:noFill/>
                    </a:lnL>
                    <a:lnR cap="flat">
                      <a:noFill/>
                    </a:lnR>
                    <a:lnT>
                      <a:noFill/>
                    </a:lnT>
                    <a:lnB>
                      <a:noFill/>
                    </a:lnB>
                    <a:lnTlToBr>
                      <a:noFill/>
                    </a:lnTlToBr>
                    <a:lnBlToTr>
                      <a:noFill/>
                    </a:lnBlToTr>
                    <a:noFill/>
                  </a:tcPr>
                </a:tc>
              </a:tr>
              <a:tr h="2000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7</a:t>
                      </a:r>
                    </a:p>
                  </a:txBody>
                  <a:tcPr marT="0" marB="0" anchor="b" horzOverflow="overflow">
                    <a:lnL cap="flat">
                      <a:noFill/>
                    </a:lnL>
                    <a:lnR cap="flat">
                      <a:noFill/>
                    </a:lnR>
                    <a:lnT>
                      <a:noFill/>
                    </a:lnT>
                    <a:lnB>
                      <a:noFill/>
                    </a:lnB>
                    <a:lnTlToBr>
                      <a:noFill/>
                    </a:lnTlToBr>
                    <a:lnBlToTr>
                      <a:noFill/>
                    </a:lnBlToTr>
                    <a:noFill/>
                  </a:tcPr>
                </a:tc>
              </a:tr>
              <a:tr h="2000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0</a:t>
                      </a:r>
                    </a:p>
                  </a:txBody>
                  <a:tcPr marT="0" marB="0" anchor="b" horzOverflow="overflow">
                    <a:lnL cap="flat">
                      <a:noFill/>
                    </a:lnL>
                    <a:lnR cap="flat">
                      <a:noFill/>
                    </a:lnR>
                    <a:lnT>
                      <a:noFill/>
                    </a:lnT>
                    <a:lnB>
                      <a:noFill/>
                    </a:lnB>
                    <a:lnTlToBr>
                      <a:noFill/>
                    </a:lnTlToBr>
                    <a:lnBlToTr>
                      <a:noFill/>
                    </a:lnBlToTr>
                    <a:noFill/>
                  </a:tcPr>
                </a:tc>
              </a:tr>
              <a:tr h="201613">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5</a:t>
                      </a:r>
                    </a:p>
                  </a:txBody>
                  <a:tcPr marT="0" marB="0" anchor="b" horzOverflow="overflow">
                    <a:lnL cap="flat">
                      <a:noFill/>
                    </a:lnL>
                    <a:lnR cap="flat">
                      <a:noFill/>
                    </a:lnR>
                    <a:lnT>
                      <a:noFill/>
                    </a:lnT>
                    <a:lnB>
                      <a:noFill/>
                    </a:lnB>
                    <a:lnTlToBr>
                      <a:noFill/>
                    </a:lnTlToBr>
                    <a:lnBlToTr>
                      <a:noFill/>
                    </a:lnBlToTr>
                    <a:noFill/>
                  </a:tcPr>
                </a:tc>
              </a:tr>
              <a:tr h="200025">
                <a:tc>
                  <a:txBody>
                    <a:bodyPr/>
                    <a:lstStyle/>
                    <a:p>
                      <a:pPr marL="0" marR="0" lvl="0" indent="0" algn="ctr" defTabSz="914400" rtl="0" eaLnBrk="0" fontAlgn="b" latinLnBrk="0" hangingPunct="0">
                        <a:lnSpc>
                          <a:spcPct val="75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Arial" charset="0"/>
                        </a:rPr>
                        <a:t>-1</a:t>
                      </a:r>
                    </a:p>
                  </a:txBody>
                  <a:tcPr marT="0" marB="0" anchor="b" horzOverflow="overflow">
                    <a:lnL cap="flat">
                      <a:noFill/>
                    </a:lnL>
                    <a:lnR cap="flat">
                      <a:noFill/>
                    </a:lnR>
                    <a:lnT>
                      <a:noFill/>
                    </a:lnT>
                    <a:lnB cap="flat">
                      <a:noFill/>
                    </a:lnB>
                    <a:lnTlToBr>
                      <a:noFill/>
                    </a:lnTlToBr>
                    <a:lnBlToTr>
                      <a:noFill/>
                    </a:lnBlToTr>
                    <a:noFill/>
                  </a:tcPr>
                </a:tc>
              </a:tr>
            </a:tbl>
          </a:graphicData>
        </a:graphic>
      </p:graphicFrame>
      <p:graphicFrame>
        <p:nvGraphicFramePr>
          <p:cNvPr id="251405" name="Group 525"/>
          <p:cNvGraphicFramePr>
            <a:graphicFrameLocks noGrp="1"/>
          </p:cNvGraphicFramePr>
          <p:nvPr/>
        </p:nvGraphicFramePr>
        <p:xfrm>
          <a:off x="2413000" y="5013325"/>
          <a:ext cx="2016125" cy="1463676"/>
        </p:xfrm>
        <a:graphic>
          <a:graphicData uri="http://schemas.openxmlformats.org/drawingml/2006/table">
            <a:tbl>
              <a:tblPr/>
              <a:tblGrid>
                <a:gridCol w="1009650"/>
                <a:gridCol w="1006475"/>
              </a:tblGrid>
              <a:tr h="36591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Arial" charset="0"/>
                        </a:rPr>
                        <a:t>mean</a:t>
                      </a:r>
                    </a:p>
                  </a:txBody>
                  <a:tcPr marT="45740" marB="45740"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charset="0"/>
                          <a:ea typeface="ＭＳ Ｐゴシック" charset="0"/>
                          <a:cs typeface="Arial" charset="0"/>
                        </a:rPr>
                        <a:t>3.2</a:t>
                      </a:r>
                      <a:endParaRPr kumimoji="0" lang="en-US" sz="1800" b="0" i="0" u="none" strike="noStrike" cap="none" normalizeH="0" baseline="0">
                        <a:ln>
                          <a:noFill/>
                        </a:ln>
                        <a:solidFill>
                          <a:schemeClr val="tx1"/>
                        </a:solidFill>
                        <a:effectLst/>
                        <a:latin typeface="Calibri" charset="0"/>
                        <a:ea typeface="ＭＳ Ｐゴシック" charset="0"/>
                        <a:cs typeface="Arial" charset="0"/>
                      </a:endParaRPr>
                    </a:p>
                  </a:txBody>
                  <a:tcPr marT="45740" marB="45740" anchor="b" horzOverflow="overflow">
                    <a:lnL>
                      <a:noFill/>
                    </a:lnL>
                    <a:lnR cap="flat">
                      <a:noFill/>
                    </a:lnR>
                    <a:lnT cap="flat">
                      <a:noFill/>
                    </a:lnT>
                    <a:lnB>
                      <a:noFill/>
                    </a:lnB>
                    <a:lnTlToBr>
                      <a:noFill/>
                    </a:lnTlToBr>
                    <a:lnBlToTr>
                      <a:noFill/>
                    </a:lnBlToTr>
                    <a:noFill/>
                  </a:tcPr>
                </a:tc>
              </a:tr>
              <a:tr h="36591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Arial" charset="0"/>
                        </a:rPr>
                        <a:t>std dev</a:t>
                      </a:r>
                    </a:p>
                  </a:txBody>
                  <a:tcPr marT="45740" marB="45740"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charset="0"/>
                          <a:ea typeface="ＭＳ Ｐゴシック" charset="0"/>
                          <a:cs typeface="Arial" charset="0"/>
                        </a:rPr>
                        <a:t>4.3</a:t>
                      </a:r>
                      <a:endParaRPr kumimoji="0" lang="en-US" sz="1800" b="0" i="0" u="none" strike="noStrike" cap="none" normalizeH="0" baseline="0">
                        <a:ln>
                          <a:noFill/>
                        </a:ln>
                        <a:solidFill>
                          <a:schemeClr val="tx1"/>
                        </a:solidFill>
                        <a:effectLst/>
                        <a:latin typeface="Calibri" charset="0"/>
                        <a:ea typeface="ＭＳ Ｐゴシック" charset="0"/>
                        <a:cs typeface="Arial" charset="0"/>
                      </a:endParaRPr>
                    </a:p>
                  </a:txBody>
                  <a:tcPr marT="45740" marB="45740" anchor="b" horzOverflow="overflow">
                    <a:lnL>
                      <a:noFill/>
                    </a:lnL>
                    <a:lnR cap="flat">
                      <a:noFill/>
                    </a:lnR>
                    <a:lnT>
                      <a:noFill/>
                    </a:lnT>
                    <a:lnB>
                      <a:noFill/>
                    </a:lnB>
                    <a:lnTlToBr>
                      <a:noFill/>
                    </a:lnTlToBr>
                    <a:lnBlToTr>
                      <a:noFill/>
                    </a:lnBlToTr>
                    <a:noFill/>
                  </a:tcPr>
                </a:tc>
              </a:tr>
              <a:tr h="36591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Arial" charset="0"/>
                        </a:rPr>
                        <a:t>median</a:t>
                      </a:r>
                    </a:p>
                  </a:txBody>
                  <a:tcPr marT="45740" marB="45740"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charset="0"/>
                          <a:ea typeface="ＭＳ Ｐゴシック" charset="0"/>
                          <a:cs typeface="Arial" charset="0"/>
                        </a:rPr>
                        <a:t>3.0</a:t>
                      </a:r>
                      <a:endParaRPr kumimoji="0" lang="en-US" sz="1800" b="0" i="0" u="none" strike="noStrike" cap="none" normalizeH="0" baseline="0">
                        <a:ln>
                          <a:noFill/>
                        </a:ln>
                        <a:solidFill>
                          <a:schemeClr val="tx1"/>
                        </a:solidFill>
                        <a:effectLst/>
                        <a:latin typeface="Calibri" charset="0"/>
                        <a:ea typeface="ＭＳ Ｐゴシック" charset="0"/>
                        <a:cs typeface="Arial" charset="0"/>
                      </a:endParaRPr>
                    </a:p>
                  </a:txBody>
                  <a:tcPr marT="45740" marB="45740" anchor="b" horzOverflow="overflow">
                    <a:lnL>
                      <a:noFill/>
                    </a:lnL>
                    <a:lnR cap="flat">
                      <a:noFill/>
                    </a:lnR>
                    <a:lnT>
                      <a:noFill/>
                    </a:lnT>
                    <a:lnB>
                      <a:noFill/>
                    </a:lnB>
                    <a:lnTlToBr>
                      <a:noFill/>
                    </a:lnTlToBr>
                    <a:lnBlToTr>
                      <a:noFill/>
                    </a:lnBlToTr>
                    <a:noFill/>
                  </a:tcPr>
                </a:tc>
              </a:tr>
              <a:tr h="36591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Arial" charset="0"/>
                        </a:rPr>
                        <a:t>n</a:t>
                      </a:r>
                    </a:p>
                  </a:txBody>
                  <a:tcPr marT="45740" marB="45740" anchor="b"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Arial" charset="0"/>
                        </a:rPr>
                        <a:t>30</a:t>
                      </a:r>
                    </a:p>
                  </a:txBody>
                  <a:tcPr marT="45740" marB="45740" anchor="b" horzOverflow="overflow">
                    <a:lnL>
                      <a:noFill/>
                    </a:lnL>
                    <a:lnR cap="flat">
                      <a:noFill/>
                    </a:lnR>
                    <a:lnT>
                      <a:noFill/>
                    </a:lnT>
                    <a:lnB cap="flat">
                      <a:noFill/>
                    </a:lnB>
                    <a:lnTlToBr>
                      <a:noFill/>
                    </a:lnTlToBr>
                    <a:lnBlToTr>
                      <a:noFill/>
                    </a:lnBlToTr>
                    <a:noFill/>
                  </a:tcPr>
                </a:tc>
              </a:tr>
            </a:tbl>
          </a:graphicData>
        </a:graphic>
      </p:graphicFrame>
      <p:sp>
        <p:nvSpPr>
          <p:cNvPr id="251406" name="Text Box 526"/>
          <p:cNvSpPr txBox="1">
            <a:spLocks noChangeArrowheads="1"/>
          </p:cNvSpPr>
          <p:nvPr/>
        </p:nvSpPr>
        <p:spPr bwMode="auto">
          <a:xfrm>
            <a:off x="2339975" y="4292600"/>
            <a:ext cx="2160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000"/>
              <a:t>Memory score differences</a:t>
            </a:r>
          </a:p>
        </p:txBody>
      </p:sp>
      <p:sp>
        <p:nvSpPr>
          <p:cNvPr id="251407" name="Rectangle 527"/>
          <p:cNvSpPr>
            <a:spLocks noChangeArrowheads="1"/>
          </p:cNvSpPr>
          <p:nvPr/>
        </p:nvSpPr>
        <p:spPr bwMode="auto">
          <a:xfrm>
            <a:off x="2268538" y="4108450"/>
            <a:ext cx="2232025" cy="2387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aphicFrame>
        <p:nvGraphicFramePr>
          <p:cNvPr id="251408" name="Object 528"/>
          <p:cNvGraphicFramePr>
            <a:graphicFrameLocks noChangeAspect="1"/>
          </p:cNvGraphicFramePr>
          <p:nvPr/>
        </p:nvGraphicFramePr>
        <p:xfrm>
          <a:off x="250825" y="4076700"/>
          <a:ext cx="1905000" cy="2476500"/>
        </p:xfrm>
        <a:graphic>
          <a:graphicData uri="http://schemas.openxmlformats.org/presentationml/2006/ole">
            <mc:AlternateContent xmlns:mc="http://schemas.openxmlformats.org/markup-compatibility/2006">
              <mc:Choice xmlns:v="urn:schemas-microsoft-com:vml" Requires="v">
                <p:oleObj spid="_x0000_s21650" name="Chart" r:id="rId3" imgW="1917700" imgH="2489200" progId="Excel.Chart.8">
                  <p:embed/>
                </p:oleObj>
              </mc:Choice>
              <mc:Fallback>
                <p:oleObj name="Chart" r:id="rId3" imgW="1917700" imgH="2489200" progId="Excel.Chart.8">
                  <p:embed/>
                  <p:pic>
                    <p:nvPicPr>
                      <p:cNvPr id="0" name="Object 5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076700"/>
                        <a:ext cx="19050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1377"/>
                                        </p:tgtEl>
                                        <p:attrNameLst>
                                          <p:attrName>style.visibility</p:attrName>
                                        </p:attrNameLst>
                                      </p:cBhvr>
                                      <p:to>
                                        <p:strVal val="visible"/>
                                      </p:to>
                                    </p:set>
                                    <p:animEffect transition="in" filter="dissolve">
                                      <p:cBhvr>
                                        <p:cTn id="7" dur="500"/>
                                        <p:tgtEl>
                                          <p:spTgt spid="251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1405"/>
                                        </p:tgtEl>
                                        <p:attrNameLst>
                                          <p:attrName>style.visibility</p:attrName>
                                        </p:attrNameLst>
                                      </p:cBhvr>
                                      <p:to>
                                        <p:strVal val="visible"/>
                                      </p:to>
                                    </p:set>
                                    <p:animEffect transition="in" filter="dissolve">
                                      <p:cBhvr>
                                        <p:cTn id="12" dur="500"/>
                                        <p:tgtEl>
                                          <p:spTgt spid="25140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51406"/>
                                        </p:tgtEl>
                                        <p:attrNameLst>
                                          <p:attrName>style.visibility</p:attrName>
                                        </p:attrNameLst>
                                      </p:cBhvr>
                                      <p:to>
                                        <p:strVal val="visible"/>
                                      </p:to>
                                    </p:set>
                                    <p:animEffect transition="in" filter="dissolve">
                                      <p:cBhvr>
                                        <p:cTn id="15" dur="500"/>
                                        <p:tgtEl>
                                          <p:spTgt spid="25140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51407"/>
                                        </p:tgtEl>
                                        <p:attrNameLst>
                                          <p:attrName>style.visibility</p:attrName>
                                        </p:attrNameLst>
                                      </p:cBhvr>
                                      <p:to>
                                        <p:strVal val="visible"/>
                                      </p:to>
                                    </p:set>
                                    <p:animEffect transition="in" filter="dissolve">
                                      <p:cBhvr>
                                        <p:cTn id="18" dur="500"/>
                                        <p:tgtEl>
                                          <p:spTgt spid="25140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51408"/>
                                        </p:tgtEl>
                                        <p:attrNameLst>
                                          <p:attrName>style.visibility</p:attrName>
                                        </p:attrNameLst>
                                      </p:cBhvr>
                                      <p:to>
                                        <p:strVal val="visible"/>
                                      </p:to>
                                    </p:set>
                                    <p:animEffect transition="in" filter="dissolve">
                                      <p:cBhvr>
                                        <p:cTn id="23" dur="500"/>
                                        <p:tgtEl>
                                          <p:spTgt spid="251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406" grpId="0"/>
      <p:bldP spid="251407" grpId="0" animBg="1"/>
      <p:bldOleChart spid="25140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8052" name="Group 4"/>
          <p:cNvGraphicFramePr>
            <a:graphicFrameLocks noGrp="1"/>
          </p:cNvGraphicFramePr>
          <p:nvPr/>
        </p:nvGraphicFramePr>
        <p:xfrm>
          <a:off x="323850" y="4365625"/>
          <a:ext cx="2016125" cy="1463676"/>
        </p:xfrm>
        <a:graphic>
          <a:graphicData uri="http://schemas.openxmlformats.org/drawingml/2006/table">
            <a:tbl>
              <a:tblPr/>
              <a:tblGrid>
                <a:gridCol w="1009650"/>
                <a:gridCol w="1006475"/>
              </a:tblGrid>
              <a:tr h="36591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Arial" charset="0"/>
                        </a:rPr>
                        <a:t>mean</a:t>
                      </a:r>
                    </a:p>
                  </a:txBody>
                  <a:tcPr marT="45740" marB="45740"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charset="0"/>
                          <a:ea typeface="ＭＳ Ｐゴシック" charset="0"/>
                          <a:cs typeface="Arial" charset="0"/>
                        </a:rPr>
                        <a:t>3.2</a:t>
                      </a:r>
                      <a:endParaRPr kumimoji="0" lang="en-US" sz="1800" b="0" i="0" u="none" strike="noStrike" cap="none" normalizeH="0" baseline="0">
                        <a:ln>
                          <a:noFill/>
                        </a:ln>
                        <a:solidFill>
                          <a:schemeClr val="tx1"/>
                        </a:solidFill>
                        <a:effectLst/>
                        <a:latin typeface="Calibri" charset="0"/>
                        <a:ea typeface="ＭＳ Ｐゴシック" charset="0"/>
                        <a:cs typeface="Arial" charset="0"/>
                      </a:endParaRPr>
                    </a:p>
                  </a:txBody>
                  <a:tcPr marT="45740" marB="45740" anchor="b" horzOverflow="overflow">
                    <a:lnL>
                      <a:noFill/>
                    </a:lnL>
                    <a:lnR cap="flat">
                      <a:noFill/>
                    </a:lnR>
                    <a:lnT cap="flat">
                      <a:noFill/>
                    </a:lnT>
                    <a:lnB>
                      <a:noFill/>
                    </a:lnB>
                    <a:lnTlToBr>
                      <a:noFill/>
                    </a:lnTlToBr>
                    <a:lnBlToTr>
                      <a:noFill/>
                    </a:lnBlToTr>
                    <a:noFill/>
                  </a:tcPr>
                </a:tc>
              </a:tr>
              <a:tr h="36591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Arial" charset="0"/>
                        </a:rPr>
                        <a:t>std dev</a:t>
                      </a:r>
                    </a:p>
                  </a:txBody>
                  <a:tcPr marT="45740" marB="45740"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charset="0"/>
                          <a:ea typeface="ＭＳ Ｐゴシック" charset="0"/>
                          <a:cs typeface="Arial" charset="0"/>
                        </a:rPr>
                        <a:t>4.3</a:t>
                      </a:r>
                      <a:endParaRPr kumimoji="0" lang="en-US" sz="1800" b="0" i="0" u="none" strike="noStrike" cap="none" normalizeH="0" baseline="0">
                        <a:ln>
                          <a:noFill/>
                        </a:ln>
                        <a:solidFill>
                          <a:schemeClr val="tx1"/>
                        </a:solidFill>
                        <a:effectLst/>
                        <a:latin typeface="Calibri" charset="0"/>
                        <a:ea typeface="ＭＳ Ｐゴシック" charset="0"/>
                        <a:cs typeface="Arial" charset="0"/>
                      </a:endParaRPr>
                    </a:p>
                  </a:txBody>
                  <a:tcPr marT="45740" marB="45740" anchor="b" horzOverflow="overflow">
                    <a:lnL>
                      <a:noFill/>
                    </a:lnL>
                    <a:lnR cap="flat">
                      <a:noFill/>
                    </a:lnR>
                    <a:lnT>
                      <a:noFill/>
                    </a:lnT>
                    <a:lnB>
                      <a:noFill/>
                    </a:lnB>
                    <a:lnTlToBr>
                      <a:noFill/>
                    </a:lnTlToBr>
                    <a:lnBlToTr>
                      <a:noFill/>
                    </a:lnBlToTr>
                    <a:noFill/>
                  </a:tcPr>
                </a:tc>
              </a:tr>
              <a:tr h="36591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Arial" charset="0"/>
                        </a:rPr>
                        <a:t>median</a:t>
                      </a:r>
                    </a:p>
                  </a:txBody>
                  <a:tcPr marT="45740" marB="45740"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charset="0"/>
                          <a:ea typeface="ＭＳ Ｐゴシック" charset="0"/>
                          <a:cs typeface="Arial" charset="0"/>
                        </a:rPr>
                        <a:t>3.0</a:t>
                      </a:r>
                      <a:endParaRPr kumimoji="0" lang="en-US" sz="1800" b="0" i="0" u="none" strike="noStrike" cap="none" normalizeH="0" baseline="0">
                        <a:ln>
                          <a:noFill/>
                        </a:ln>
                        <a:solidFill>
                          <a:schemeClr val="tx1"/>
                        </a:solidFill>
                        <a:effectLst/>
                        <a:latin typeface="Calibri" charset="0"/>
                        <a:ea typeface="ＭＳ Ｐゴシック" charset="0"/>
                        <a:cs typeface="Arial" charset="0"/>
                      </a:endParaRPr>
                    </a:p>
                  </a:txBody>
                  <a:tcPr marT="45740" marB="45740" anchor="b" horzOverflow="overflow">
                    <a:lnL>
                      <a:noFill/>
                    </a:lnL>
                    <a:lnR cap="flat">
                      <a:noFill/>
                    </a:lnR>
                    <a:lnT>
                      <a:noFill/>
                    </a:lnT>
                    <a:lnB>
                      <a:noFill/>
                    </a:lnB>
                    <a:lnTlToBr>
                      <a:noFill/>
                    </a:lnTlToBr>
                    <a:lnBlToTr>
                      <a:noFill/>
                    </a:lnBlToTr>
                    <a:noFill/>
                  </a:tcPr>
                </a:tc>
              </a:tr>
              <a:tr h="365919">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Arial" charset="0"/>
                        </a:rPr>
                        <a:t>n</a:t>
                      </a:r>
                    </a:p>
                  </a:txBody>
                  <a:tcPr marT="45740" marB="45740" anchor="b"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Arial" charset="0"/>
                        </a:rPr>
                        <a:t>30</a:t>
                      </a:r>
                    </a:p>
                  </a:txBody>
                  <a:tcPr marT="45740" marB="45740" anchor="b" horzOverflow="overflow">
                    <a:lnL>
                      <a:noFill/>
                    </a:lnL>
                    <a:lnR cap="flat">
                      <a:noFill/>
                    </a:lnR>
                    <a:lnT>
                      <a:noFill/>
                    </a:lnT>
                    <a:lnB cap="flat">
                      <a:noFill/>
                    </a:lnB>
                    <a:lnTlToBr>
                      <a:noFill/>
                    </a:lnTlToBr>
                    <a:lnBlToTr>
                      <a:noFill/>
                    </a:lnBlToTr>
                    <a:noFill/>
                  </a:tcPr>
                </a:tc>
              </a:tr>
            </a:tbl>
          </a:graphicData>
        </a:graphic>
      </p:graphicFrame>
      <p:sp>
        <p:nvSpPr>
          <p:cNvPr id="22539" name="Text Box 17"/>
          <p:cNvSpPr txBox="1">
            <a:spLocks noChangeArrowheads="1"/>
          </p:cNvSpPr>
          <p:nvPr/>
        </p:nvSpPr>
        <p:spPr bwMode="auto">
          <a:xfrm>
            <a:off x="250825" y="3644900"/>
            <a:ext cx="2160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000"/>
              <a:t>Memory score differences</a:t>
            </a:r>
          </a:p>
        </p:txBody>
      </p:sp>
      <p:sp>
        <p:nvSpPr>
          <p:cNvPr id="22540" name="Rectangle 18"/>
          <p:cNvSpPr>
            <a:spLocks noChangeArrowheads="1"/>
          </p:cNvSpPr>
          <p:nvPr/>
        </p:nvSpPr>
        <p:spPr bwMode="auto">
          <a:xfrm>
            <a:off x="179388" y="3460750"/>
            <a:ext cx="2232025" cy="2387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2541" name="Text Box 20"/>
          <p:cNvSpPr txBox="1">
            <a:spLocks noChangeArrowheads="1"/>
          </p:cNvSpPr>
          <p:nvPr/>
        </p:nvSpPr>
        <p:spPr bwMode="auto">
          <a:xfrm>
            <a:off x="2627313" y="260350"/>
            <a:ext cx="6516687"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Expected/predicted difference if no effect </a:t>
            </a:r>
            <a:r>
              <a:rPr lang="en-US" altLang="en-US" sz="2400">
                <a:sym typeface="Symbol" panose="05050102010706020507" pitchFamily="18" charset="2"/>
              </a:rPr>
              <a:t>=0</a:t>
            </a:r>
          </a:p>
          <a:p>
            <a:pPr eaLnBrk="1" hangingPunct="1">
              <a:spcBef>
                <a:spcPct val="0"/>
              </a:spcBef>
              <a:buClrTx/>
              <a:buSzTx/>
              <a:buFontTx/>
              <a:buNone/>
            </a:pPr>
            <a:endParaRPr lang="en-US" altLang="en-US" sz="2400">
              <a:sym typeface="Symbol" panose="05050102010706020507" pitchFamily="18" charset="2"/>
            </a:endParaRPr>
          </a:p>
          <a:p>
            <a:pPr eaLnBrk="1" hangingPunct="1">
              <a:spcBef>
                <a:spcPct val="0"/>
              </a:spcBef>
              <a:buClrTx/>
              <a:buSzTx/>
              <a:buFontTx/>
              <a:buNone/>
            </a:pPr>
            <a:r>
              <a:rPr lang="en-US" altLang="en-US" sz="2400">
                <a:sym typeface="Symbol" panose="05050102010706020507" pitchFamily="18" charset="2"/>
              </a:rPr>
              <a:t>Assumption: Unbiased random sampling; normally distributed data (Box plot: symmetrical, mean=median, no outliers, n=30 – based on CLT can assume normal distribution)</a:t>
            </a:r>
          </a:p>
        </p:txBody>
      </p:sp>
      <p:graphicFrame>
        <p:nvGraphicFramePr>
          <p:cNvPr id="22542" name="Object 21"/>
          <p:cNvGraphicFramePr>
            <a:graphicFrameLocks noChangeAspect="1"/>
          </p:cNvGraphicFramePr>
          <p:nvPr/>
        </p:nvGraphicFramePr>
        <p:xfrm>
          <a:off x="323850" y="333375"/>
          <a:ext cx="1905000" cy="2476500"/>
        </p:xfrm>
        <a:graphic>
          <a:graphicData uri="http://schemas.openxmlformats.org/presentationml/2006/ole">
            <mc:AlternateContent xmlns:mc="http://schemas.openxmlformats.org/markup-compatibility/2006">
              <mc:Choice xmlns:v="urn:schemas-microsoft-com:vml" Requires="v">
                <p:oleObj spid="_x0000_s22562" name="Chart" r:id="rId3" imgW="1917700" imgH="2489200" progId="Excel.Chart.8">
                  <p:embed/>
                </p:oleObj>
              </mc:Choice>
              <mc:Fallback>
                <p:oleObj name="Chart" r:id="rId3" imgW="1917700" imgH="2489200" progId="Excel.Chart.8">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33375"/>
                        <a:ext cx="19050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2543" name="Object 22"/>
          <p:cNvGraphicFramePr>
            <a:graphicFrameLocks noChangeAspect="1"/>
          </p:cNvGraphicFramePr>
          <p:nvPr/>
        </p:nvGraphicFramePr>
        <p:xfrm>
          <a:off x="5076825" y="2924175"/>
          <a:ext cx="1749425" cy="679450"/>
        </p:xfrm>
        <a:graphic>
          <a:graphicData uri="http://schemas.openxmlformats.org/presentationml/2006/ole">
            <mc:AlternateContent xmlns:mc="http://schemas.openxmlformats.org/markup-compatibility/2006">
              <mc:Choice xmlns:v="urn:schemas-microsoft-com:vml" Requires="v">
                <p:oleObj spid="_x0000_s22563" name="Equation" r:id="rId5" imgW="1079500" imgH="419100" progId="Equation.DSMT4">
                  <p:embed/>
                </p:oleObj>
              </mc:Choice>
              <mc:Fallback>
                <p:oleObj name="Equation" r:id="rId5" imgW="1079500" imgH="419100" progId="Equation.DSMT4">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2924175"/>
                        <a:ext cx="17494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2544" name="Object 23"/>
          <p:cNvGraphicFramePr>
            <a:graphicFrameLocks noChangeAspect="1"/>
          </p:cNvGraphicFramePr>
          <p:nvPr/>
        </p:nvGraphicFramePr>
        <p:xfrm>
          <a:off x="5076825" y="3933825"/>
          <a:ext cx="2695575" cy="773113"/>
        </p:xfrm>
        <a:graphic>
          <a:graphicData uri="http://schemas.openxmlformats.org/presentationml/2006/ole">
            <mc:AlternateContent xmlns:mc="http://schemas.openxmlformats.org/markup-compatibility/2006">
              <mc:Choice xmlns:v="urn:schemas-microsoft-com:vml" Requires="v">
                <p:oleObj spid="_x0000_s22564" name="Equation" r:id="rId7" imgW="1638300" imgH="469900" progId="Equation.DSMT4">
                  <p:embed/>
                </p:oleObj>
              </mc:Choice>
              <mc:Fallback>
                <p:oleObj name="Equation" r:id="rId7" imgW="1638300" imgH="4699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3933825"/>
                        <a:ext cx="2695575"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2545" name="Text Box 24"/>
          <p:cNvSpPr txBox="1">
            <a:spLocks noChangeArrowheads="1"/>
          </p:cNvSpPr>
          <p:nvPr/>
        </p:nvSpPr>
        <p:spPr bwMode="auto">
          <a:xfrm>
            <a:off x="2627313" y="4508500"/>
            <a:ext cx="651668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dirty="0">
                <a:sym typeface="Symbol" panose="05050102010706020507" pitchFamily="18" charset="2"/>
              </a:rPr>
              <a:t>DF=n-1=29</a:t>
            </a:r>
          </a:p>
          <a:p>
            <a:pPr eaLnBrk="1" hangingPunct="1">
              <a:spcBef>
                <a:spcPct val="0"/>
              </a:spcBef>
              <a:buClrTx/>
              <a:buSzTx/>
              <a:buFontTx/>
              <a:buNone/>
            </a:pPr>
            <a:endParaRPr lang="en-US" altLang="en-US" sz="2400" dirty="0">
              <a:sym typeface="Symbol" panose="05050102010706020507" pitchFamily="18" charset="2"/>
            </a:endParaRPr>
          </a:p>
          <a:p>
            <a:pPr eaLnBrk="1" hangingPunct="1">
              <a:spcBef>
                <a:spcPct val="0"/>
              </a:spcBef>
              <a:buClrTx/>
              <a:buSzTx/>
              <a:buFontTx/>
              <a:buNone/>
            </a:pPr>
            <a:r>
              <a:rPr lang="en-US" altLang="en-US" sz="2400" dirty="0">
                <a:sym typeface="Symbol" panose="05050102010706020507" pitchFamily="18" charset="2"/>
              </a:rPr>
              <a:t>p&lt;0.0005 (TDIST</a:t>
            </a:r>
            <a:r>
              <a:rPr lang="en-US" altLang="en-US" sz="2400" baseline="-25000" dirty="0">
                <a:sym typeface="Symbol" panose="05050102010706020507" pitchFamily="18" charset="2"/>
              </a:rPr>
              <a:t>4.05,29,2</a:t>
            </a:r>
            <a:r>
              <a:rPr lang="en-US" altLang="en-US" sz="2400" dirty="0">
                <a:sym typeface="Symbol" panose="05050102010706020507" pitchFamily="18" charset="2"/>
              </a:rPr>
              <a:t>=0.000349)</a:t>
            </a:r>
          </a:p>
          <a:p>
            <a:pPr eaLnBrk="1" hangingPunct="1">
              <a:spcBef>
                <a:spcPct val="0"/>
              </a:spcBef>
              <a:buClrTx/>
              <a:buSzTx/>
              <a:buFontTx/>
              <a:buNone/>
            </a:pPr>
            <a:r>
              <a:rPr lang="en-US" altLang="en-US" sz="2400" dirty="0" err="1">
                <a:sym typeface="Symbol" panose="05050102010706020507" pitchFamily="18" charset="2"/>
              </a:rPr>
              <a:t>t</a:t>
            </a:r>
            <a:r>
              <a:rPr lang="en-US" altLang="en-US" sz="2400" baseline="-25000" dirty="0" err="1">
                <a:sym typeface="Symbol" panose="05050102010706020507" pitchFamily="18" charset="2"/>
              </a:rPr>
              <a:t>crit</a:t>
            </a:r>
            <a:r>
              <a:rPr lang="en-US" altLang="en-US" sz="2400" dirty="0">
                <a:sym typeface="Symbol" panose="05050102010706020507" pitchFamily="18" charset="2"/>
              </a:rPr>
              <a:t>=2.045 (TINV</a:t>
            </a:r>
            <a:r>
              <a:rPr lang="en-US" altLang="en-US" sz="2400" baseline="-25000" dirty="0">
                <a:sym typeface="Symbol" panose="05050102010706020507" pitchFamily="18" charset="2"/>
              </a:rPr>
              <a:t>0.05,29</a:t>
            </a:r>
            <a:r>
              <a:rPr lang="en-US" altLang="en-US" sz="2400" dirty="0">
                <a:sym typeface="Symbol" panose="05050102010706020507" pitchFamily="18" charset="2"/>
              </a:rPr>
              <a:t>)</a:t>
            </a:r>
          </a:p>
        </p:txBody>
      </p:sp>
      <p:sp>
        <p:nvSpPr>
          <p:cNvPr id="22546" name="Text Box 25"/>
          <p:cNvSpPr txBox="1">
            <a:spLocks noChangeArrowheads="1"/>
          </p:cNvSpPr>
          <p:nvPr/>
        </p:nvSpPr>
        <p:spPr bwMode="auto">
          <a:xfrm>
            <a:off x="320675" y="6237288"/>
            <a:ext cx="882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Interpret: There is a significant difference in the memory scors. </a:t>
            </a:r>
          </a:p>
        </p:txBody>
      </p:sp>
      <p:sp>
        <p:nvSpPr>
          <p:cNvPr id="2" name="Rectangle 1"/>
          <p:cNvSpPr/>
          <p:nvPr/>
        </p:nvSpPr>
        <p:spPr>
          <a:xfrm>
            <a:off x="5580112" y="2809875"/>
            <a:ext cx="1368152" cy="979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33256" y="3874132"/>
            <a:ext cx="2655044" cy="979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84984" y="5170016"/>
            <a:ext cx="4903316" cy="979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786672" y="6267550"/>
            <a:ext cx="7177815" cy="455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85800" y="381000"/>
            <a:ext cx="8077200" cy="6380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15000"/>
              </a:spcBef>
              <a:buClrTx/>
              <a:buSzTx/>
              <a:buFontTx/>
              <a:buNone/>
            </a:pPr>
            <a:r>
              <a:rPr lang="en-US" altLang="en-US" sz="3600" b="1">
                <a:latin typeface="Arial" panose="020B0604020202020204" pitchFamily="34" charset="0"/>
              </a:rPr>
              <a:t>U</a:t>
            </a:r>
            <a:r>
              <a:rPr lang="en-US" altLang="en-US" sz="2800">
                <a:latin typeface="Arial" panose="020B0604020202020204" pitchFamily="34" charset="0"/>
              </a:rPr>
              <a:t>ntil now we discussed examples when the control and treatment group contained different subjects. </a:t>
            </a:r>
          </a:p>
          <a:p>
            <a:pPr>
              <a:spcBef>
                <a:spcPct val="15000"/>
              </a:spcBef>
              <a:buClrTx/>
              <a:buSzTx/>
              <a:buFontTx/>
              <a:buNone/>
            </a:pPr>
            <a:r>
              <a:rPr lang="en-US" altLang="en-US" sz="3600" b="1">
                <a:latin typeface="Arial" panose="020B0604020202020204" pitchFamily="34" charset="0"/>
              </a:rPr>
              <a:t>I</a:t>
            </a:r>
            <a:r>
              <a:rPr lang="en-US" altLang="en-US" sz="2800">
                <a:latin typeface="Arial" panose="020B0604020202020204" pitchFamily="34" charset="0"/>
              </a:rPr>
              <a:t>t is possible to design experiments in which each experimental subject can be observed </a:t>
            </a:r>
            <a:r>
              <a:rPr lang="en-US" altLang="en-US" sz="2800">
                <a:solidFill>
                  <a:schemeClr val="folHlink"/>
                </a:solidFill>
                <a:latin typeface="Arial" panose="020B0604020202020204" pitchFamily="34" charset="0"/>
              </a:rPr>
              <a:t>before</a:t>
            </a:r>
            <a:r>
              <a:rPr lang="en-US" altLang="en-US" sz="2800">
                <a:solidFill>
                  <a:srgbClr val="FF8000"/>
                </a:solidFill>
                <a:latin typeface="Arial" panose="020B0604020202020204" pitchFamily="34" charset="0"/>
              </a:rPr>
              <a:t> </a:t>
            </a:r>
            <a:r>
              <a:rPr lang="en-US" altLang="en-US" sz="2800">
                <a:latin typeface="Arial" panose="020B0604020202020204" pitchFamily="34" charset="0"/>
              </a:rPr>
              <a:t>and </a:t>
            </a:r>
            <a:r>
              <a:rPr lang="en-US" altLang="en-US" sz="2800">
                <a:solidFill>
                  <a:schemeClr val="folHlink"/>
                </a:solidFill>
                <a:latin typeface="Arial" panose="020B0604020202020204" pitchFamily="34" charset="0"/>
              </a:rPr>
              <a:t>after</a:t>
            </a:r>
            <a:r>
              <a:rPr lang="en-US" altLang="en-US" sz="2800">
                <a:latin typeface="Arial" panose="020B0604020202020204" pitchFamily="34" charset="0"/>
              </a:rPr>
              <a:t> one or more treatments. </a:t>
            </a:r>
          </a:p>
          <a:p>
            <a:pPr>
              <a:spcBef>
                <a:spcPct val="15000"/>
              </a:spcBef>
              <a:buClrTx/>
              <a:buSzTx/>
              <a:buFontTx/>
              <a:buNone/>
            </a:pPr>
            <a:r>
              <a:rPr lang="en-US" altLang="en-US" sz="3600" b="1">
                <a:latin typeface="Arial" panose="020B0604020202020204" pitchFamily="34" charset="0"/>
              </a:rPr>
              <a:t>T</a:t>
            </a:r>
            <a:r>
              <a:rPr lang="en-US" altLang="en-US" sz="2800">
                <a:latin typeface="Arial" panose="020B0604020202020204" pitchFamily="34" charset="0"/>
              </a:rPr>
              <a:t>hese are generally </a:t>
            </a:r>
            <a:r>
              <a:rPr lang="en-US" altLang="en-US" sz="2800">
                <a:solidFill>
                  <a:schemeClr val="folHlink"/>
                </a:solidFill>
                <a:latin typeface="Arial" panose="020B0604020202020204" pitchFamily="34" charset="0"/>
              </a:rPr>
              <a:t>more sensitive</a:t>
            </a:r>
            <a:r>
              <a:rPr lang="en-US" altLang="en-US" sz="2800">
                <a:latin typeface="Arial" panose="020B0604020202020204" pitchFamily="34" charset="0"/>
              </a:rPr>
              <a:t> because it can measure how the treatment effects each individual! </a:t>
            </a:r>
          </a:p>
          <a:p>
            <a:pPr>
              <a:spcBef>
                <a:spcPct val="15000"/>
              </a:spcBef>
              <a:buClrTx/>
              <a:buSzTx/>
              <a:buFontTx/>
              <a:buNone/>
            </a:pPr>
            <a:r>
              <a:rPr lang="en-US" altLang="en-US" sz="3600" b="1">
                <a:latin typeface="Arial" panose="020B0604020202020204" pitchFamily="34" charset="0"/>
              </a:rPr>
              <a:t>W</a:t>
            </a:r>
            <a:r>
              <a:rPr lang="en-US" altLang="en-US" sz="2800">
                <a:latin typeface="Arial" panose="020B0604020202020204" pitchFamily="34" charset="0"/>
              </a:rPr>
              <a:t>hen a control and the treatment group consists of different individuals the changes due to the treatment may be masked by variability between the subjects.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68313" y="260350"/>
            <a:ext cx="8424862" cy="679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b="1">
                <a:latin typeface="Arial" panose="020B0604020202020204" pitchFamily="34" charset="0"/>
              </a:rPr>
              <a:t>T</a:t>
            </a:r>
            <a:r>
              <a:rPr lang="en-US" altLang="en-US" sz="2400">
                <a:latin typeface="Arial" panose="020B0604020202020204" pitchFamily="34" charset="0"/>
              </a:rPr>
              <a:t>he total variability in the observations :</a:t>
            </a:r>
          </a:p>
          <a:p>
            <a:pPr>
              <a:spcBef>
                <a:spcPct val="0"/>
              </a:spcBef>
              <a:buClrTx/>
              <a:buSzTx/>
              <a:buFontTx/>
              <a:buNone/>
            </a:pPr>
            <a:endParaRPr lang="en-US" altLang="en-US" sz="2400">
              <a:latin typeface="Arial" panose="020B0604020202020204" pitchFamily="34" charset="0"/>
            </a:endParaRPr>
          </a:p>
          <a:p>
            <a:pPr>
              <a:spcBef>
                <a:spcPct val="0"/>
              </a:spcBef>
              <a:buClrTx/>
              <a:buSzTx/>
              <a:buFont typeface="Wingdings" panose="05000000000000000000" pitchFamily="2" charset="2"/>
              <a:buChar char="q"/>
            </a:pPr>
            <a:r>
              <a:rPr lang="en-US" altLang="en-US" sz="2800" b="1" i="1">
                <a:latin typeface="Arial" panose="020B0604020202020204" pitchFamily="34" charset="0"/>
              </a:rPr>
              <a:t>V</a:t>
            </a:r>
            <a:r>
              <a:rPr lang="en-US" altLang="en-US" sz="2400" i="1">
                <a:latin typeface="Arial" panose="020B0604020202020204" pitchFamily="34" charset="0"/>
              </a:rPr>
              <a:t>ariability between the </a:t>
            </a:r>
            <a:r>
              <a:rPr lang="en-US" altLang="en-US" sz="2400" i="1">
                <a:solidFill>
                  <a:schemeClr val="folHlink"/>
                </a:solidFill>
                <a:latin typeface="Arial" panose="020B0604020202020204" pitchFamily="34" charset="0"/>
              </a:rPr>
              <a:t>experimental subjects</a:t>
            </a:r>
          </a:p>
          <a:p>
            <a:pPr>
              <a:spcBef>
                <a:spcPct val="0"/>
              </a:spcBef>
              <a:buClrTx/>
              <a:buSzTx/>
              <a:buFont typeface="Wingdings" panose="05000000000000000000" pitchFamily="2" charset="2"/>
              <a:buChar char="q"/>
            </a:pPr>
            <a:r>
              <a:rPr lang="en-US" altLang="en-US" sz="2400" i="1">
                <a:latin typeface="Arial" panose="020B0604020202020204" pitchFamily="34" charset="0"/>
              </a:rPr>
              <a:t> </a:t>
            </a:r>
            <a:r>
              <a:rPr lang="en-US" altLang="en-US" sz="2800" b="1" i="1">
                <a:latin typeface="Arial" panose="020B0604020202020204" pitchFamily="34" charset="0"/>
              </a:rPr>
              <a:t>V</a:t>
            </a:r>
            <a:r>
              <a:rPr lang="en-US" altLang="en-US" sz="2400" i="1">
                <a:latin typeface="Arial" panose="020B0604020202020204" pitchFamily="34" charset="0"/>
              </a:rPr>
              <a:t>ariability in the </a:t>
            </a:r>
            <a:r>
              <a:rPr lang="en-US" altLang="en-US" sz="2400" i="1">
                <a:solidFill>
                  <a:schemeClr val="folHlink"/>
                </a:solidFill>
                <a:latin typeface="Arial" panose="020B0604020202020204" pitchFamily="34" charset="0"/>
              </a:rPr>
              <a:t>response</a:t>
            </a:r>
            <a:r>
              <a:rPr lang="en-US" altLang="en-US" sz="2400" i="1">
                <a:latin typeface="Arial" panose="020B0604020202020204" pitchFamily="34" charset="0"/>
              </a:rPr>
              <a:t> by the different subjects</a:t>
            </a:r>
          </a:p>
          <a:p>
            <a:pPr>
              <a:spcBef>
                <a:spcPct val="0"/>
              </a:spcBef>
              <a:buClrTx/>
              <a:buSzTx/>
              <a:buFont typeface="Wingdings" panose="05000000000000000000" pitchFamily="2" charset="2"/>
              <a:buChar char="q"/>
            </a:pPr>
            <a:r>
              <a:rPr lang="en-US" altLang="en-US" sz="2400" i="1">
                <a:latin typeface="Arial" panose="020B0604020202020204" pitchFamily="34" charset="0"/>
              </a:rPr>
              <a:t> </a:t>
            </a:r>
            <a:r>
              <a:rPr lang="en-US" altLang="en-US" sz="2800" b="1" i="1">
                <a:latin typeface="Arial" panose="020B0604020202020204" pitchFamily="34" charset="0"/>
              </a:rPr>
              <a:t>V</a:t>
            </a:r>
            <a:r>
              <a:rPr lang="en-US" altLang="en-US" sz="2400" i="1">
                <a:latin typeface="Arial" panose="020B0604020202020204" pitchFamily="34" charset="0"/>
              </a:rPr>
              <a:t>ariability due to </a:t>
            </a:r>
            <a:r>
              <a:rPr lang="en-US" altLang="en-US" sz="2400" i="1">
                <a:solidFill>
                  <a:srgbClr val="FF3300"/>
                </a:solidFill>
                <a:latin typeface="Arial" panose="020B0604020202020204" pitchFamily="34" charset="0"/>
              </a:rPr>
              <a:t>treatment</a:t>
            </a:r>
          </a:p>
          <a:p>
            <a:pPr>
              <a:spcBef>
                <a:spcPct val="0"/>
              </a:spcBef>
              <a:buClrTx/>
              <a:buSzTx/>
              <a:buFont typeface="Wingdings" panose="05000000000000000000" pitchFamily="2" charset="2"/>
              <a:buChar char="q"/>
            </a:pPr>
            <a:endParaRPr lang="en-US" altLang="en-US" sz="2400" i="1">
              <a:solidFill>
                <a:srgbClr val="FF3300"/>
              </a:solidFill>
              <a:latin typeface="Arial" panose="020B0604020202020204" pitchFamily="34" charset="0"/>
            </a:endParaRPr>
          </a:p>
          <a:p>
            <a:pPr>
              <a:spcBef>
                <a:spcPct val="0"/>
              </a:spcBef>
              <a:buClrTx/>
              <a:buSzTx/>
              <a:buFont typeface="Wingdings" panose="05000000000000000000" pitchFamily="2" charset="2"/>
              <a:buNone/>
            </a:pPr>
            <a:r>
              <a:rPr lang="en-US" altLang="en-US" sz="3600">
                <a:solidFill>
                  <a:schemeClr val="folHlink"/>
                </a:solidFill>
                <a:latin typeface="Arial" panose="020B0604020202020204" pitchFamily="34" charset="0"/>
              </a:rPr>
              <a:t>P</a:t>
            </a:r>
            <a:r>
              <a:rPr lang="en-US" altLang="en-US" sz="2400">
                <a:solidFill>
                  <a:schemeClr val="folHlink"/>
                </a:solidFill>
                <a:latin typeface="Arial" panose="020B0604020202020204" pitchFamily="34" charset="0"/>
              </a:rPr>
              <a:t>aired t test,</a:t>
            </a:r>
            <a:r>
              <a:rPr lang="en-US" altLang="en-US" sz="2400" i="1">
                <a:latin typeface="Arial" panose="020B0604020202020204" pitchFamily="34" charset="0"/>
              </a:rPr>
              <a:t> </a:t>
            </a:r>
            <a:r>
              <a:rPr lang="en-US" altLang="en-US" sz="2400">
                <a:latin typeface="Arial" panose="020B0604020202020204" pitchFamily="34" charset="0"/>
              </a:rPr>
              <a:t>in which the subjects are observed before and after they received a </a:t>
            </a:r>
            <a:r>
              <a:rPr lang="en-US" altLang="en-US" sz="2400">
                <a:solidFill>
                  <a:schemeClr val="folHlink"/>
                </a:solidFill>
                <a:latin typeface="Arial" panose="020B0604020202020204" pitchFamily="34" charset="0"/>
              </a:rPr>
              <a:t>single</a:t>
            </a:r>
            <a:r>
              <a:rPr lang="en-US" altLang="en-US" sz="2400">
                <a:solidFill>
                  <a:srgbClr val="FF8000"/>
                </a:solidFill>
                <a:latin typeface="Arial" panose="020B0604020202020204" pitchFamily="34" charset="0"/>
              </a:rPr>
              <a:t> </a:t>
            </a:r>
            <a:r>
              <a:rPr lang="en-US" altLang="en-US" sz="2400">
                <a:latin typeface="Arial" panose="020B0604020202020204" pitchFamily="34" charset="0"/>
              </a:rPr>
              <a:t>treatment, </a:t>
            </a:r>
            <a:r>
              <a:rPr lang="en-US" altLang="en-US" sz="2400">
                <a:solidFill>
                  <a:schemeClr val="folHlink"/>
                </a:solidFill>
                <a:latin typeface="Arial" panose="020B0604020202020204" pitchFamily="34" charset="0"/>
              </a:rPr>
              <a:t>reduces </a:t>
            </a:r>
            <a:r>
              <a:rPr lang="en-US" altLang="en-US" sz="2400">
                <a:latin typeface="Arial" panose="020B0604020202020204" pitchFamily="34" charset="0"/>
              </a:rPr>
              <a:t>the variability due to the differences between the individuals and yields a </a:t>
            </a:r>
            <a:r>
              <a:rPr lang="en-US" altLang="en-US" sz="2400">
                <a:solidFill>
                  <a:schemeClr val="folHlink"/>
                </a:solidFill>
                <a:latin typeface="Arial" panose="020B0604020202020204" pitchFamily="34" charset="0"/>
              </a:rPr>
              <a:t>more sensitive</a:t>
            </a:r>
            <a:r>
              <a:rPr lang="en-US" altLang="en-US" sz="2400">
                <a:latin typeface="Arial" panose="020B0604020202020204" pitchFamily="34" charset="0"/>
              </a:rPr>
              <a:t> test.</a:t>
            </a:r>
          </a:p>
          <a:p>
            <a:pPr>
              <a:spcBef>
                <a:spcPct val="0"/>
              </a:spcBef>
              <a:buClrTx/>
              <a:buSzTx/>
              <a:buFont typeface="Wingdings" panose="05000000000000000000" pitchFamily="2" charset="2"/>
              <a:buNone/>
            </a:pPr>
            <a:r>
              <a:rPr lang="en-US" altLang="en-US" sz="2400">
                <a:latin typeface="Arial" panose="020B0604020202020204" pitchFamily="34" charset="0"/>
              </a:rPr>
              <a:t> </a:t>
            </a:r>
            <a:endParaRPr lang="en-US" altLang="en-US" sz="2400" i="1">
              <a:solidFill>
                <a:srgbClr val="FF3300"/>
              </a:solidFill>
              <a:latin typeface="Arial" panose="020B0604020202020204" pitchFamily="34" charset="0"/>
            </a:endParaRPr>
          </a:p>
          <a:p>
            <a:pPr>
              <a:spcBef>
                <a:spcPct val="0"/>
              </a:spcBef>
              <a:buClrTx/>
              <a:buSzTx/>
              <a:buFont typeface="Wingdings" panose="05000000000000000000" pitchFamily="2" charset="2"/>
              <a:buNone/>
            </a:pPr>
            <a:r>
              <a:rPr lang="en-US" altLang="en-US" sz="2400" i="1">
                <a:latin typeface="Arial" panose="020B0604020202020204" pitchFamily="34" charset="0"/>
              </a:rPr>
              <a:t>Like all analysis of variance (including t test) the samples must be </a:t>
            </a:r>
          </a:p>
          <a:p>
            <a:pPr>
              <a:spcBef>
                <a:spcPct val="0"/>
              </a:spcBef>
              <a:buClrTx/>
              <a:buSzTx/>
              <a:buFont typeface="Wingdings" panose="05000000000000000000" pitchFamily="2" charset="2"/>
              <a:buNone/>
            </a:pPr>
            <a:endParaRPr lang="en-US" altLang="en-US" sz="2400" i="1">
              <a:latin typeface="Arial" panose="020B0604020202020204" pitchFamily="34" charset="0"/>
            </a:endParaRPr>
          </a:p>
          <a:p>
            <a:pPr>
              <a:spcBef>
                <a:spcPct val="0"/>
              </a:spcBef>
              <a:buClrTx/>
              <a:buSzTx/>
              <a:buFont typeface="Symbol" panose="05050102010706020507" pitchFamily="18" charset="2"/>
              <a:buChar char=""/>
            </a:pPr>
            <a:r>
              <a:rPr lang="en-US" altLang="en-US" sz="2400" i="1">
                <a:latin typeface="Arial" panose="020B0604020202020204" pitchFamily="34" charset="0"/>
              </a:rPr>
              <a:t> random</a:t>
            </a:r>
          </a:p>
          <a:p>
            <a:pPr>
              <a:spcBef>
                <a:spcPct val="0"/>
              </a:spcBef>
              <a:buClrTx/>
              <a:buSzTx/>
              <a:buFont typeface="Symbol" panose="05050102010706020507" pitchFamily="18" charset="2"/>
              <a:buChar char=""/>
            </a:pPr>
            <a:r>
              <a:rPr lang="en-US" altLang="en-US" sz="2400" i="1">
                <a:latin typeface="Arial" panose="020B0604020202020204" pitchFamily="34" charset="0"/>
              </a:rPr>
              <a:t>normally distributed</a:t>
            </a:r>
          </a:p>
          <a:p>
            <a:pPr>
              <a:spcBef>
                <a:spcPct val="0"/>
              </a:spcBef>
              <a:buClrTx/>
              <a:buSzTx/>
              <a:buFont typeface="Symbol" panose="05050102010706020507" pitchFamily="18" charset="2"/>
              <a:buChar char=""/>
            </a:pPr>
            <a:endParaRPr lang="en-US" altLang="en-US" sz="2400" i="1">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28600" y="533400"/>
            <a:ext cx="8736013" cy="594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4000" b="1">
                <a:solidFill>
                  <a:schemeClr val="folHlink"/>
                </a:solidFill>
                <a:latin typeface="Arial" panose="020B0604020202020204" pitchFamily="34" charset="0"/>
              </a:rPr>
              <a:t>T</a:t>
            </a:r>
            <a:r>
              <a:rPr lang="en-US" altLang="en-US" sz="2800">
                <a:solidFill>
                  <a:schemeClr val="folHlink"/>
                </a:solidFill>
                <a:latin typeface="Arial" panose="020B0604020202020204" pitchFamily="34" charset="0"/>
              </a:rPr>
              <a:t>he paired t test</a:t>
            </a:r>
            <a:r>
              <a:rPr lang="en-US" altLang="en-US" sz="2800">
                <a:latin typeface="Arial" panose="020B0604020202020204" pitchFamily="34" charset="0"/>
              </a:rPr>
              <a:t>. </a:t>
            </a:r>
          </a:p>
          <a:p>
            <a:pPr>
              <a:spcBef>
                <a:spcPct val="0"/>
              </a:spcBef>
              <a:buClrTx/>
              <a:buSzTx/>
              <a:buFontTx/>
              <a:buNone/>
            </a:pPr>
            <a:endParaRPr lang="en-US" altLang="en-US" sz="2800">
              <a:latin typeface="Arial" panose="020B0604020202020204" pitchFamily="34" charset="0"/>
            </a:endParaRPr>
          </a:p>
          <a:p>
            <a:pPr>
              <a:spcBef>
                <a:spcPct val="0"/>
              </a:spcBef>
              <a:buClrTx/>
              <a:buSzTx/>
              <a:buFontTx/>
              <a:buNone/>
            </a:pPr>
            <a:r>
              <a:rPr lang="en-US" altLang="en-US" sz="4000" b="1">
                <a:solidFill>
                  <a:schemeClr val="tx2"/>
                </a:solidFill>
                <a:latin typeface="Arial" panose="020B0604020202020204" pitchFamily="34" charset="0"/>
              </a:rPr>
              <a:t>E</a:t>
            </a:r>
            <a:r>
              <a:rPr lang="en-US" altLang="en-US" sz="2800">
                <a:solidFill>
                  <a:schemeClr val="tx2"/>
                </a:solidFill>
                <a:latin typeface="Arial" panose="020B0604020202020204" pitchFamily="34" charset="0"/>
              </a:rPr>
              <a:t>xperiments when each subject are observed </a:t>
            </a:r>
            <a:r>
              <a:rPr lang="en-US" altLang="en-US" sz="2800">
                <a:solidFill>
                  <a:schemeClr val="folHlink"/>
                </a:solidFill>
                <a:latin typeface="Arial" panose="020B0604020202020204" pitchFamily="34" charset="0"/>
              </a:rPr>
              <a:t>before</a:t>
            </a:r>
            <a:r>
              <a:rPr lang="en-US" altLang="en-US" sz="2800">
                <a:solidFill>
                  <a:srgbClr val="FF8000"/>
                </a:solidFill>
                <a:latin typeface="Arial" panose="020B0604020202020204" pitchFamily="34" charset="0"/>
              </a:rPr>
              <a:t> </a:t>
            </a:r>
            <a:r>
              <a:rPr lang="en-US" altLang="en-US" sz="2800">
                <a:solidFill>
                  <a:schemeClr val="tx2"/>
                </a:solidFill>
                <a:latin typeface="Arial" panose="020B0604020202020204" pitchFamily="34" charset="0"/>
              </a:rPr>
              <a:t>and </a:t>
            </a:r>
            <a:r>
              <a:rPr lang="en-US" altLang="en-US" sz="2800">
                <a:solidFill>
                  <a:schemeClr val="folHlink"/>
                </a:solidFill>
                <a:latin typeface="Arial" panose="020B0604020202020204" pitchFamily="34" charset="0"/>
              </a:rPr>
              <a:t>after</a:t>
            </a:r>
            <a:r>
              <a:rPr lang="en-US" altLang="en-US" sz="2800">
                <a:solidFill>
                  <a:srgbClr val="FF8000"/>
                </a:solidFill>
                <a:latin typeface="Arial" panose="020B0604020202020204" pitchFamily="34" charset="0"/>
              </a:rPr>
              <a:t> </a:t>
            </a:r>
            <a:r>
              <a:rPr lang="en-US" altLang="en-US" sz="2800">
                <a:latin typeface="Arial" panose="020B0604020202020204" pitchFamily="34" charset="0"/>
              </a:rPr>
              <a:t>a single treatment. </a:t>
            </a:r>
          </a:p>
          <a:p>
            <a:pPr>
              <a:spcBef>
                <a:spcPct val="0"/>
              </a:spcBef>
              <a:buClrTx/>
              <a:buSzTx/>
              <a:buFontTx/>
              <a:buNone/>
            </a:pPr>
            <a:endParaRPr lang="en-US" altLang="en-US" sz="2800">
              <a:latin typeface="Arial" panose="020B0604020202020204" pitchFamily="34" charset="0"/>
            </a:endParaRPr>
          </a:p>
          <a:p>
            <a:pPr>
              <a:spcBef>
                <a:spcPct val="0"/>
              </a:spcBef>
              <a:buClrTx/>
              <a:buSzTx/>
              <a:buFontTx/>
              <a:buNone/>
            </a:pPr>
            <a:r>
              <a:rPr lang="en-US" altLang="en-US" sz="4000" b="1">
                <a:latin typeface="Arial" panose="020B0604020202020204" pitchFamily="34" charset="0"/>
              </a:rPr>
              <a:t>W</a:t>
            </a:r>
            <a:r>
              <a:rPr lang="en-US" altLang="en-US" sz="2800">
                <a:latin typeface="Arial" panose="020B0604020202020204" pitchFamily="34" charset="0"/>
              </a:rPr>
              <a:t>e will test a </a:t>
            </a:r>
            <a:r>
              <a:rPr lang="en-US" altLang="en-US" sz="2800">
                <a:solidFill>
                  <a:schemeClr val="folHlink"/>
                </a:solidFill>
                <a:latin typeface="Arial" panose="020B0604020202020204" pitchFamily="34" charset="0"/>
              </a:rPr>
              <a:t>hypothesis</a:t>
            </a:r>
            <a:r>
              <a:rPr lang="en-US" altLang="en-US" sz="2800">
                <a:latin typeface="Arial" panose="020B0604020202020204" pitchFamily="34" charset="0"/>
              </a:rPr>
              <a:t> about the </a:t>
            </a:r>
            <a:r>
              <a:rPr lang="en-US" altLang="en-US" sz="2800">
                <a:solidFill>
                  <a:schemeClr val="folHlink"/>
                </a:solidFill>
                <a:latin typeface="Arial" panose="020B0604020202020204" pitchFamily="34" charset="0"/>
              </a:rPr>
              <a:t>average change</a:t>
            </a:r>
            <a:r>
              <a:rPr lang="en-US" altLang="en-US" sz="2800">
                <a:solidFill>
                  <a:srgbClr val="FF8000"/>
                </a:solidFill>
                <a:latin typeface="Arial" panose="020B0604020202020204" pitchFamily="34" charset="0"/>
              </a:rPr>
              <a:t> </a:t>
            </a:r>
            <a:r>
              <a:rPr lang="en-US" altLang="en-US" sz="2800">
                <a:solidFill>
                  <a:schemeClr val="tx2"/>
                </a:solidFill>
                <a:latin typeface="Arial" panose="020B0604020202020204" pitchFamily="34" charset="0"/>
              </a:rPr>
              <a:t>the treatment produces </a:t>
            </a:r>
            <a:r>
              <a:rPr lang="en-US" altLang="en-US" sz="2800">
                <a:solidFill>
                  <a:schemeClr val="folHlink"/>
                </a:solidFill>
                <a:latin typeface="Arial" panose="020B0604020202020204" pitchFamily="34" charset="0"/>
              </a:rPr>
              <a:t>instead </a:t>
            </a:r>
            <a:r>
              <a:rPr lang="en-US" altLang="en-US" sz="2800">
                <a:solidFill>
                  <a:schemeClr val="tx2"/>
                </a:solidFill>
                <a:latin typeface="Arial" panose="020B0604020202020204" pitchFamily="34" charset="0"/>
              </a:rPr>
              <a:t>of the </a:t>
            </a:r>
            <a:r>
              <a:rPr lang="en-US" altLang="en-US" sz="2800">
                <a:solidFill>
                  <a:schemeClr val="folHlink"/>
                </a:solidFill>
                <a:latin typeface="Arial" panose="020B0604020202020204" pitchFamily="34" charset="0"/>
              </a:rPr>
              <a:t>difference</a:t>
            </a:r>
            <a:r>
              <a:rPr lang="en-US" altLang="en-US" sz="2800">
                <a:solidFill>
                  <a:schemeClr val="tx2"/>
                </a:solidFill>
                <a:latin typeface="Arial" panose="020B0604020202020204" pitchFamily="34" charset="0"/>
              </a:rPr>
              <a:t> in the average responses with or without the treatment. </a:t>
            </a:r>
          </a:p>
          <a:p>
            <a:pPr>
              <a:spcBef>
                <a:spcPct val="0"/>
              </a:spcBef>
              <a:buClrTx/>
              <a:buSzTx/>
              <a:buFontTx/>
              <a:buNone/>
            </a:pPr>
            <a:endParaRPr lang="en-US" altLang="en-US" sz="2800">
              <a:solidFill>
                <a:schemeClr val="tx2"/>
              </a:solidFill>
              <a:latin typeface="Arial" panose="020B0604020202020204" pitchFamily="34" charset="0"/>
            </a:endParaRPr>
          </a:p>
          <a:p>
            <a:pPr>
              <a:spcBef>
                <a:spcPct val="0"/>
              </a:spcBef>
              <a:buClrTx/>
              <a:buSzTx/>
              <a:buFontTx/>
              <a:buNone/>
            </a:pPr>
            <a:r>
              <a:rPr lang="en-US" altLang="en-US" sz="4000" b="1">
                <a:solidFill>
                  <a:schemeClr val="tx2"/>
                </a:solidFill>
                <a:latin typeface="Arial" panose="020B0604020202020204" pitchFamily="34" charset="0"/>
              </a:rPr>
              <a:t>T</a:t>
            </a:r>
            <a:r>
              <a:rPr lang="en-US" altLang="en-US" sz="2800">
                <a:solidFill>
                  <a:schemeClr val="tx2"/>
                </a:solidFill>
                <a:latin typeface="Arial" panose="020B0604020202020204" pitchFamily="34" charset="0"/>
              </a:rPr>
              <a:t>his approach reduces the variability in the observations due to differences between the individuals and </a:t>
            </a:r>
            <a:r>
              <a:rPr lang="en-US" altLang="en-US" sz="2800">
                <a:solidFill>
                  <a:schemeClr val="folHlink"/>
                </a:solidFill>
                <a:latin typeface="Arial" panose="020B0604020202020204" pitchFamily="34" charset="0"/>
              </a:rPr>
              <a:t>yields</a:t>
            </a:r>
            <a:r>
              <a:rPr lang="en-US" altLang="en-US" sz="2800">
                <a:latin typeface="Arial" panose="020B0604020202020204" pitchFamily="34" charset="0"/>
              </a:rPr>
              <a:t> a more </a:t>
            </a:r>
            <a:r>
              <a:rPr lang="en-US" altLang="en-US" sz="2800">
                <a:solidFill>
                  <a:schemeClr val="folHlink"/>
                </a:solidFill>
                <a:latin typeface="Arial" panose="020B0604020202020204" pitchFamily="34" charset="0"/>
              </a:rPr>
              <a:t>sensitive test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5340350" y="1284288"/>
            <a:ext cx="3581400"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2400">
                <a:latin typeface="Arial" panose="020B0604020202020204" pitchFamily="34" charset="0"/>
              </a:rPr>
              <a:t>t=1.33 (t</a:t>
            </a:r>
            <a:r>
              <a:rPr lang="en-US" altLang="en-US" sz="2400" baseline="-25000">
                <a:latin typeface="Arial" panose="020B0604020202020204" pitchFamily="34" charset="0"/>
              </a:rPr>
              <a:t>0.05,DF=18</a:t>
            </a:r>
            <a:r>
              <a:rPr lang="en-US" altLang="en-US" sz="2400">
                <a:latin typeface="Arial" panose="020B0604020202020204" pitchFamily="34" charset="0"/>
              </a:rPr>
              <a:t>=2.101)</a:t>
            </a:r>
          </a:p>
          <a:p>
            <a:pPr>
              <a:spcBef>
                <a:spcPct val="0"/>
              </a:spcBef>
              <a:buClrTx/>
              <a:buSzTx/>
              <a:buFontTx/>
              <a:buNone/>
            </a:pPr>
            <a:r>
              <a:rPr lang="en-US" altLang="en-US" sz="2400">
                <a:latin typeface="Arial" panose="020B0604020202020204" pitchFamily="34" charset="0"/>
              </a:rPr>
              <a:t>p=0.210</a:t>
            </a:r>
          </a:p>
        </p:txBody>
      </p:sp>
      <p:sp>
        <p:nvSpPr>
          <p:cNvPr id="9219" name="Text Box 4"/>
          <p:cNvSpPr txBox="1">
            <a:spLocks noChangeArrowheads="1"/>
          </p:cNvSpPr>
          <p:nvPr/>
        </p:nvSpPr>
        <p:spPr bwMode="auto">
          <a:xfrm>
            <a:off x="5040313" y="2378075"/>
            <a:ext cx="4114800" cy="118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2400">
                <a:latin typeface="Arial" panose="020B0604020202020204" pitchFamily="34" charset="0"/>
              </a:rPr>
              <a:t>Drug increased the urine production in 8 of 10 people</a:t>
            </a:r>
          </a:p>
          <a:p>
            <a:pPr>
              <a:spcBef>
                <a:spcPct val="0"/>
              </a:spcBef>
              <a:buClrTx/>
              <a:buSzTx/>
              <a:buFontTx/>
              <a:buNone/>
            </a:pPr>
            <a:r>
              <a:rPr lang="en-US" altLang="en-US" sz="2400">
                <a:solidFill>
                  <a:schemeClr val="folHlink"/>
                </a:solidFill>
                <a:latin typeface="Arial" panose="020B0604020202020204" pitchFamily="34" charset="0"/>
              </a:rPr>
              <a:t>Drug is an effective diuretic</a:t>
            </a:r>
          </a:p>
        </p:txBody>
      </p:sp>
      <p:pic>
        <p:nvPicPr>
          <p:cNvPr id="9220" name="Picture 5" descr="primerofbiostatfigures_Page_7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188913"/>
            <a:ext cx="4773612"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60350"/>
            <a:ext cx="446405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742" name="Rectangle 6"/>
          <p:cNvSpPr>
            <a:spLocks noChangeArrowheads="1"/>
          </p:cNvSpPr>
          <p:nvPr/>
        </p:nvSpPr>
        <p:spPr bwMode="auto">
          <a:xfrm>
            <a:off x="2700338" y="188913"/>
            <a:ext cx="2232025" cy="3744912"/>
          </a:xfrm>
          <a:prstGeom prst="rect">
            <a:avLst/>
          </a:prstGeom>
          <a:solidFill>
            <a:schemeClr val="accent2">
              <a:alpha val="87842"/>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44745" name="Rectangle 9"/>
          <p:cNvSpPr>
            <a:spLocks noChangeArrowheads="1"/>
          </p:cNvSpPr>
          <p:nvPr/>
        </p:nvSpPr>
        <p:spPr bwMode="auto">
          <a:xfrm>
            <a:off x="5056188" y="2378075"/>
            <a:ext cx="3959225" cy="1223963"/>
          </a:xfrm>
          <a:prstGeom prst="rect">
            <a:avLst/>
          </a:prstGeom>
          <a:solidFill>
            <a:schemeClr val="accent2">
              <a:alpha val="89018"/>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224" name="TextBox 1"/>
          <p:cNvSpPr txBox="1">
            <a:spLocks noChangeArrowheads="1"/>
          </p:cNvSpPr>
          <p:nvPr/>
        </p:nvSpPr>
        <p:spPr bwMode="auto">
          <a:xfrm>
            <a:off x="833438" y="514350"/>
            <a:ext cx="7064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rPr>
              <a:t>Placebo</a:t>
            </a:r>
          </a:p>
        </p:txBody>
      </p:sp>
      <p:sp>
        <p:nvSpPr>
          <p:cNvPr id="9225" name="TextBox 8"/>
          <p:cNvSpPr txBox="1">
            <a:spLocks noChangeArrowheads="1"/>
          </p:cNvSpPr>
          <p:nvPr/>
        </p:nvSpPr>
        <p:spPr bwMode="auto">
          <a:xfrm>
            <a:off x="1684338" y="514350"/>
            <a:ext cx="5159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200">
                <a:solidFill>
                  <a:schemeClr val="bg1"/>
                </a:solidFill>
              </a:rPr>
              <a:t>Drug</a:t>
            </a:r>
          </a:p>
        </p:txBody>
      </p:sp>
      <p:graphicFrame>
        <p:nvGraphicFramePr>
          <p:cNvPr id="9226" name="Object 21"/>
          <p:cNvGraphicFramePr>
            <a:graphicFrameLocks noChangeAspect="1"/>
          </p:cNvGraphicFramePr>
          <p:nvPr/>
        </p:nvGraphicFramePr>
        <p:xfrm>
          <a:off x="5418138" y="292100"/>
          <a:ext cx="1606550" cy="719138"/>
        </p:xfrm>
        <a:graphic>
          <a:graphicData uri="http://schemas.openxmlformats.org/presentationml/2006/ole">
            <mc:AlternateContent xmlns:mc="http://schemas.openxmlformats.org/markup-compatibility/2006">
              <mc:Choice xmlns:v="urn:schemas-microsoft-com:vml" Requires="v">
                <p:oleObj spid="_x0000_s9232" name="Equation" r:id="rId5" imgW="1079032" imgH="482391" progId="Equation.DSMT4">
                  <p:embed/>
                </p:oleObj>
              </mc:Choice>
              <mc:Fallback>
                <p:oleObj name="Equation" r:id="rId5" imgW="1079032" imgH="482391"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8138" y="292100"/>
                        <a:ext cx="16065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500"/>
                                        <p:tgtEl>
                                          <p:spTgt spid="244742"/>
                                        </p:tgtEl>
                                      </p:cBhvr>
                                    </p:animEffect>
                                    <p:set>
                                      <p:cBhvr>
                                        <p:cTn id="7" dur="1" fill="hold">
                                          <p:stCondLst>
                                            <p:cond delay="499"/>
                                          </p:stCondLst>
                                        </p:cTn>
                                        <p:tgtEl>
                                          <p:spTgt spid="244742"/>
                                        </p:tgtEl>
                                        <p:attrNameLst>
                                          <p:attrName>style.visibility</p:attrName>
                                        </p:attrNameLst>
                                      </p:cBhvr>
                                      <p:to>
                                        <p:strVal val="hidden"/>
                                      </p:to>
                                    </p:set>
                                  </p:childTnLst>
                                </p:cTn>
                              </p:par>
                              <p:par>
                                <p:cTn id="8" presetID="22" presetClass="exit" presetSubtype="8" fill="hold" grpId="0" nodeType="withEffect">
                                  <p:stCondLst>
                                    <p:cond delay="0"/>
                                  </p:stCondLst>
                                  <p:childTnLst>
                                    <p:animEffect transition="out" filter="wipe(left)">
                                      <p:cBhvr>
                                        <p:cTn id="9" dur="500"/>
                                        <p:tgtEl>
                                          <p:spTgt spid="244745"/>
                                        </p:tgtEl>
                                      </p:cBhvr>
                                    </p:animEffect>
                                    <p:set>
                                      <p:cBhvr>
                                        <p:cTn id="10" dur="1" fill="hold">
                                          <p:stCondLst>
                                            <p:cond delay="499"/>
                                          </p:stCondLst>
                                        </p:cTn>
                                        <p:tgtEl>
                                          <p:spTgt spid="2447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2" grpId="0" animBg="1"/>
      <p:bldP spid="2447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635375" y="260350"/>
            <a:ext cx="5138738"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3600" b="1">
                <a:latin typeface="Arial" panose="020B0604020202020204" pitchFamily="34" charset="0"/>
              </a:rPr>
              <a:t>B</a:t>
            </a:r>
            <a:r>
              <a:rPr lang="en-US" altLang="en-US" sz="2400">
                <a:latin typeface="Arial" panose="020B0604020202020204" pitchFamily="34" charset="0"/>
              </a:rPr>
              <a:t>y concentrating on the </a:t>
            </a:r>
            <a:r>
              <a:rPr lang="en-US" altLang="en-US" sz="2400">
                <a:solidFill>
                  <a:schemeClr val="folHlink"/>
                </a:solidFill>
                <a:latin typeface="Arial" panose="020B0604020202020204" pitchFamily="34" charset="0"/>
              </a:rPr>
              <a:t>CHANGE</a:t>
            </a:r>
            <a:r>
              <a:rPr lang="en-US" altLang="en-US" sz="2400">
                <a:latin typeface="Arial" panose="020B0604020202020204" pitchFamily="34" charset="0"/>
              </a:rPr>
              <a:t> in each individual that accompanied the drug the </a:t>
            </a:r>
            <a:r>
              <a:rPr lang="en-US" altLang="en-US" sz="2400">
                <a:solidFill>
                  <a:schemeClr val="folHlink"/>
                </a:solidFill>
                <a:latin typeface="Arial" panose="020B0604020202020204" pitchFamily="34" charset="0"/>
              </a:rPr>
              <a:t>effect could be detected</a:t>
            </a:r>
            <a:r>
              <a:rPr lang="en-US" altLang="en-US" sz="2400">
                <a:latin typeface="Arial" panose="020B0604020202020204" pitchFamily="34" charset="0"/>
              </a:rPr>
              <a:t>  that </a:t>
            </a:r>
            <a:r>
              <a:rPr lang="en-US" altLang="en-US" sz="2400">
                <a:solidFill>
                  <a:schemeClr val="folHlink"/>
                </a:solidFill>
                <a:latin typeface="Arial" panose="020B0604020202020204" pitchFamily="34" charset="0"/>
              </a:rPr>
              <a:t>was masked</a:t>
            </a:r>
            <a:r>
              <a:rPr lang="en-US" altLang="en-US" sz="2400">
                <a:latin typeface="Arial" panose="020B0604020202020204" pitchFamily="34" charset="0"/>
              </a:rPr>
              <a:t> by the variability between individuals.</a:t>
            </a:r>
          </a:p>
          <a:p>
            <a:pPr>
              <a:spcBef>
                <a:spcPct val="0"/>
              </a:spcBef>
              <a:buClrTx/>
              <a:buSzTx/>
              <a:buFontTx/>
              <a:buNone/>
            </a:pPr>
            <a:endParaRPr lang="en-US" altLang="en-US" sz="1400">
              <a:latin typeface="Arial" panose="020B0604020202020204" pitchFamily="34" charset="0"/>
            </a:endParaRPr>
          </a:p>
          <a:p>
            <a:pPr>
              <a:spcBef>
                <a:spcPct val="0"/>
              </a:spcBef>
              <a:buClrTx/>
              <a:buSzTx/>
              <a:buFontTx/>
              <a:buNone/>
            </a:pPr>
            <a:r>
              <a:rPr lang="en-US" altLang="en-US" sz="3600" b="1">
                <a:latin typeface="Arial" panose="020B0604020202020204" pitchFamily="34" charset="0"/>
              </a:rPr>
              <a:t>T</a:t>
            </a:r>
            <a:r>
              <a:rPr lang="en-US" altLang="en-US" sz="2400">
                <a:latin typeface="Arial" panose="020B0604020202020204" pitchFamily="34" charset="0"/>
              </a:rPr>
              <a:t>o quantify our impression - perform </a:t>
            </a:r>
            <a:r>
              <a:rPr lang="en-US" altLang="en-US" sz="2400">
                <a:solidFill>
                  <a:schemeClr val="folHlink"/>
                </a:solidFill>
                <a:latin typeface="Arial" panose="020B0604020202020204" pitchFamily="34" charset="0"/>
              </a:rPr>
              <a:t>paired t test.</a:t>
            </a:r>
          </a:p>
          <a:p>
            <a:pPr>
              <a:spcBef>
                <a:spcPct val="0"/>
              </a:spcBef>
              <a:buClrTx/>
              <a:buSzTx/>
              <a:buFontTx/>
              <a:buNone/>
            </a:pPr>
            <a:endParaRPr lang="en-US" altLang="en-US" sz="1400">
              <a:solidFill>
                <a:srgbClr val="FF8000"/>
              </a:solidFill>
              <a:latin typeface="Arial" panose="020B0604020202020204" pitchFamily="34" charset="0"/>
            </a:endParaRPr>
          </a:p>
          <a:p>
            <a:pPr>
              <a:spcBef>
                <a:spcPct val="0"/>
              </a:spcBef>
              <a:buClrTx/>
              <a:buSzTx/>
              <a:buFontTx/>
              <a:buNone/>
            </a:pPr>
            <a:r>
              <a:rPr lang="en-US" altLang="en-US" sz="3600" b="1">
                <a:latin typeface="Arial" panose="020B0604020202020204" pitchFamily="34" charset="0"/>
              </a:rPr>
              <a:t>T</a:t>
            </a:r>
            <a:r>
              <a:rPr lang="en-US" altLang="en-US" sz="2400">
                <a:latin typeface="Arial" panose="020B0604020202020204" pitchFamily="34" charset="0"/>
              </a:rPr>
              <a:t>est that in average there is </a:t>
            </a:r>
            <a:r>
              <a:rPr lang="en-US" altLang="en-US" sz="2400">
                <a:solidFill>
                  <a:schemeClr val="folHlink"/>
                </a:solidFill>
                <a:latin typeface="Arial" panose="020B0604020202020204" pitchFamily="34" charset="0"/>
              </a:rPr>
              <a:t>NO CHANGE</a:t>
            </a:r>
          </a:p>
          <a:p>
            <a:pPr>
              <a:spcBef>
                <a:spcPct val="0"/>
              </a:spcBef>
              <a:buClrTx/>
              <a:buSzTx/>
              <a:buFontTx/>
              <a:buNone/>
            </a:pPr>
            <a:endParaRPr lang="en-US" altLang="en-US" sz="2400">
              <a:solidFill>
                <a:schemeClr val="folHlink"/>
              </a:solidFill>
              <a:latin typeface="Arial" panose="020B0604020202020204" pitchFamily="34" charset="0"/>
            </a:endParaRPr>
          </a:p>
          <a:p>
            <a:pPr>
              <a:spcBef>
                <a:spcPct val="0"/>
              </a:spcBef>
              <a:buClrTx/>
              <a:buSzTx/>
              <a:buFontTx/>
              <a:buNone/>
            </a:pPr>
            <a:r>
              <a:rPr lang="en-US" altLang="en-US" sz="2400">
                <a:latin typeface="Arial" panose="020B0604020202020204" pitchFamily="34" charset="0"/>
              </a:rPr>
              <a:t>Definition of the t statistics</a:t>
            </a:r>
            <a:endParaRPr lang="en-US" altLang="en-US" sz="2400">
              <a:solidFill>
                <a:srgbClr val="FF8000"/>
              </a:solidFill>
              <a:latin typeface="Arial" panose="020B0604020202020204" pitchFamily="34" charset="0"/>
            </a:endParaRPr>
          </a:p>
        </p:txBody>
      </p:sp>
      <p:graphicFrame>
        <p:nvGraphicFramePr>
          <p:cNvPr id="10243" name="Object 3"/>
          <p:cNvGraphicFramePr>
            <a:graphicFrameLocks noChangeAspect="1"/>
          </p:cNvGraphicFramePr>
          <p:nvPr/>
        </p:nvGraphicFramePr>
        <p:xfrm>
          <a:off x="539750" y="5805488"/>
          <a:ext cx="8139113" cy="841375"/>
        </p:xfrm>
        <a:graphic>
          <a:graphicData uri="http://schemas.openxmlformats.org/presentationml/2006/ole">
            <mc:AlternateContent xmlns:mc="http://schemas.openxmlformats.org/markup-compatibility/2006">
              <mc:Choice xmlns:v="urn:schemas-microsoft-com:vml" Requires="v">
                <p:oleObj spid="_x0000_s10250" name="Equation" r:id="rId3" imgW="4051300" imgH="419100" progId="Equation.DSMT4">
                  <p:embed/>
                </p:oleObj>
              </mc:Choice>
              <mc:Fallback>
                <p:oleObj name="Equation" r:id="rId3" imgW="4051300" imgH="419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5805488"/>
                        <a:ext cx="81391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1024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60350"/>
            <a:ext cx="310991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11188" y="1614488"/>
            <a:ext cx="8429625" cy="3417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b="1">
                <a:latin typeface="Arial" panose="020B0604020202020204" pitchFamily="34" charset="0"/>
              </a:rPr>
              <a:t>T</a:t>
            </a:r>
            <a:r>
              <a:rPr lang="en-US" altLang="en-US" sz="2400">
                <a:latin typeface="Arial" panose="020B0604020202020204" pitchFamily="34" charset="0"/>
              </a:rPr>
              <a:t>he parameter we wish to estimate is the average difference in response </a:t>
            </a:r>
            <a:r>
              <a:rPr lang="en-US" altLang="en-US" sz="2800" b="1">
                <a:solidFill>
                  <a:schemeClr val="folHlink"/>
                </a:solidFill>
                <a:latin typeface="Arial" panose="020B0604020202020204" pitchFamily="34" charset="0"/>
                <a:sym typeface="Symbol" panose="05050102010706020507" pitchFamily="18" charset="2"/>
              </a:rPr>
              <a:t></a:t>
            </a:r>
            <a:r>
              <a:rPr lang="en-US" altLang="en-US" sz="2400" b="1">
                <a:solidFill>
                  <a:srgbClr val="FF8000"/>
                </a:solidFill>
                <a:latin typeface="Arial" panose="020B0604020202020204" pitchFamily="34" charset="0"/>
                <a:sym typeface="Symbol" panose="05050102010706020507" pitchFamily="18" charset="2"/>
              </a:rPr>
              <a:t> </a:t>
            </a:r>
            <a:r>
              <a:rPr lang="en-US" altLang="en-US" sz="2400">
                <a:latin typeface="Arial" panose="020B0604020202020204" pitchFamily="34" charset="0"/>
                <a:sym typeface="Symbol" panose="05050102010706020507" pitchFamily="18" charset="2"/>
              </a:rPr>
              <a:t>in each individual due to treatment.</a:t>
            </a:r>
          </a:p>
          <a:p>
            <a:pPr>
              <a:spcBef>
                <a:spcPct val="0"/>
              </a:spcBef>
              <a:buClrTx/>
              <a:buSzTx/>
              <a:buFontTx/>
              <a:buNone/>
            </a:pPr>
            <a:endParaRPr lang="en-US" altLang="en-US" sz="2400">
              <a:latin typeface="Arial" panose="020B0604020202020204" pitchFamily="34" charset="0"/>
              <a:sym typeface="Symbol" panose="05050102010706020507" pitchFamily="18" charset="2"/>
            </a:endParaRPr>
          </a:p>
          <a:p>
            <a:pPr>
              <a:spcBef>
                <a:spcPct val="0"/>
              </a:spcBef>
              <a:buClrTx/>
              <a:buSzTx/>
              <a:buFontTx/>
              <a:buNone/>
            </a:pPr>
            <a:r>
              <a:rPr lang="en-US" altLang="en-US" sz="3600" b="1">
                <a:latin typeface="Arial" panose="020B0604020202020204" pitchFamily="34" charset="0"/>
                <a:sym typeface="Symbol" panose="05050102010706020507" pitchFamily="18" charset="2"/>
              </a:rPr>
              <a:t>I</a:t>
            </a:r>
            <a:r>
              <a:rPr lang="en-US" altLang="en-US" sz="2400">
                <a:latin typeface="Arial" panose="020B0604020202020204" pitchFamily="34" charset="0"/>
                <a:sym typeface="Symbol" panose="05050102010706020507" pitchFamily="18" charset="2"/>
              </a:rPr>
              <a:t>f </a:t>
            </a:r>
            <a:r>
              <a:rPr lang="en-US" altLang="en-US" sz="2800">
                <a:solidFill>
                  <a:schemeClr val="folHlink"/>
                </a:solidFill>
                <a:latin typeface="Arial" panose="020B0604020202020204" pitchFamily="34" charset="0"/>
                <a:sym typeface="Symbol" panose="05050102010706020507" pitchFamily="18" charset="2"/>
              </a:rPr>
              <a:t>d</a:t>
            </a:r>
            <a:r>
              <a:rPr lang="en-US" altLang="en-US" sz="2400">
                <a:latin typeface="Arial" panose="020B0604020202020204" pitchFamily="34" charset="0"/>
                <a:sym typeface="Symbol" panose="05050102010706020507" pitchFamily="18" charset="2"/>
              </a:rPr>
              <a:t> is the observed change in each individual</a:t>
            </a:r>
          </a:p>
          <a:p>
            <a:pPr>
              <a:spcBef>
                <a:spcPct val="0"/>
              </a:spcBef>
              <a:buClrTx/>
              <a:buSzTx/>
              <a:buFontTx/>
              <a:buNone/>
            </a:pPr>
            <a:endParaRPr lang="en-US" altLang="en-US" sz="1200">
              <a:latin typeface="Arial" panose="020B0604020202020204" pitchFamily="34" charset="0"/>
              <a:sym typeface="Symbol" panose="05050102010706020507" pitchFamily="18" charset="2"/>
            </a:endParaRPr>
          </a:p>
          <a:p>
            <a:pPr>
              <a:spcBef>
                <a:spcPct val="0"/>
              </a:spcBef>
              <a:buClrTx/>
              <a:buSzTx/>
              <a:buFontTx/>
              <a:buNone/>
            </a:pPr>
            <a:r>
              <a:rPr lang="en-US" altLang="en-US" sz="2400">
                <a:latin typeface="Arial" panose="020B0604020202020204" pitchFamily="34" charset="0"/>
                <a:sym typeface="Symbol" panose="05050102010706020507" pitchFamily="18" charset="2"/>
              </a:rPr>
              <a:t>      is the mean change which can be used to estimate </a:t>
            </a:r>
            <a:r>
              <a:rPr lang="en-US" altLang="en-US" sz="2400" b="1">
                <a:solidFill>
                  <a:schemeClr val="folHlink"/>
                </a:solidFill>
                <a:latin typeface="Arial" panose="020B0604020202020204" pitchFamily="34" charset="0"/>
                <a:sym typeface="Symbol" panose="05050102010706020507" pitchFamily="18" charset="2"/>
              </a:rPr>
              <a:t></a:t>
            </a:r>
          </a:p>
          <a:p>
            <a:pPr>
              <a:spcBef>
                <a:spcPct val="0"/>
              </a:spcBef>
              <a:buClrTx/>
              <a:buSzTx/>
              <a:buFontTx/>
              <a:buNone/>
            </a:pPr>
            <a:endParaRPr lang="en-US" altLang="en-US" sz="2400" b="1">
              <a:solidFill>
                <a:schemeClr val="folHlink"/>
              </a:solidFill>
              <a:latin typeface="Arial" panose="020B0604020202020204" pitchFamily="34" charset="0"/>
              <a:sym typeface="Symbol" panose="05050102010706020507" pitchFamily="18" charset="2"/>
            </a:endParaRPr>
          </a:p>
          <a:p>
            <a:pPr>
              <a:spcBef>
                <a:spcPct val="0"/>
              </a:spcBef>
              <a:buClrTx/>
              <a:buSzTx/>
              <a:buFontTx/>
              <a:buNone/>
            </a:pPr>
            <a:r>
              <a:rPr lang="en-US" altLang="en-US" sz="3600" b="1">
                <a:latin typeface="Arial" panose="020B0604020202020204" pitchFamily="34" charset="0"/>
                <a:sym typeface="Symbol" panose="05050102010706020507" pitchFamily="18" charset="2"/>
              </a:rPr>
              <a:t>T</a:t>
            </a:r>
            <a:r>
              <a:rPr lang="en-US" altLang="en-US" sz="2400">
                <a:latin typeface="Arial" panose="020B0604020202020204" pitchFamily="34" charset="0"/>
                <a:sym typeface="Symbol" panose="05050102010706020507" pitchFamily="18" charset="2"/>
              </a:rPr>
              <a:t>he standard deviation of the observed differences is</a:t>
            </a:r>
            <a:r>
              <a:rPr lang="en-US" altLang="en-US" sz="2400">
                <a:solidFill>
                  <a:srgbClr val="FF8000"/>
                </a:solidFill>
                <a:latin typeface="Arial" panose="020B0604020202020204" pitchFamily="34" charset="0"/>
                <a:sym typeface="Symbol" panose="05050102010706020507" pitchFamily="18" charset="2"/>
              </a:rPr>
              <a:t> </a:t>
            </a:r>
            <a:endParaRPr lang="en-US" altLang="en-US" sz="2400">
              <a:latin typeface="Arial" panose="020B0604020202020204" pitchFamily="34" charset="0"/>
            </a:endParaRPr>
          </a:p>
        </p:txBody>
      </p:sp>
      <p:graphicFrame>
        <p:nvGraphicFramePr>
          <p:cNvPr id="11267" name="Object 3"/>
          <p:cNvGraphicFramePr>
            <a:graphicFrameLocks noChangeAspect="1"/>
          </p:cNvGraphicFramePr>
          <p:nvPr/>
        </p:nvGraphicFramePr>
        <p:xfrm>
          <a:off x="468313" y="260350"/>
          <a:ext cx="8123237" cy="833438"/>
        </p:xfrm>
        <a:graphic>
          <a:graphicData uri="http://schemas.openxmlformats.org/presentationml/2006/ole">
            <mc:AlternateContent xmlns:mc="http://schemas.openxmlformats.org/markup-compatibility/2006">
              <mc:Choice xmlns:v="urn:schemas-microsoft-com:vml" Requires="v">
                <p:oleObj spid="_x0000_s11292" name="Equation" r:id="rId3" imgW="4089400" imgH="419100" progId="Equation.DSMT4">
                  <p:embed/>
                </p:oleObj>
              </mc:Choice>
              <mc:Fallback>
                <p:oleObj name="Equation" r:id="rId3" imgW="4089400" imgH="419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60350"/>
                        <a:ext cx="8123237"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1268" name="Object 4"/>
          <p:cNvGraphicFramePr>
            <a:graphicFrameLocks noChangeAspect="1"/>
          </p:cNvGraphicFramePr>
          <p:nvPr/>
        </p:nvGraphicFramePr>
        <p:xfrm>
          <a:off x="893763" y="3605213"/>
          <a:ext cx="298450" cy="469900"/>
        </p:xfrm>
        <a:graphic>
          <a:graphicData uri="http://schemas.openxmlformats.org/presentationml/2006/ole">
            <mc:AlternateContent xmlns:mc="http://schemas.openxmlformats.org/markup-compatibility/2006">
              <mc:Choice xmlns:v="urn:schemas-microsoft-com:vml" Requires="v">
                <p:oleObj spid="_x0000_s11293" name="Equation" r:id="rId5" imgW="126835" imgH="202936" progId="Equation.DSMT4">
                  <p:embed/>
                </p:oleObj>
              </mc:Choice>
              <mc:Fallback>
                <p:oleObj name="Equation" r:id="rId5" imgW="126835" imgH="202936"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763" y="3605213"/>
                        <a:ext cx="2984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1269" name="Object 5"/>
          <p:cNvGraphicFramePr>
            <a:graphicFrameLocks noChangeAspect="1"/>
          </p:cNvGraphicFramePr>
          <p:nvPr/>
        </p:nvGraphicFramePr>
        <p:xfrm>
          <a:off x="3203575" y="5084763"/>
          <a:ext cx="2138363" cy="974725"/>
        </p:xfrm>
        <a:graphic>
          <a:graphicData uri="http://schemas.openxmlformats.org/presentationml/2006/ole">
            <mc:AlternateContent xmlns:mc="http://schemas.openxmlformats.org/markup-compatibility/2006">
              <mc:Choice xmlns:v="urn:schemas-microsoft-com:vml" Requires="v">
                <p:oleObj spid="_x0000_s11294" name="Equation" r:id="rId7" imgW="1167893" imgH="533169" progId="Equation.DSMT4">
                  <p:embed/>
                </p:oleObj>
              </mc:Choice>
              <mc:Fallback>
                <p:oleObj name="Equation" r:id="rId7" imgW="1167893" imgH="533169"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5084763"/>
                        <a:ext cx="2138363"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270" name="Text Box 6"/>
          <p:cNvSpPr txBox="1">
            <a:spLocks noChangeArrowheads="1"/>
          </p:cNvSpPr>
          <p:nvPr/>
        </p:nvSpPr>
        <p:spPr bwMode="auto">
          <a:xfrm>
            <a:off x="1116013" y="6165850"/>
            <a:ext cx="56403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2400">
                <a:latin typeface="Arial" panose="020B0604020202020204" pitchFamily="34" charset="0"/>
              </a:rPr>
              <a:t>So the standard error of the difference is</a:t>
            </a:r>
          </a:p>
        </p:txBody>
      </p:sp>
      <p:graphicFrame>
        <p:nvGraphicFramePr>
          <p:cNvPr id="11271" name="Object 7"/>
          <p:cNvGraphicFramePr>
            <a:graphicFrameLocks noChangeAspect="1"/>
          </p:cNvGraphicFramePr>
          <p:nvPr/>
        </p:nvGraphicFramePr>
        <p:xfrm>
          <a:off x="7070725" y="5614988"/>
          <a:ext cx="1403350" cy="1054100"/>
        </p:xfrm>
        <a:graphic>
          <a:graphicData uri="http://schemas.openxmlformats.org/presentationml/2006/ole">
            <mc:AlternateContent xmlns:mc="http://schemas.openxmlformats.org/markup-compatibility/2006">
              <mc:Choice xmlns:v="urn:schemas-microsoft-com:vml" Requires="v">
                <p:oleObj spid="_x0000_s11295" name="Equation" r:id="rId9" imgW="558800" imgH="419100" progId="Equation.DSMT4">
                  <p:embed/>
                </p:oleObj>
              </mc:Choice>
              <mc:Fallback>
                <p:oleObj name="Equation" r:id="rId9" imgW="558800" imgH="4191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70725" y="5614988"/>
                        <a:ext cx="140335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116013" y="542925"/>
            <a:ext cx="1684337"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3600" b="1">
                <a:latin typeface="Arial" panose="020B0604020202020204" pitchFamily="34" charset="0"/>
              </a:rPr>
              <a:t>T</a:t>
            </a:r>
            <a:r>
              <a:rPr lang="en-US" altLang="en-US" sz="2400">
                <a:latin typeface="Arial" panose="020B0604020202020204" pitchFamily="34" charset="0"/>
              </a:rPr>
              <a:t>herefore </a:t>
            </a:r>
          </a:p>
        </p:txBody>
      </p:sp>
      <p:graphicFrame>
        <p:nvGraphicFramePr>
          <p:cNvPr id="12291" name="Object 3"/>
          <p:cNvGraphicFramePr>
            <a:graphicFrameLocks noChangeAspect="1"/>
          </p:cNvGraphicFramePr>
          <p:nvPr/>
        </p:nvGraphicFramePr>
        <p:xfrm>
          <a:off x="3132138" y="260350"/>
          <a:ext cx="1730375" cy="1363663"/>
        </p:xfrm>
        <a:graphic>
          <a:graphicData uri="http://schemas.openxmlformats.org/presentationml/2006/ole">
            <mc:AlternateContent xmlns:mc="http://schemas.openxmlformats.org/markup-compatibility/2006">
              <mc:Choice xmlns:v="urn:schemas-microsoft-com:vml" Requires="v">
                <p:oleObj spid="_x0000_s12305" name="Equation" r:id="rId3" imgW="596900" imgH="469900" progId="Equation.DSMT4">
                  <p:embed/>
                </p:oleObj>
              </mc:Choice>
              <mc:Fallback>
                <p:oleObj name="Equation" r:id="rId3" imgW="596900" imgH="469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60350"/>
                        <a:ext cx="173037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292" name="Text Box 4"/>
          <p:cNvSpPr txBox="1">
            <a:spLocks noChangeArrowheads="1"/>
          </p:cNvSpPr>
          <p:nvPr/>
        </p:nvSpPr>
        <p:spPr bwMode="auto">
          <a:xfrm>
            <a:off x="1116013" y="1916113"/>
            <a:ext cx="7369175"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3600" b="1">
                <a:latin typeface="Arial" panose="020B0604020202020204" pitchFamily="34" charset="0"/>
              </a:rPr>
              <a:t>T</a:t>
            </a:r>
            <a:r>
              <a:rPr lang="en-US" altLang="en-US" sz="2400">
                <a:latin typeface="Arial" panose="020B0604020202020204" pitchFamily="34" charset="0"/>
              </a:rPr>
              <a:t>o test the hypothesis of NO EFFECT set </a:t>
            </a:r>
            <a:r>
              <a:rPr lang="en-US" altLang="en-US" sz="2400" b="1">
                <a:latin typeface="Arial" panose="020B0604020202020204" pitchFamily="34" charset="0"/>
                <a:sym typeface="Symbol" panose="05050102010706020507" pitchFamily="18" charset="2"/>
              </a:rPr>
              <a:t></a:t>
            </a:r>
            <a:r>
              <a:rPr lang="en-US" altLang="en-US" sz="2400">
                <a:latin typeface="Arial" panose="020B0604020202020204" pitchFamily="34" charset="0"/>
                <a:sym typeface="Symbol" panose="05050102010706020507" pitchFamily="18" charset="2"/>
              </a:rPr>
              <a:t>=0</a:t>
            </a:r>
            <a:endParaRPr lang="en-US" altLang="en-US" sz="2400">
              <a:latin typeface="Arial" panose="020B0604020202020204" pitchFamily="34" charset="0"/>
            </a:endParaRPr>
          </a:p>
        </p:txBody>
      </p:sp>
      <p:graphicFrame>
        <p:nvGraphicFramePr>
          <p:cNvPr id="12293" name="Object 5"/>
          <p:cNvGraphicFramePr>
            <a:graphicFrameLocks noChangeAspect="1"/>
          </p:cNvGraphicFramePr>
          <p:nvPr/>
        </p:nvGraphicFramePr>
        <p:xfrm>
          <a:off x="3563938" y="2492375"/>
          <a:ext cx="1177925" cy="1363663"/>
        </p:xfrm>
        <a:graphic>
          <a:graphicData uri="http://schemas.openxmlformats.org/presentationml/2006/ole">
            <mc:AlternateContent xmlns:mc="http://schemas.openxmlformats.org/markup-compatibility/2006">
              <mc:Choice xmlns:v="urn:schemas-microsoft-com:vml" Requires="v">
                <p:oleObj spid="_x0000_s12306" name="Equation" r:id="rId5" imgW="406224" imgH="469696" progId="Equation.DSMT4">
                  <p:embed/>
                </p:oleObj>
              </mc:Choice>
              <mc:Fallback>
                <p:oleObj name="Equation" r:id="rId5" imgW="406224" imgH="46969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2492375"/>
                        <a:ext cx="117792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294" name="Text Box 6"/>
          <p:cNvSpPr txBox="1">
            <a:spLocks noChangeArrowheads="1"/>
          </p:cNvSpPr>
          <p:nvPr/>
        </p:nvSpPr>
        <p:spPr bwMode="auto">
          <a:xfrm>
            <a:off x="1116013" y="3933825"/>
            <a:ext cx="6624637"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3600" b="1">
                <a:latin typeface="Arial" panose="020B0604020202020204" pitchFamily="34" charset="0"/>
              </a:rPr>
              <a:t>T</a:t>
            </a:r>
            <a:r>
              <a:rPr lang="en-US" altLang="en-US" sz="2400">
                <a:latin typeface="Arial" panose="020B0604020202020204" pitchFamily="34" charset="0"/>
              </a:rPr>
              <a:t>he resulting </a:t>
            </a:r>
            <a:r>
              <a:rPr lang="en-US" altLang="en-US" sz="2400">
                <a:solidFill>
                  <a:schemeClr val="folHlink"/>
                </a:solidFill>
                <a:latin typeface="Arial" panose="020B0604020202020204" pitchFamily="34" charset="0"/>
              </a:rPr>
              <a:t>t </a:t>
            </a:r>
            <a:r>
              <a:rPr lang="en-US" altLang="en-US" sz="2400">
                <a:latin typeface="Arial" panose="020B0604020202020204" pitchFamily="34" charset="0"/>
              </a:rPr>
              <a:t>is compared to the critical value of </a:t>
            </a:r>
            <a:r>
              <a:rPr lang="en-US" altLang="en-US" sz="2400">
                <a:solidFill>
                  <a:schemeClr val="folHlink"/>
                </a:solidFill>
                <a:latin typeface="Arial" panose="020B0604020202020204" pitchFamily="34" charset="0"/>
              </a:rPr>
              <a:t>t</a:t>
            </a:r>
            <a:r>
              <a:rPr lang="en-US" altLang="en-US" sz="2400" baseline="-25000">
                <a:solidFill>
                  <a:schemeClr val="folHlink"/>
                </a:solidFill>
                <a:latin typeface="Arial" panose="020B0604020202020204" pitchFamily="34" charset="0"/>
              </a:rPr>
              <a:t>crit</a:t>
            </a:r>
            <a:r>
              <a:rPr lang="en-US" altLang="en-US" sz="2400">
                <a:latin typeface="Arial" panose="020B0604020202020204" pitchFamily="34" charset="0"/>
              </a:rPr>
              <a:t> with </a:t>
            </a:r>
            <a:r>
              <a:rPr lang="en-US" altLang="en-US" sz="2400">
                <a:solidFill>
                  <a:srgbClr val="FFFF00"/>
                </a:solidFill>
                <a:latin typeface="Arial" panose="020B0604020202020204" pitchFamily="34" charset="0"/>
                <a:sym typeface="Symbol" panose="05050102010706020507" pitchFamily="18" charset="2"/>
              </a:rPr>
              <a:t>=n-1 </a:t>
            </a:r>
            <a:r>
              <a:rPr lang="en-US" altLang="en-US" sz="2400">
                <a:latin typeface="Arial" panose="020B0604020202020204" pitchFamily="34" charset="0"/>
                <a:sym typeface="Symbol" panose="05050102010706020507" pitchFamily="18" charset="2"/>
              </a:rPr>
              <a:t>degrees of freedom.</a:t>
            </a:r>
            <a:endParaRPr lang="en-US" altLang="en-US" sz="2400">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orld2004">
  <a:themeElements>
    <a:clrScheme name="World2004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World2004">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orld2004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World2004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World2004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World2004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World2004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World2004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World2004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World2004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World2004</Template>
  <TotalTime>12747</TotalTime>
  <Words>1493</Words>
  <Application>Microsoft Office PowerPoint</Application>
  <PresentationFormat>On-screen Show (4:3)</PresentationFormat>
  <Paragraphs>492</Paragraphs>
  <Slides>21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31" baseType="lpstr">
      <vt:lpstr>ＭＳ Ｐゴシック</vt:lpstr>
      <vt:lpstr>ＭＳ Ｐゴシック</vt:lpstr>
      <vt:lpstr>Arial</vt:lpstr>
      <vt:lpstr>Calibri</vt:lpstr>
      <vt:lpstr>Symbol</vt:lpstr>
      <vt:lpstr>Tahoma</vt:lpstr>
      <vt:lpstr>Wingdings</vt:lpstr>
      <vt:lpstr>World2004</vt:lpstr>
      <vt:lpstr>Equation</vt:lpstr>
      <vt:lpstr>Chart</vt:lpstr>
      <vt:lpstr>BIOM 7110/8110  BIOSTATISTICS</vt:lpstr>
      <vt:lpstr>Experiments when each subject receives more than one treatment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Head Shrinkers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 2004</dc:title>
  <dc:creator>His royal dudiness</dc:creator>
  <cp:lastModifiedBy>Erno Lindner (elindner)</cp:lastModifiedBy>
  <cp:revision>80</cp:revision>
  <cp:lastPrinted>2016-02-23T21:49:30Z</cp:lastPrinted>
  <dcterms:created xsi:type="dcterms:W3CDTF">2005-05-05T16:08:42Z</dcterms:created>
  <dcterms:modified xsi:type="dcterms:W3CDTF">2017-02-27T14:17:59Z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