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49"/>
  </p:notesMasterIdLst>
  <p:sldIdLst>
    <p:sldId id="284" r:id="rId2"/>
    <p:sldId id="392" r:id="rId3"/>
    <p:sldId id="393" r:id="rId4"/>
    <p:sldId id="394" r:id="rId5"/>
    <p:sldId id="395" r:id="rId6"/>
    <p:sldId id="349" r:id="rId7"/>
    <p:sldId id="361" r:id="rId8"/>
    <p:sldId id="363" r:id="rId9"/>
    <p:sldId id="350" r:id="rId10"/>
    <p:sldId id="364" r:id="rId11"/>
    <p:sldId id="303" r:id="rId12"/>
    <p:sldId id="304" r:id="rId13"/>
    <p:sldId id="305" r:id="rId14"/>
    <p:sldId id="306" r:id="rId15"/>
    <p:sldId id="365" r:id="rId16"/>
    <p:sldId id="307" r:id="rId17"/>
    <p:sldId id="358" r:id="rId18"/>
    <p:sldId id="308" r:id="rId19"/>
    <p:sldId id="309" r:id="rId20"/>
    <p:sldId id="367" r:id="rId21"/>
    <p:sldId id="366" r:id="rId22"/>
    <p:sldId id="368" r:id="rId23"/>
    <p:sldId id="310" r:id="rId24"/>
    <p:sldId id="311" r:id="rId25"/>
    <p:sldId id="369" r:id="rId26"/>
    <p:sldId id="387" r:id="rId27"/>
    <p:sldId id="312" r:id="rId28"/>
    <p:sldId id="359" r:id="rId29"/>
    <p:sldId id="370" r:id="rId30"/>
    <p:sldId id="382" r:id="rId31"/>
    <p:sldId id="372" r:id="rId32"/>
    <p:sldId id="373" r:id="rId33"/>
    <p:sldId id="389" r:id="rId34"/>
    <p:sldId id="360" r:id="rId35"/>
    <p:sldId id="374" r:id="rId36"/>
    <p:sldId id="375" r:id="rId37"/>
    <p:sldId id="376" r:id="rId38"/>
    <p:sldId id="377" r:id="rId39"/>
    <p:sldId id="378" r:id="rId40"/>
    <p:sldId id="396" r:id="rId41"/>
    <p:sldId id="397" r:id="rId42"/>
    <p:sldId id="398" r:id="rId43"/>
    <p:sldId id="399" r:id="rId44"/>
    <p:sldId id="400" r:id="rId45"/>
    <p:sldId id="401" r:id="rId46"/>
    <p:sldId id="402" r:id="rId47"/>
    <p:sldId id="39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69C"/>
    <a:srgbClr val="000000"/>
    <a:srgbClr val="969696"/>
    <a:srgbClr val="B2B2B2"/>
    <a:srgbClr val="00FF00"/>
    <a:srgbClr val="DDDDD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4" d="100"/>
          <a:sy n="94" d="100"/>
        </p:scale>
        <p:origin x="26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16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emf"/><Relationship Id="rId1" Type="http://schemas.openxmlformats.org/officeDocument/2006/relationships/image" Target="../media/image5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EE7F2-F592-4AEC-82C4-33B4EF3A57D2}" type="datetimeFigureOut">
              <a:rPr lang="en-US" smtClean="0"/>
              <a:t>2/12/2017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940F2-09C8-410C-8E14-CAB0DDED75A1}" type="slidenum">
              <a:rPr lang="en-US" smtClean="0"/>
              <a:t>‹#›</a:t>
            </a:fld>
            <a:endParaRPr lang="en-US"/>
          </a:p>
        </p:txBody>
      </p:sp>
    </p:spTree>
    <p:extLst>
      <p:ext uri="{BB962C8B-B14F-4D97-AF65-F5344CB8AC3E}">
        <p14:creationId xmlns:p14="http://schemas.microsoft.com/office/powerpoint/2010/main" val="21617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fld id="{90C95B9B-0033-4CFB-8693-D66FCBB6B67A}" type="slidenum">
              <a:rPr lang="en-US" altLang="en-US">
                <a:latin typeface="Tahoma" panose="020B0604030504040204" pitchFamily="34" charset="0"/>
              </a:rPr>
              <a:pPr eaLnBrk="1" hangingPunct="1"/>
              <a:t>45</a:t>
            </a:fld>
            <a:endParaRPr lang="en-US" altLang="en-US">
              <a:latin typeface="Tahoma" panose="020B060403050404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1527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7826"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782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54"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F75D8AB-8198-42F4-91A0-E92CF98C7291}" type="slidenum">
              <a:rPr lang="en-US" altLang="en-US"/>
              <a:pPr/>
              <a:t>‹#›</a:t>
            </a:fld>
            <a:endParaRPr lang="en-US" altLang="en-US"/>
          </a:p>
        </p:txBody>
      </p:sp>
    </p:spTree>
    <p:extLst>
      <p:ext uri="{BB962C8B-B14F-4D97-AF65-F5344CB8AC3E}">
        <p14:creationId xmlns:p14="http://schemas.microsoft.com/office/powerpoint/2010/main" val="305424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B369B81-637F-4564-8F1D-184777E71A15}" type="slidenum">
              <a:rPr lang="en-US" altLang="en-US"/>
              <a:pPr/>
              <a:t>‹#›</a:t>
            </a:fld>
            <a:endParaRPr lang="en-US" altLang="en-US"/>
          </a:p>
        </p:txBody>
      </p:sp>
    </p:spTree>
    <p:extLst>
      <p:ext uri="{BB962C8B-B14F-4D97-AF65-F5344CB8AC3E}">
        <p14:creationId xmlns:p14="http://schemas.microsoft.com/office/powerpoint/2010/main" val="105205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D78B342-8B66-44AD-AB1A-645684C2F7CE}" type="slidenum">
              <a:rPr lang="en-US" altLang="en-US"/>
              <a:pPr/>
              <a:t>‹#›</a:t>
            </a:fld>
            <a:endParaRPr lang="en-US" altLang="en-US"/>
          </a:p>
        </p:txBody>
      </p:sp>
    </p:spTree>
    <p:extLst>
      <p:ext uri="{BB962C8B-B14F-4D97-AF65-F5344CB8AC3E}">
        <p14:creationId xmlns:p14="http://schemas.microsoft.com/office/powerpoint/2010/main" val="3419776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39A19DE-4F98-4ADA-9919-652C422F163B}" type="slidenum">
              <a:rPr lang="en-US" altLang="en-US"/>
              <a:pPr/>
              <a:t>‹#›</a:t>
            </a:fld>
            <a:endParaRPr lang="en-US" altLang="en-US"/>
          </a:p>
        </p:txBody>
      </p:sp>
    </p:spTree>
    <p:extLst>
      <p:ext uri="{BB962C8B-B14F-4D97-AF65-F5344CB8AC3E}">
        <p14:creationId xmlns:p14="http://schemas.microsoft.com/office/powerpoint/2010/main" val="295265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5BCF83A6-684D-4A11-88BA-821D531EF55D}" type="slidenum">
              <a:rPr lang="en-US" altLang="en-US"/>
              <a:pPr/>
              <a:t>‹#›</a:t>
            </a:fld>
            <a:endParaRPr lang="en-US" altLang="en-US"/>
          </a:p>
        </p:txBody>
      </p:sp>
    </p:spTree>
    <p:extLst>
      <p:ext uri="{BB962C8B-B14F-4D97-AF65-F5344CB8AC3E}">
        <p14:creationId xmlns:p14="http://schemas.microsoft.com/office/powerpoint/2010/main" val="35741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353DC1D-02CD-4ADA-A618-EB6242F4E512}" type="slidenum">
              <a:rPr lang="en-US" altLang="en-US"/>
              <a:pPr/>
              <a:t>‹#›</a:t>
            </a:fld>
            <a:endParaRPr lang="en-US" altLang="en-US"/>
          </a:p>
        </p:txBody>
      </p:sp>
    </p:spTree>
    <p:extLst>
      <p:ext uri="{BB962C8B-B14F-4D97-AF65-F5344CB8AC3E}">
        <p14:creationId xmlns:p14="http://schemas.microsoft.com/office/powerpoint/2010/main" val="11133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4DEBCB-9689-4682-9CE8-B407CF9C90C7}" type="slidenum">
              <a:rPr lang="en-US" altLang="en-US"/>
              <a:pPr/>
              <a:t>‹#›</a:t>
            </a:fld>
            <a:endParaRPr lang="en-US" altLang="en-US"/>
          </a:p>
        </p:txBody>
      </p:sp>
    </p:spTree>
    <p:extLst>
      <p:ext uri="{BB962C8B-B14F-4D97-AF65-F5344CB8AC3E}">
        <p14:creationId xmlns:p14="http://schemas.microsoft.com/office/powerpoint/2010/main" val="38079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6FBA3DB-8CD0-4CD3-8BAC-7A25644B3CBD}" type="slidenum">
              <a:rPr lang="en-US" altLang="en-US"/>
              <a:pPr/>
              <a:t>‹#›</a:t>
            </a:fld>
            <a:endParaRPr lang="en-US" altLang="en-US"/>
          </a:p>
        </p:txBody>
      </p:sp>
    </p:spTree>
    <p:extLst>
      <p:ext uri="{BB962C8B-B14F-4D97-AF65-F5344CB8AC3E}">
        <p14:creationId xmlns:p14="http://schemas.microsoft.com/office/powerpoint/2010/main" val="401574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242E770-8E95-4CAE-A2CA-F5CDF86218BA}" type="slidenum">
              <a:rPr lang="en-US" altLang="en-US"/>
              <a:pPr/>
              <a:t>‹#›</a:t>
            </a:fld>
            <a:endParaRPr lang="en-US" altLang="en-US"/>
          </a:p>
        </p:txBody>
      </p:sp>
    </p:spTree>
    <p:extLst>
      <p:ext uri="{BB962C8B-B14F-4D97-AF65-F5344CB8AC3E}">
        <p14:creationId xmlns:p14="http://schemas.microsoft.com/office/powerpoint/2010/main" val="397602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9E63ED04-1E75-475C-B877-45BA5ADF09FD}" type="slidenum">
              <a:rPr lang="en-US" altLang="en-US"/>
              <a:pPr/>
              <a:t>‹#›</a:t>
            </a:fld>
            <a:endParaRPr lang="en-US" altLang="en-US"/>
          </a:p>
        </p:txBody>
      </p:sp>
    </p:spTree>
    <p:extLst>
      <p:ext uri="{BB962C8B-B14F-4D97-AF65-F5344CB8AC3E}">
        <p14:creationId xmlns:p14="http://schemas.microsoft.com/office/powerpoint/2010/main" val="10773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9488EB1-1823-48CB-AFF7-4DD42E851F51}" type="slidenum">
              <a:rPr lang="en-US" altLang="en-US"/>
              <a:pPr/>
              <a:t>‹#›</a:t>
            </a:fld>
            <a:endParaRPr lang="en-US" altLang="en-US"/>
          </a:p>
        </p:txBody>
      </p:sp>
    </p:spTree>
    <p:extLst>
      <p:ext uri="{BB962C8B-B14F-4D97-AF65-F5344CB8AC3E}">
        <p14:creationId xmlns:p14="http://schemas.microsoft.com/office/powerpoint/2010/main" val="185164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83BADEB-A826-4023-B6FC-4A1C391571C0}" type="slidenum">
              <a:rPr lang="en-US" altLang="en-US"/>
              <a:pPr/>
              <a:t>‹#›</a:t>
            </a:fld>
            <a:endParaRPr lang="en-US" altLang="en-US"/>
          </a:p>
        </p:txBody>
      </p:sp>
    </p:spTree>
    <p:extLst>
      <p:ext uri="{BB962C8B-B14F-4D97-AF65-F5344CB8AC3E}">
        <p14:creationId xmlns:p14="http://schemas.microsoft.com/office/powerpoint/2010/main" val="235470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AC1A081-E7AC-431A-90C9-5B24C97D3DB8}" type="slidenum">
              <a:rPr lang="en-US" altLang="en-US"/>
              <a:pPr/>
              <a:t>‹#›</a:t>
            </a:fld>
            <a:endParaRPr lang="en-US" altLang="en-US"/>
          </a:p>
        </p:txBody>
      </p:sp>
    </p:spTree>
    <p:extLst>
      <p:ext uri="{BB962C8B-B14F-4D97-AF65-F5344CB8AC3E}">
        <p14:creationId xmlns:p14="http://schemas.microsoft.com/office/powerpoint/2010/main" val="243897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DnDiag">
          <a:fgClr>
            <a:schemeClr val="bg1"/>
          </a:fgClr>
          <a:bgClr>
            <a:schemeClr val="accent2"/>
          </a:bgClr>
        </a:patt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680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68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mn-ea"/>
                <a:cs typeface="Arial" pitchFamily="54" charset="0"/>
              </a:defRPr>
            </a:lvl1pPr>
          </a:lstStyle>
          <a:p>
            <a:pPr>
              <a:defRPr/>
            </a:pPr>
            <a:endParaRPr lang="en-US"/>
          </a:p>
        </p:txBody>
      </p:sp>
      <p:sp>
        <p:nvSpPr>
          <p:cNvPr id="768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mn-ea"/>
                <a:cs typeface="Arial" pitchFamily="54" charset="0"/>
              </a:defRPr>
            </a:lvl1pPr>
          </a:lstStyle>
          <a:p>
            <a:pPr>
              <a:defRPr/>
            </a:pPr>
            <a:endParaRPr lang="en-US"/>
          </a:p>
        </p:txBody>
      </p:sp>
      <p:sp>
        <p:nvSpPr>
          <p:cNvPr id="768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panose="020B0604020202020204" pitchFamily="34" charset="0"/>
              </a:defRPr>
            </a:lvl1pPr>
          </a:lstStyle>
          <a:p>
            <a:fld id="{6CC9CC29-0713-40C2-8A09-39617CCF743A}"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54" charset="0"/>
          <a:ea typeface="Arial" pitchFamily="54" charset="0"/>
          <a:cs typeface="Arial" pitchFamily="5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cs typeface="+mn-cs"/>
        </a:defRPr>
      </a:lvl5pPr>
      <a:lvl6pPr marL="2514600" indent="-228600" algn="l" rtl="0" fontAlgn="base">
        <a:spcBef>
          <a:spcPct val="20000"/>
        </a:spcBef>
        <a:spcAft>
          <a:spcPct val="0"/>
        </a:spcAft>
        <a:buClr>
          <a:schemeClr val="hlink"/>
        </a:buClr>
        <a:buSzPct val="65000"/>
        <a:buFont typeface="Wingdings" pitchFamily="54" charset="2"/>
        <a:buChar char="n"/>
        <a:defRPr sz="2000">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65000"/>
        <a:buFont typeface="Wingdings" pitchFamily="54" charset="2"/>
        <a:buChar char="n"/>
        <a:defRPr sz="2000">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65000"/>
        <a:buFont typeface="Wingdings" pitchFamily="54" charset="2"/>
        <a:buChar char="n"/>
        <a:defRPr sz="2000">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65000"/>
        <a:buFont typeface="Wingdings" pitchFamily="54" charset="2"/>
        <a:buChar char="n"/>
        <a:defRPr sz="2000">
          <a:solidFill>
            <a:schemeClr val="tx1"/>
          </a:solidFill>
          <a:effectLst>
            <a:outerShdw blurRad="38100" dist="38100" dir="2700000" algn="tl">
              <a:srgbClr val="000000"/>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jnnings@memphis.edu" TargetMode="External"/><Relationship Id="rId2" Type="http://schemas.openxmlformats.org/officeDocument/2006/relationships/hyperlink" Target="mailto:elindner@memphis.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2.jpe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2.jpe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2.jpeg"/><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1.jpeg"/><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29.jpeg"/><Relationship Id="rId7" Type="http://schemas.openxmlformats.org/officeDocument/2006/relationships/image" Target="../media/image34.wmf"/><Relationship Id="rId12"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wmf"/><Relationship Id="rId11" Type="http://schemas.openxmlformats.org/officeDocument/2006/relationships/slide" Target="slide31.xml"/><Relationship Id="rId5" Type="http://schemas.openxmlformats.org/officeDocument/2006/relationships/image" Target="../media/image32.wmf"/><Relationship Id="rId10" Type="http://schemas.openxmlformats.org/officeDocument/2006/relationships/image" Target="../media/image30.wmf"/><Relationship Id="rId4" Type="http://schemas.openxmlformats.org/officeDocument/2006/relationships/image" Target="../media/image31.wmf"/><Relationship Id="rId9"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38.png"/><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1.bin"/><Relationship Id="rId5" Type="http://schemas.openxmlformats.org/officeDocument/2006/relationships/slide" Target="slide29.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png"/><Relationship Id="rId5" Type="http://schemas.openxmlformats.org/officeDocument/2006/relationships/image" Target="../media/image40.wmf"/><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23.bin"/><Relationship Id="rId7" Type="http://schemas.openxmlformats.org/officeDocument/2006/relationships/image" Target="../media/image46.wmf"/><Relationship Id="rId12" Type="http://schemas.openxmlformats.org/officeDocument/2006/relationships/slide" Target="slide31.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png"/><Relationship Id="rId11" Type="http://schemas.openxmlformats.org/officeDocument/2006/relationships/image" Target="../media/image50.wmf"/><Relationship Id="rId5" Type="http://schemas.openxmlformats.org/officeDocument/2006/relationships/image" Target="../media/image45.jpeg"/><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57.png"/><Relationship Id="rId7" Type="http://schemas.openxmlformats.org/officeDocument/2006/relationships/oleObject" Target="../embeddings/oleObject26.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55.wmf"/><Relationship Id="rId4" Type="http://schemas.openxmlformats.org/officeDocument/2006/relationships/image" Target="../media/image58.png"/><Relationship Id="rId9"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emf"/><Relationship Id="rId5" Type="http://schemas.openxmlformats.org/officeDocument/2006/relationships/oleObject" Target="../embeddings/oleObject30.bin"/><Relationship Id="rId4" Type="http://schemas.openxmlformats.org/officeDocument/2006/relationships/image" Target="../media/image5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3.wmf"/><Relationship Id="rId5" Type="http://schemas.openxmlformats.org/officeDocument/2006/relationships/oleObject" Target="../embeddings/oleObject33.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70.wmf"/><Relationship Id="rId3" Type="http://schemas.openxmlformats.org/officeDocument/2006/relationships/notesSlide" Target="../notesSlides/notesSlide1.xml"/><Relationship Id="rId7" Type="http://schemas.openxmlformats.org/officeDocument/2006/relationships/image" Target="../media/image67.wmf"/><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37.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8.wmf"/></Relationships>
</file>

<file path=ppt/slides/_rels/slide4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75.wmf"/><Relationship Id="rId2" Type="http://schemas.openxmlformats.org/officeDocument/2006/relationships/slideLayout" Target="../slideLayouts/slideLayout7.xml"/><Relationship Id="rId16" Type="http://schemas.openxmlformats.org/officeDocument/2006/relationships/image" Target="../media/image77.wmf"/><Relationship Id="rId1" Type="http://schemas.openxmlformats.org/officeDocument/2006/relationships/vmlDrawing" Target="../drawings/vmlDrawing21.vml"/><Relationship Id="rId6" Type="http://schemas.openxmlformats.org/officeDocument/2006/relationships/image" Target="../media/image72.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44.bin"/><Relationship Id="rId14" Type="http://schemas.openxmlformats.org/officeDocument/2006/relationships/image" Target="../media/image7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image" Target="../media/image9.wmf"/><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68313" y="333375"/>
            <a:ext cx="8229600" cy="1752600"/>
          </a:xfrm>
        </p:spPr>
        <p:txBody>
          <a:bodyPr/>
          <a:lstStyle/>
          <a:p>
            <a:pPr eaLnBrk="1" hangingPunct="1">
              <a:defRPr/>
            </a:pPr>
            <a:r>
              <a:rPr lang="en-US" sz="4000"/>
              <a:t>BIOM 7110/8110</a:t>
            </a:r>
            <a:br>
              <a:rPr lang="en-US" sz="4000"/>
            </a:br>
            <a:r>
              <a:rPr lang="en-US" sz="4000"/>
              <a:t/>
            </a:r>
            <a:br>
              <a:rPr lang="en-US" sz="4000"/>
            </a:br>
            <a:r>
              <a:rPr lang="en-US" sz="4000"/>
              <a:t>BIOSTATISTICS</a:t>
            </a:r>
          </a:p>
        </p:txBody>
      </p:sp>
      <p:sp>
        <p:nvSpPr>
          <p:cNvPr id="106499" name="Rectangle 3"/>
          <p:cNvSpPr>
            <a:spLocks noGrp="1" noChangeArrowheads="1"/>
          </p:cNvSpPr>
          <p:nvPr>
            <p:ph type="body" idx="1"/>
          </p:nvPr>
        </p:nvSpPr>
        <p:spPr>
          <a:xfrm>
            <a:off x="179388" y="2743200"/>
            <a:ext cx="8964612" cy="4114800"/>
          </a:xfrm>
        </p:spPr>
        <p:txBody>
          <a:bodyPr/>
          <a:lstStyle/>
          <a:p>
            <a:pPr eaLnBrk="1" hangingPunct="1">
              <a:defRPr/>
            </a:pPr>
            <a:r>
              <a:rPr lang="en-US" smtClean="0"/>
              <a:t>Erno Lindner, Ph.D. </a:t>
            </a:r>
          </a:p>
          <a:p>
            <a:pPr eaLnBrk="1" hangingPunct="1">
              <a:buFont typeface="Wingdings" panose="05000000000000000000" pitchFamily="2" charset="2"/>
              <a:buNone/>
              <a:defRPr/>
            </a:pPr>
            <a:r>
              <a:rPr lang="en-US" smtClean="0"/>
              <a:t>	(</a:t>
            </a:r>
            <a:r>
              <a:rPr lang="en-US" smtClean="0">
                <a:hlinkClick r:id="rId2"/>
              </a:rPr>
              <a:t>elindner@memphis.edu</a:t>
            </a:r>
            <a:r>
              <a:rPr lang="en-US" smtClean="0"/>
              <a:t>)</a:t>
            </a:r>
          </a:p>
          <a:p>
            <a:pPr eaLnBrk="1" hangingPunct="1">
              <a:defRPr/>
            </a:pPr>
            <a:r>
              <a:rPr lang="en-US" smtClean="0"/>
              <a:t>Amber Jennings, Ph.D. (</a:t>
            </a:r>
            <a:r>
              <a:rPr lang="en-US" smtClean="0">
                <a:hlinkClick r:id="rId3"/>
              </a:rPr>
              <a:t>jjnnings@memphis.edu</a:t>
            </a:r>
            <a:r>
              <a:rPr lang="en-US" smtClean="0"/>
              <a:t>)</a:t>
            </a:r>
          </a:p>
          <a:p>
            <a:pPr eaLnBrk="1" hangingPunct="1">
              <a:buFont typeface="Wingdings" panose="05000000000000000000" pitchFamily="2" charset="2"/>
              <a:buNone/>
              <a:defRPr/>
            </a:pPr>
            <a:endParaRPr lang="en-US" smtClean="0"/>
          </a:p>
          <a:p>
            <a:pPr eaLnBrk="1" hangingPunct="1">
              <a:buFont typeface="Wingdings" panose="05000000000000000000" pitchFamily="2" charset="2"/>
              <a:buNone/>
              <a:defRPr/>
            </a:pPr>
            <a:r>
              <a:rPr lang="en-US" smtClean="0"/>
              <a:t>M,W: 8:40-10:05</a:t>
            </a:r>
          </a:p>
          <a:p>
            <a:pPr eaLnBrk="1" hangingPunct="1">
              <a:buFont typeface="Wingdings" panose="05000000000000000000" pitchFamily="2" charset="2"/>
              <a:buNone/>
              <a:defRPr/>
            </a:pPr>
            <a:r>
              <a:rPr 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ChangeArrowheads="1"/>
          </p:cNvSpPr>
          <p:nvPr/>
        </p:nvSpPr>
        <p:spPr bwMode="auto">
          <a:xfrm>
            <a:off x="323850" y="0"/>
            <a:ext cx="6840538" cy="68580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pic>
        <p:nvPicPr>
          <p:cNvPr id="10244" name="Picture 2" descr="primerofbiostatfigures_Page_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644900"/>
            <a:ext cx="31718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descr="primerofbiostatfigures_Page_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600450"/>
            <a:ext cx="3084512"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descr="primerofbiostatfigures_Page_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15888"/>
            <a:ext cx="2998787"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descr="primerofbiostatfigures_Page_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5888"/>
            <a:ext cx="3001962"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Rectangle 8"/>
          <p:cNvSpPr>
            <a:spLocks noChangeArrowheads="1"/>
          </p:cNvSpPr>
          <p:nvPr/>
        </p:nvSpPr>
        <p:spPr bwMode="auto">
          <a:xfrm>
            <a:off x="468313"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249" name="Rectangle 9"/>
          <p:cNvSpPr>
            <a:spLocks noChangeArrowheads="1"/>
          </p:cNvSpPr>
          <p:nvPr/>
        </p:nvSpPr>
        <p:spPr bwMode="auto">
          <a:xfrm>
            <a:off x="468313" y="3544888"/>
            <a:ext cx="3095625" cy="32845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250" name="Rectangle 10"/>
          <p:cNvSpPr>
            <a:spLocks noChangeArrowheads="1"/>
          </p:cNvSpPr>
          <p:nvPr/>
        </p:nvSpPr>
        <p:spPr bwMode="auto">
          <a:xfrm>
            <a:off x="3713163" y="3573463"/>
            <a:ext cx="3095625" cy="3227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251" name="Rectangle 11"/>
          <p:cNvSpPr>
            <a:spLocks noChangeArrowheads="1"/>
          </p:cNvSpPr>
          <p:nvPr/>
        </p:nvSpPr>
        <p:spPr bwMode="auto">
          <a:xfrm>
            <a:off x="3708400"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252" name="Text Box 12"/>
          <p:cNvSpPr txBox="1">
            <a:spLocks noChangeArrowheads="1"/>
          </p:cNvSpPr>
          <p:nvPr/>
        </p:nvSpPr>
        <p:spPr bwMode="auto">
          <a:xfrm>
            <a:off x="7200900" y="152400"/>
            <a:ext cx="1943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Variability</a:t>
            </a:r>
          </a:p>
          <a:p>
            <a:pPr eaLnBrk="1" hangingPunct="1"/>
            <a:r>
              <a:rPr lang="en-US" altLang="en-US" sz="2400"/>
              <a:t>s.d. or </a:t>
            </a:r>
          </a:p>
          <a:p>
            <a:pPr eaLnBrk="1" hangingPunct="1"/>
            <a:r>
              <a:rPr lang="en-US" altLang="en-US" sz="2400"/>
              <a:t>variance</a:t>
            </a:r>
          </a:p>
        </p:txBody>
      </p:sp>
      <p:sp>
        <p:nvSpPr>
          <p:cNvPr id="10253" name="TextBox 11"/>
          <p:cNvSpPr txBox="1">
            <a:spLocks noChangeArrowheads="1"/>
          </p:cNvSpPr>
          <p:nvPr/>
        </p:nvSpPr>
        <p:spPr bwMode="auto">
          <a:xfrm>
            <a:off x="7239000" y="1524000"/>
            <a:ext cx="17526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The variability of the means is much larger than one would expect from the variability in each sample!</a:t>
            </a:r>
          </a:p>
          <a:p>
            <a:pPr eaLnBrk="1" hangingPunct="1"/>
            <a:endParaRPr lang="en-US" altLang="en-US"/>
          </a:p>
        </p:txBody>
      </p:sp>
      <p:sp>
        <p:nvSpPr>
          <p:cNvPr id="10254" name="TextBox 13"/>
          <p:cNvSpPr txBox="1">
            <a:spLocks noChangeArrowheads="1"/>
          </p:cNvSpPr>
          <p:nvPr/>
        </p:nvSpPr>
        <p:spPr bwMode="auto">
          <a:xfrm>
            <a:off x="7239000" y="5105400"/>
            <a:ext cx="1752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Independent whether all or only one appear to differ from the others</a:t>
            </a:r>
          </a:p>
        </p:txBody>
      </p:sp>
      <p:graphicFrame>
        <p:nvGraphicFramePr>
          <p:cNvPr id="10242" name="Object 18"/>
          <p:cNvGraphicFramePr>
            <a:graphicFrameLocks noChangeAspect="1"/>
          </p:cNvGraphicFramePr>
          <p:nvPr/>
        </p:nvGraphicFramePr>
        <p:xfrm>
          <a:off x="7451725" y="4005263"/>
          <a:ext cx="1258888" cy="965200"/>
        </p:xfrm>
        <a:graphic>
          <a:graphicData uri="http://schemas.openxmlformats.org/presentationml/2006/ole">
            <mc:AlternateContent xmlns:mc="http://schemas.openxmlformats.org/markup-compatibility/2006">
              <mc:Choice xmlns:v="urn:schemas-microsoft-com:vml" Requires="v">
                <p:oleObj spid="_x0000_s10266" name="Equation" r:id="rId7" imgW="545760" imgH="419040" progId="Equation.DSMT4">
                  <p:embed/>
                </p:oleObj>
              </mc:Choice>
              <mc:Fallback>
                <p:oleObj name="Equation" r:id="rId7" imgW="545760" imgH="41904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1725" y="4005263"/>
                        <a:ext cx="12588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Rectangle 5"/>
          <p:cNvSpPr>
            <a:spLocks noGrp="1" noChangeArrowheads="1"/>
          </p:cNvSpPr>
          <p:nvPr>
            <p:ph type="title"/>
          </p:nvPr>
        </p:nvSpPr>
        <p:spPr>
          <a:xfrm>
            <a:off x="304800" y="2209800"/>
            <a:ext cx="8839200" cy="1371600"/>
          </a:xfrm>
        </p:spPr>
        <p:txBody>
          <a:bodyPr anchor="t"/>
          <a:lstStyle/>
          <a:p>
            <a:pPr algn="l" eaLnBrk="1" hangingPunct="1">
              <a:defRPr/>
            </a:pPr>
            <a:r>
              <a:rPr lang="en-US" sz="2400" b="1" smtClean="0"/>
              <a:t>Parametric statistical method:</a:t>
            </a:r>
            <a:br>
              <a:rPr lang="en-US" sz="2400" b="1" smtClean="0"/>
            </a:br>
            <a:r>
              <a:rPr lang="en-US" sz="2400" smtClean="0"/>
              <a:t>mean and s.d. is adequate to describe the distribution of a population – use these parameters instead of the raw data</a:t>
            </a:r>
          </a:p>
        </p:txBody>
      </p:sp>
      <p:sp>
        <p:nvSpPr>
          <p:cNvPr id="126983" name="Rectangle 7"/>
          <p:cNvSpPr>
            <a:spLocks noChangeArrowheads="1"/>
          </p:cNvSpPr>
          <p:nvPr/>
        </p:nvSpPr>
        <p:spPr bwMode="auto">
          <a:xfrm>
            <a:off x="304800" y="5029200"/>
            <a:ext cx="8229600" cy="1592263"/>
          </a:xfrm>
          <a:prstGeom prst="rect">
            <a:avLst/>
          </a:prstGeom>
          <a:noFill/>
          <a:ln w="9525">
            <a:noFill/>
            <a:miter lim="800000"/>
            <a:headEnd/>
            <a:tailEnd/>
          </a:ln>
          <a:effectLst/>
        </p:spPr>
        <p:txBody>
          <a:bodyPr/>
          <a:lstStyle/>
          <a:p>
            <a:pPr>
              <a:defRPr/>
            </a:pPr>
            <a:r>
              <a:rPr lang="en-US" sz="2400">
                <a:solidFill>
                  <a:schemeClr val="tx2"/>
                </a:solidFill>
                <a:effectLst>
                  <a:outerShdw blurRad="38100" dist="38100" dir="2700000" algn="tl">
                    <a:srgbClr val="000000"/>
                  </a:outerShdw>
                </a:effectLst>
              </a:rPr>
              <a:t>Non-parametric methods are used when the data do not follow normal distribution. Based on frequencies, ranks, percentiles. </a:t>
            </a:r>
          </a:p>
          <a:p>
            <a:pPr>
              <a:defRPr/>
            </a:pPr>
            <a:r>
              <a:rPr lang="en-US" sz="2400">
                <a:solidFill>
                  <a:schemeClr val="tx2"/>
                </a:solidFill>
                <a:effectLst>
                  <a:outerShdw blurRad="38100" dist="38100" dir="2700000" algn="tl">
                    <a:srgbClr val="000000"/>
                  </a:outerShdw>
                </a:effectLst>
              </a:rPr>
              <a:t>Do not require the normality assumption.</a:t>
            </a:r>
          </a:p>
        </p:txBody>
      </p:sp>
      <p:sp>
        <p:nvSpPr>
          <p:cNvPr id="11269" name="Text Box 12"/>
          <p:cNvSpPr txBox="1">
            <a:spLocks noChangeArrowheads="1"/>
          </p:cNvSpPr>
          <p:nvPr/>
        </p:nvSpPr>
        <p:spPr bwMode="auto">
          <a:xfrm>
            <a:off x="381000" y="228600"/>
            <a:ext cx="8458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Test our hypothesis based on the variability </a:t>
            </a:r>
            <a:r>
              <a:rPr lang="en-US" altLang="en-US" sz="2400">
                <a:solidFill>
                  <a:srgbClr val="FF0000"/>
                </a:solidFill>
              </a:rPr>
              <a:t>within</a:t>
            </a:r>
            <a:r>
              <a:rPr lang="en-US" altLang="en-US" sz="2400"/>
              <a:t> individual samples and the variability </a:t>
            </a:r>
            <a:r>
              <a:rPr lang="en-US" altLang="en-US" sz="2400">
                <a:solidFill>
                  <a:srgbClr val="FF0000"/>
                </a:solidFill>
              </a:rPr>
              <a:t>between</a:t>
            </a:r>
            <a:r>
              <a:rPr lang="en-US" altLang="en-US" sz="2400"/>
              <a:t> the means </a:t>
            </a:r>
          </a:p>
          <a:p>
            <a:pPr eaLnBrk="1" hangingPunct="1"/>
            <a:endParaRPr lang="en-US" altLang="en-US" sz="2400"/>
          </a:p>
          <a:p>
            <a:pPr eaLnBrk="1" hangingPunct="1"/>
            <a:r>
              <a:rPr lang="en-US" altLang="en-US" sz="2400"/>
              <a:t>s.d. or (s.d.)</a:t>
            </a:r>
            <a:r>
              <a:rPr lang="en-US" altLang="en-US" sz="2400" baseline="30000"/>
              <a:t>2</a:t>
            </a:r>
            <a:r>
              <a:rPr lang="en-US" altLang="en-US" sz="2400"/>
              <a:t> </a:t>
            </a:r>
            <a:r>
              <a:rPr lang="en-US" altLang="en-US" sz="2400">
                <a:solidFill>
                  <a:srgbClr val="FF3300"/>
                </a:solidFill>
              </a:rPr>
              <a:t>variance</a:t>
            </a:r>
            <a:r>
              <a:rPr lang="en-US" altLang="en-US" sz="2400"/>
              <a:t> is a good measure of the variability</a:t>
            </a:r>
          </a:p>
        </p:txBody>
      </p:sp>
      <p:graphicFrame>
        <p:nvGraphicFramePr>
          <p:cNvPr id="11266" name="Object 10"/>
          <p:cNvGraphicFramePr>
            <a:graphicFrameLocks noChangeAspect="1"/>
          </p:cNvGraphicFramePr>
          <p:nvPr/>
        </p:nvGraphicFramePr>
        <p:xfrm>
          <a:off x="468313" y="3644900"/>
          <a:ext cx="4356100" cy="1138238"/>
        </p:xfrm>
        <a:graphic>
          <a:graphicData uri="http://schemas.openxmlformats.org/presentationml/2006/ole">
            <mc:AlternateContent xmlns:mc="http://schemas.openxmlformats.org/markup-compatibility/2006">
              <mc:Choice xmlns:v="urn:schemas-microsoft-com:vml" Requires="v">
                <p:oleObj spid="_x0000_s11281" name="Equation" r:id="rId3" imgW="1942920" imgH="507960" progId="Equation.DSMT4">
                  <p:embed/>
                </p:oleObj>
              </mc:Choice>
              <mc:Fallback>
                <p:oleObj name="Equation" r:id="rId3" imgW="1942920" imgH="50796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644900"/>
                        <a:ext cx="43561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9750" y="115888"/>
            <a:ext cx="8229600" cy="771525"/>
          </a:xfrm>
        </p:spPr>
        <p:txBody>
          <a:bodyPr/>
          <a:lstStyle/>
          <a:p>
            <a:pPr eaLnBrk="1" hangingPunct="1">
              <a:defRPr/>
            </a:pPr>
            <a:r>
              <a:rPr lang="en-US"/>
              <a:t>Analysis of variance</a:t>
            </a:r>
          </a:p>
        </p:txBody>
      </p:sp>
      <p:sp>
        <p:nvSpPr>
          <p:cNvPr id="128003" name="Rectangle 3"/>
          <p:cNvSpPr>
            <a:spLocks noGrp="1" noChangeArrowheads="1"/>
          </p:cNvSpPr>
          <p:nvPr>
            <p:ph type="body" idx="1"/>
          </p:nvPr>
        </p:nvSpPr>
        <p:spPr>
          <a:xfrm>
            <a:off x="179388" y="1125538"/>
            <a:ext cx="8964612" cy="2590800"/>
          </a:xfrm>
        </p:spPr>
        <p:txBody>
          <a:bodyPr/>
          <a:lstStyle/>
          <a:p>
            <a:pPr eaLnBrk="1" hangingPunct="1">
              <a:buFont typeface="Wingdings" panose="05000000000000000000" pitchFamily="2" charset="2"/>
              <a:buNone/>
              <a:defRPr/>
            </a:pPr>
            <a:r>
              <a:rPr lang="en-US" sz="2800" b="1" smtClean="0"/>
              <a:t>Estimate the population variance in two ways:</a:t>
            </a:r>
          </a:p>
          <a:p>
            <a:pPr eaLnBrk="1" hangingPunct="1">
              <a:buFont typeface="Wingdings" panose="05000000000000000000" pitchFamily="2" charset="2"/>
              <a:buNone/>
              <a:defRPr/>
            </a:pPr>
            <a:endParaRPr lang="en-US" sz="1800" smtClean="0"/>
          </a:p>
          <a:p>
            <a:pPr eaLnBrk="1" hangingPunct="1">
              <a:defRPr/>
            </a:pPr>
            <a:r>
              <a:rPr lang="en-US" sz="2400" smtClean="0"/>
              <a:t>Computed from the variance of each sample group as an estimate for the entire population (</a:t>
            </a:r>
            <a:r>
              <a:rPr lang="en-US" sz="2400" smtClean="0">
                <a:solidFill>
                  <a:srgbClr val="FF0000"/>
                </a:solidFill>
              </a:rPr>
              <a:t>not effected by the means</a:t>
            </a:r>
            <a:r>
              <a:rPr lang="en-US" sz="2400" smtClean="0"/>
              <a:t>)</a:t>
            </a:r>
          </a:p>
          <a:p>
            <a:pPr eaLnBrk="1" hangingPunct="1">
              <a:defRPr/>
            </a:pPr>
            <a:r>
              <a:rPr lang="en-US" sz="2400" smtClean="0"/>
              <a:t>Computed from the variance of the means of the individual groups (</a:t>
            </a:r>
            <a:r>
              <a:rPr lang="en-US" sz="2400" smtClean="0">
                <a:solidFill>
                  <a:srgbClr val="FF0000"/>
                </a:solidFill>
              </a:rPr>
              <a:t>differences in the means will obviously effect</a:t>
            </a:r>
            <a:r>
              <a:rPr lang="en-US" sz="2400" smtClean="0"/>
              <a:t>)</a:t>
            </a:r>
          </a:p>
        </p:txBody>
      </p:sp>
      <p:sp>
        <p:nvSpPr>
          <p:cNvPr id="128004" name="Rectangle 4"/>
          <p:cNvSpPr>
            <a:spLocks noChangeArrowheads="1"/>
          </p:cNvSpPr>
          <p:nvPr/>
        </p:nvSpPr>
        <p:spPr bwMode="auto">
          <a:xfrm>
            <a:off x="152400" y="4149725"/>
            <a:ext cx="8991600" cy="2303463"/>
          </a:xfrm>
          <a:prstGeom prst="rect">
            <a:avLst/>
          </a:prstGeom>
          <a:noFill/>
          <a:ln w="9525">
            <a:noFill/>
            <a:miter lim="800000"/>
            <a:headEnd/>
            <a:tailEnd/>
          </a:ln>
          <a:effectLst/>
        </p:spPr>
        <p:txBody>
          <a:bodyPr/>
          <a:lstStyle/>
          <a:p>
            <a:pPr marL="342900" indent="-342900">
              <a:buFont typeface="Wingdings" pitchFamily="54" charset="2"/>
              <a:buChar char="Ø"/>
              <a:defRPr/>
            </a:pPr>
            <a:r>
              <a:rPr lang="en-US" sz="2400" b="1" dirty="0">
                <a:solidFill>
                  <a:srgbClr val="FF0000"/>
                </a:solidFill>
                <a:effectLst>
                  <a:outerShdw blurRad="38100" dist="38100" dir="2700000" algn="tl">
                    <a:srgbClr val="000000"/>
                  </a:outerShdw>
                </a:effectLst>
                <a:latin typeface="Tahoma" pitchFamily="54" charset="0"/>
                <a:cs typeface="Arial" pitchFamily="54" charset="0"/>
              </a:rPr>
              <a:t> If the hypothesis is correct </a:t>
            </a:r>
            <a:r>
              <a:rPr lang="en-US" sz="2400" b="1" dirty="0">
                <a:effectLst>
                  <a:outerShdw blurRad="38100" dist="38100" dir="2700000" algn="tl">
                    <a:srgbClr val="000000"/>
                  </a:outerShdw>
                </a:effectLst>
                <a:latin typeface="Tahoma" pitchFamily="54" charset="0"/>
                <a:cs typeface="Arial" pitchFamily="54" charset="0"/>
              </a:rPr>
              <a:t>(diet had no effect) </a:t>
            </a:r>
            <a:r>
              <a:rPr lang="en-US" sz="2400" b="1" dirty="0">
                <a:solidFill>
                  <a:srgbClr val="FF0000"/>
                </a:solidFill>
                <a:effectLst>
                  <a:outerShdw blurRad="38100" dist="38100" dir="2700000" algn="tl">
                    <a:srgbClr val="000000"/>
                  </a:outerShdw>
                </a:effectLst>
                <a:latin typeface="Tahoma" pitchFamily="54" charset="0"/>
                <a:cs typeface="Arial" pitchFamily="54" charset="0"/>
              </a:rPr>
              <a:t>these two variances should be very similar . </a:t>
            </a:r>
            <a:endParaRPr lang="en-US" sz="2400" dirty="0">
              <a:solidFill>
                <a:schemeClr val="tx2"/>
              </a:solidFill>
              <a:effectLst>
                <a:outerShdw blurRad="38100" dist="38100" dir="2700000" algn="tl">
                  <a:srgbClr val="000000"/>
                </a:outerShdw>
              </a:effectLst>
              <a:latin typeface="Tahoma" pitchFamily="54" charset="0"/>
              <a:cs typeface="Arial" pitchFamily="54" charset="0"/>
            </a:endParaRPr>
          </a:p>
          <a:p>
            <a:pPr marL="342900" indent="-342900">
              <a:buFont typeface="Wingdings" pitchFamily="54" charset="2"/>
              <a:buChar char="Ø"/>
              <a:defRPr/>
            </a:pPr>
            <a:r>
              <a:rPr lang="en-US" sz="2400" dirty="0">
                <a:solidFill>
                  <a:schemeClr val="tx2"/>
                </a:solidFill>
                <a:effectLst>
                  <a:outerShdw blurRad="38100" dist="38100" dir="2700000" algn="tl">
                    <a:srgbClr val="000000"/>
                  </a:outerShdw>
                </a:effectLst>
                <a:latin typeface="Tahoma" pitchFamily="54" charset="0"/>
                <a:cs typeface="Arial" pitchFamily="54" charset="0"/>
              </a:rPr>
              <a:t> If the two variances are very similar we conclude that samples were from the same population – hypothesis correct</a:t>
            </a:r>
          </a:p>
          <a:p>
            <a:pPr marL="342900" indent="-342900">
              <a:buFont typeface="Wingdings" pitchFamily="54" charset="2"/>
              <a:buChar char="Ø"/>
              <a:defRPr/>
            </a:pPr>
            <a:r>
              <a:rPr lang="en-US" sz="2400" dirty="0">
                <a:solidFill>
                  <a:schemeClr val="tx2"/>
                </a:solidFill>
                <a:effectLst>
                  <a:outerShdw blurRad="38100" dist="38100" dir="2700000" algn="tl">
                    <a:srgbClr val="000000"/>
                  </a:outerShdw>
                </a:effectLst>
                <a:latin typeface="Tahoma" pitchFamily="54" charset="0"/>
                <a:cs typeface="Arial" pitchFamily="54" charset="0"/>
              </a:rPr>
              <a:t> If the variances are very different we reject the hypothesis and conclude that the samples were from different populations</a:t>
            </a:r>
            <a:br>
              <a:rPr lang="en-US" sz="2400" dirty="0">
                <a:solidFill>
                  <a:schemeClr val="tx2"/>
                </a:solidFill>
                <a:effectLst>
                  <a:outerShdw blurRad="38100" dist="38100" dir="2700000" algn="tl">
                    <a:srgbClr val="000000"/>
                  </a:outerShdw>
                </a:effectLst>
                <a:latin typeface="Tahoma" pitchFamily="54" charset="0"/>
                <a:cs typeface="Arial" pitchFamily="54" charset="0"/>
              </a:rPr>
            </a:br>
            <a:r>
              <a:rPr lang="en-US" sz="2400" dirty="0">
                <a:solidFill>
                  <a:schemeClr val="tx2"/>
                </a:solidFill>
                <a:effectLst>
                  <a:outerShdw blurRad="38100" dist="38100" dir="2700000" algn="tl">
                    <a:srgbClr val="000000"/>
                  </a:outerShdw>
                </a:effectLst>
                <a:latin typeface="Tahoma" pitchFamily="54" charset="0"/>
                <a:cs typeface="Arial" pitchFamily="5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14"/>
          <p:cNvGraphicFramePr>
            <a:graphicFrameLocks noChangeAspect="1"/>
          </p:cNvGraphicFramePr>
          <p:nvPr/>
        </p:nvGraphicFramePr>
        <p:xfrm>
          <a:off x="2195513" y="4292600"/>
          <a:ext cx="4464050" cy="938213"/>
        </p:xfrm>
        <a:graphic>
          <a:graphicData uri="http://schemas.openxmlformats.org/presentationml/2006/ole">
            <mc:AlternateContent xmlns:mc="http://schemas.openxmlformats.org/markup-compatibility/2006">
              <mc:Choice xmlns:v="urn:schemas-microsoft-com:vml" Requires="v">
                <p:oleObj spid="_x0000_s12326" name="Equation" r:id="rId3" imgW="1993680" imgH="419040" progId="Equation.DSMT4">
                  <p:embed/>
                </p:oleObj>
              </mc:Choice>
              <mc:Fallback>
                <p:oleObj name="Equation" r:id="rId3" imgW="1993680" imgH="41904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292600"/>
                        <a:ext cx="446405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4"/>
          <p:cNvSpPr txBox="1">
            <a:spLocks noChangeArrowheads="1"/>
          </p:cNvSpPr>
          <p:nvPr/>
        </p:nvSpPr>
        <p:spPr bwMode="auto">
          <a:xfrm>
            <a:off x="0" y="404813"/>
            <a:ext cx="914400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u="sng"/>
              <a:t>Two different estimates of the population variance</a:t>
            </a:r>
          </a:p>
          <a:p>
            <a:pPr eaLnBrk="1" hangingPunct="1"/>
            <a:endParaRPr lang="en-US" altLang="en-US" sz="2800"/>
          </a:p>
          <a:p>
            <a:pPr eaLnBrk="1" hangingPunct="1"/>
            <a:r>
              <a:rPr lang="en-US" altLang="en-US" sz="2800"/>
              <a:t>1: average of variances (within treatment groups) </a:t>
            </a:r>
          </a:p>
          <a:p>
            <a:pPr eaLnBrk="1" hangingPunct="1"/>
            <a:r>
              <a:rPr lang="en-US" altLang="en-US" sz="1600">
                <a:solidFill>
                  <a:srgbClr val="FF0000"/>
                </a:solidFill>
              </a:rPr>
              <a:t>not effected by the means, i.e., whether diet has or has not effect</a:t>
            </a:r>
            <a:endParaRPr lang="en-US" altLang="en-US" sz="1600"/>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2: from the sample means (between treatment groups)</a:t>
            </a:r>
          </a:p>
          <a:p>
            <a:pPr eaLnBrk="1" hangingPunct="1"/>
            <a:r>
              <a:rPr lang="en-US" altLang="en-US" sz="1600">
                <a:solidFill>
                  <a:srgbClr val="FF0000"/>
                </a:solidFill>
              </a:rPr>
              <a:t>	if from the same population the standard deviation of the means will approximate the standard error of the mean</a:t>
            </a:r>
            <a:endParaRPr lang="en-US" altLang="en-US" sz="1600"/>
          </a:p>
        </p:txBody>
      </p:sp>
      <p:sp>
        <p:nvSpPr>
          <p:cNvPr id="12294" name="Rectangle 11"/>
          <p:cNvSpPr>
            <a:spLocks noChangeArrowheads="1"/>
          </p:cNvSpPr>
          <p:nvPr/>
        </p:nvSpPr>
        <p:spPr bwMode="auto">
          <a:xfrm>
            <a:off x="5292725" y="5300663"/>
            <a:ext cx="1584325" cy="7921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aphicFrame>
        <p:nvGraphicFramePr>
          <p:cNvPr id="12291" name="Object 13"/>
          <p:cNvGraphicFramePr>
            <a:graphicFrameLocks noChangeAspect="1"/>
          </p:cNvGraphicFramePr>
          <p:nvPr/>
        </p:nvGraphicFramePr>
        <p:xfrm>
          <a:off x="1187450" y="2133600"/>
          <a:ext cx="4248150" cy="962025"/>
        </p:xfrm>
        <a:graphic>
          <a:graphicData uri="http://schemas.openxmlformats.org/presentationml/2006/ole">
            <mc:AlternateContent xmlns:mc="http://schemas.openxmlformats.org/markup-compatibility/2006">
              <mc:Choice xmlns:v="urn:schemas-microsoft-com:vml" Requires="v">
                <p:oleObj spid="_x0000_s12327" name="Equation" r:id="rId5" imgW="1739880" imgH="393480" progId="Equation.DSMT4">
                  <p:embed/>
                </p:oleObj>
              </mc:Choice>
              <mc:Fallback>
                <p:oleObj name="Equation" r:id="rId5" imgW="1739880" imgH="393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133600"/>
                        <a:ext cx="42481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15"/>
          <p:cNvGraphicFramePr>
            <a:graphicFrameLocks noChangeAspect="1"/>
          </p:cNvGraphicFramePr>
          <p:nvPr/>
        </p:nvGraphicFramePr>
        <p:xfrm>
          <a:off x="2230438" y="5229225"/>
          <a:ext cx="4535487" cy="965200"/>
        </p:xfrm>
        <a:graphic>
          <a:graphicData uri="http://schemas.openxmlformats.org/presentationml/2006/ole">
            <mc:AlternateContent xmlns:mc="http://schemas.openxmlformats.org/markup-compatibility/2006">
              <mc:Choice xmlns:v="urn:schemas-microsoft-com:vml" Requires="v">
                <p:oleObj spid="_x0000_s12328" name="Equation" r:id="rId7" imgW="1968480" imgH="419040" progId="Equation.DSMT4">
                  <p:embed/>
                </p:oleObj>
              </mc:Choice>
              <mc:Fallback>
                <p:oleObj name="Equation" r:id="rId7" imgW="1968480" imgH="4190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0438" y="5229225"/>
                        <a:ext cx="453548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Rectangle 5"/>
          <p:cNvSpPr>
            <a:spLocks noChangeArrowheads="1"/>
          </p:cNvSpPr>
          <p:nvPr/>
        </p:nvSpPr>
        <p:spPr bwMode="auto">
          <a:xfrm>
            <a:off x="323850" y="260350"/>
            <a:ext cx="8569325" cy="2303463"/>
          </a:xfrm>
          <a:prstGeom prst="rect">
            <a:avLst/>
          </a:prstGeom>
          <a:noFill/>
          <a:ln w="9525">
            <a:noFill/>
            <a:miter lim="800000"/>
            <a:headEnd/>
            <a:tailEnd/>
          </a:ln>
          <a:effectLst/>
        </p:spPr>
        <p:txBody>
          <a:bodyPr/>
          <a:lstStyle/>
          <a:p>
            <a:pPr>
              <a:defRPr/>
            </a:pPr>
            <a:r>
              <a:rPr lang="en-US" sz="3200" b="1" dirty="0">
                <a:solidFill>
                  <a:schemeClr val="tx2"/>
                </a:solidFill>
                <a:effectLst>
                  <a:outerShdw blurRad="38100" dist="38100" dir="2700000" algn="tl">
                    <a:srgbClr val="000000"/>
                  </a:outerShdw>
                </a:effectLst>
                <a:latin typeface="Tahoma" pitchFamily="54" charset="0"/>
                <a:cs typeface="Arial" pitchFamily="54" charset="0"/>
              </a:rPr>
              <a:t>If the hypothesis is correct these two variances should be very similar</a:t>
            </a:r>
            <a:r>
              <a:rPr lang="en-US" sz="2400" dirty="0">
                <a:solidFill>
                  <a:schemeClr val="tx2"/>
                </a:solidFill>
                <a:effectLst>
                  <a:outerShdw blurRad="38100" dist="38100" dir="2700000" algn="tl">
                    <a:srgbClr val="000000"/>
                  </a:outerShdw>
                </a:effectLst>
                <a:latin typeface="Tahoma" pitchFamily="54" charset="0"/>
                <a:cs typeface="Arial" pitchFamily="54" charset="0"/>
              </a:rPr>
              <a:t/>
            </a:r>
            <a:br>
              <a:rPr lang="en-US" sz="2400" dirty="0">
                <a:solidFill>
                  <a:schemeClr val="tx2"/>
                </a:solidFill>
                <a:effectLst>
                  <a:outerShdw blurRad="38100" dist="38100" dir="2700000" algn="tl">
                    <a:srgbClr val="000000"/>
                  </a:outerShdw>
                </a:effectLst>
                <a:latin typeface="Tahoma" pitchFamily="54" charset="0"/>
                <a:cs typeface="Arial" pitchFamily="54" charset="0"/>
              </a:rPr>
            </a:br>
            <a:r>
              <a:rPr lang="en-US" sz="2400" dirty="0">
                <a:solidFill>
                  <a:schemeClr val="tx2"/>
                </a:solidFill>
                <a:effectLst>
                  <a:outerShdw blurRad="38100" dist="38100" dir="2700000" algn="tl">
                    <a:srgbClr val="000000"/>
                  </a:outerShdw>
                </a:effectLst>
                <a:latin typeface="Tahoma" pitchFamily="54" charset="0"/>
                <a:cs typeface="Arial" pitchFamily="54" charset="0"/>
              </a:rPr>
              <a:t/>
            </a:r>
            <a:br>
              <a:rPr lang="en-US" sz="2400" dirty="0">
                <a:solidFill>
                  <a:schemeClr val="tx2"/>
                </a:solidFill>
                <a:effectLst>
                  <a:outerShdw blurRad="38100" dist="38100" dir="2700000" algn="tl">
                    <a:srgbClr val="000000"/>
                  </a:outerShdw>
                </a:effectLst>
                <a:latin typeface="Tahoma" pitchFamily="54" charset="0"/>
                <a:cs typeface="Arial" pitchFamily="54" charset="0"/>
              </a:rPr>
            </a:br>
            <a:r>
              <a:rPr lang="en-US" sz="2400" dirty="0">
                <a:solidFill>
                  <a:schemeClr val="tx2"/>
                </a:solidFill>
                <a:effectLst>
                  <a:outerShdw blurRad="38100" dist="38100" dir="2700000" algn="tl">
                    <a:srgbClr val="000000"/>
                  </a:outerShdw>
                </a:effectLst>
                <a:latin typeface="Tahoma" pitchFamily="54" charset="0"/>
                <a:cs typeface="Arial" pitchFamily="54" charset="0"/>
              </a:rPr>
              <a:t>We calculate the ratio of the two:</a:t>
            </a:r>
          </a:p>
        </p:txBody>
      </p:sp>
      <p:graphicFrame>
        <p:nvGraphicFramePr>
          <p:cNvPr id="13314" name="Object 2"/>
          <p:cNvGraphicFramePr>
            <a:graphicFrameLocks noChangeAspect="1"/>
          </p:cNvGraphicFramePr>
          <p:nvPr/>
        </p:nvGraphicFramePr>
        <p:xfrm>
          <a:off x="468313" y="4797425"/>
          <a:ext cx="7110412" cy="989013"/>
        </p:xfrm>
        <a:graphic>
          <a:graphicData uri="http://schemas.openxmlformats.org/presentationml/2006/ole">
            <mc:AlternateContent xmlns:mc="http://schemas.openxmlformats.org/markup-compatibility/2006">
              <mc:Choice xmlns:v="urn:schemas-microsoft-com:vml" Requires="v">
                <p:oleObj spid="_x0000_s13349" name="Equation" r:id="rId3" imgW="3009600" imgH="419040" progId="Equation.DSMT4">
                  <p:embed/>
                </p:oleObj>
              </mc:Choice>
              <mc:Fallback>
                <p:oleObj name="Equation" r:id="rId3" imgW="30096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797425"/>
                        <a:ext cx="7110412"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10"/>
          <p:cNvGraphicFramePr>
            <a:graphicFrameLocks noChangeAspect="1"/>
          </p:cNvGraphicFramePr>
          <p:nvPr/>
        </p:nvGraphicFramePr>
        <p:xfrm>
          <a:off x="179388" y="2565400"/>
          <a:ext cx="8675687" cy="896938"/>
        </p:xfrm>
        <a:graphic>
          <a:graphicData uri="http://schemas.openxmlformats.org/presentationml/2006/ole">
            <mc:AlternateContent xmlns:mc="http://schemas.openxmlformats.org/markup-compatibility/2006">
              <mc:Choice xmlns:v="urn:schemas-microsoft-com:vml" Requires="v">
                <p:oleObj spid="_x0000_s13350" name="Equation" r:id="rId5" imgW="4178160" imgH="431640" progId="Equation.DSMT4">
                  <p:embed/>
                </p:oleObj>
              </mc:Choice>
              <mc:Fallback>
                <p:oleObj name="Equation" r:id="rId5" imgW="4178160" imgH="431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2565400"/>
                        <a:ext cx="8675687"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11"/>
          <p:cNvGraphicFramePr>
            <a:graphicFrameLocks noChangeAspect="1"/>
          </p:cNvGraphicFramePr>
          <p:nvPr/>
        </p:nvGraphicFramePr>
        <p:xfrm>
          <a:off x="250825" y="3644900"/>
          <a:ext cx="1108075" cy="949325"/>
        </p:xfrm>
        <a:graphic>
          <a:graphicData uri="http://schemas.openxmlformats.org/presentationml/2006/ole">
            <mc:AlternateContent xmlns:mc="http://schemas.openxmlformats.org/markup-compatibility/2006">
              <mc:Choice xmlns:v="urn:schemas-microsoft-com:vml" Requires="v">
                <p:oleObj spid="_x0000_s13351" name="Equation" r:id="rId7" imgW="533160" imgH="457200" progId="Equation.DSMT4">
                  <p:embed/>
                </p:oleObj>
              </mc:Choice>
              <mc:Fallback>
                <p:oleObj name="Equation" r:id="rId7" imgW="533160" imgH="457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644900"/>
                        <a:ext cx="11080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primerofbiostatfigures_Page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898525"/>
            <a:ext cx="475297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6" descr="primerofbiostatfigures_Page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5" y="898525"/>
            <a:ext cx="32988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TextBox 3"/>
          <p:cNvSpPr txBox="1">
            <a:spLocks noChangeArrowheads="1"/>
          </p:cNvSpPr>
          <p:nvPr/>
        </p:nvSpPr>
        <p:spPr bwMode="auto">
          <a:xfrm>
            <a:off x="87122" y="183263"/>
            <a:ext cx="408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dirty="0" smtClean="0"/>
              <a:t>For </a:t>
            </a:r>
            <a:r>
              <a:rPr lang="en-US" altLang="en-US" sz="2800" dirty="0"/>
              <a:t>this example F ≈ 1.4</a:t>
            </a:r>
          </a:p>
        </p:txBody>
      </p:sp>
      <p:sp>
        <p:nvSpPr>
          <p:cNvPr id="59397" name="TextBox 5"/>
          <p:cNvSpPr txBox="1">
            <a:spLocks noChangeArrowheads="1"/>
          </p:cNvSpPr>
          <p:nvPr/>
        </p:nvSpPr>
        <p:spPr bwMode="auto">
          <a:xfrm>
            <a:off x="609600" y="4800600"/>
            <a:ext cx="472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t>This finding is NOT inconsistent with the </a:t>
            </a:r>
            <a:r>
              <a:rPr lang="en-US" altLang="en-US" sz="2400" dirty="0">
                <a:solidFill>
                  <a:srgbClr val="FF0000"/>
                </a:solidFill>
              </a:rPr>
              <a:t>null hypothesis</a:t>
            </a:r>
            <a:r>
              <a:rPr lang="en-US" altLang="en-US" sz="2400" dirty="0"/>
              <a:t>, i.e., that diet has </a:t>
            </a:r>
            <a:r>
              <a:rPr lang="en-US" altLang="en-US" sz="2400" dirty="0">
                <a:solidFill>
                  <a:srgbClr val="FF0000"/>
                </a:solidFill>
              </a:rPr>
              <a:t>NO</a:t>
            </a:r>
            <a:r>
              <a:rPr lang="en-US" altLang="en-US" sz="2400" dirty="0"/>
              <a:t> effect on cardiac output</a:t>
            </a:r>
          </a:p>
          <a:p>
            <a:pPr eaLnBrk="1" hangingPunct="1"/>
            <a:endParaRPr lang="en-US" altLang="en-US" sz="2400" dirty="0"/>
          </a:p>
        </p:txBody>
      </p:sp>
      <p:sp>
        <p:nvSpPr>
          <p:cNvPr id="59398" name="TextBox 9"/>
          <p:cNvSpPr txBox="1">
            <a:spLocks noChangeArrowheads="1"/>
          </p:cNvSpPr>
          <p:nvPr/>
        </p:nvSpPr>
        <p:spPr bwMode="auto">
          <a:xfrm>
            <a:off x="5686425" y="4800600"/>
            <a:ext cx="2419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(s.d.</a:t>
            </a:r>
            <a:r>
              <a:rPr lang="en-US" altLang="en-US" baseline="-25000"/>
              <a:t>with</a:t>
            </a:r>
            <a:r>
              <a:rPr lang="en-US" altLang="en-US"/>
              <a:t>)</a:t>
            </a:r>
            <a:r>
              <a:rPr lang="en-US" altLang="en-US" baseline="30000"/>
              <a:t>2</a:t>
            </a:r>
            <a:r>
              <a:rPr lang="en-US" altLang="en-US"/>
              <a:t>≈0.35</a:t>
            </a:r>
            <a:r>
              <a:rPr lang="en-US" altLang="en-US" baseline="30000"/>
              <a:t>2</a:t>
            </a:r>
            <a:r>
              <a:rPr lang="en-US" altLang="en-US"/>
              <a:t>=0.12</a:t>
            </a:r>
          </a:p>
        </p:txBody>
      </p:sp>
      <p:sp>
        <p:nvSpPr>
          <p:cNvPr id="59399" name="TextBox 10"/>
          <p:cNvSpPr txBox="1">
            <a:spLocks noChangeArrowheads="1"/>
          </p:cNvSpPr>
          <p:nvPr/>
        </p:nvSpPr>
        <p:spPr bwMode="auto">
          <a:xfrm>
            <a:off x="5555829" y="5675596"/>
            <a:ext cx="284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t>(</a:t>
            </a:r>
            <a:r>
              <a:rPr lang="en-US" altLang="en-US" dirty="0" err="1"/>
              <a:t>s.d.</a:t>
            </a:r>
            <a:r>
              <a:rPr lang="en-US" altLang="en-US" baseline="-25000" dirty="0" err="1"/>
              <a:t>betw</a:t>
            </a:r>
            <a:r>
              <a:rPr lang="en-US" altLang="en-US" dirty="0"/>
              <a:t>)</a:t>
            </a:r>
            <a:r>
              <a:rPr lang="en-US" altLang="en-US" baseline="30000" dirty="0"/>
              <a:t>2</a:t>
            </a:r>
            <a:r>
              <a:rPr lang="en-US" altLang="en-US" dirty="0"/>
              <a:t>≈7 x 0.15</a:t>
            </a:r>
            <a:r>
              <a:rPr lang="en-US" altLang="en-US" baseline="30000" dirty="0"/>
              <a:t>2</a:t>
            </a:r>
            <a:r>
              <a:rPr lang="en-US" altLang="en-US" dirty="0"/>
              <a:t>=0.17</a:t>
            </a:r>
          </a:p>
        </p:txBody>
      </p:sp>
      <p:sp>
        <p:nvSpPr>
          <p:cNvPr id="59400" name="TextBox 11"/>
          <p:cNvSpPr txBox="1">
            <a:spLocks noChangeArrowheads="1"/>
          </p:cNvSpPr>
          <p:nvPr/>
        </p:nvSpPr>
        <p:spPr bwMode="auto">
          <a:xfrm>
            <a:off x="5686425" y="6161088"/>
            <a:ext cx="2090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t>F≈0.17/0.12 = 1.4</a:t>
            </a:r>
          </a:p>
        </p:txBody>
      </p:sp>
      <p:cxnSp>
        <p:nvCxnSpPr>
          <p:cNvPr id="12" name="Straight Connector 11"/>
          <p:cNvCxnSpPr/>
          <p:nvPr/>
        </p:nvCxnSpPr>
        <p:spPr>
          <a:xfrm>
            <a:off x="6876256" y="1124744"/>
            <a:ext cx="0" cy="2520280"/>
          </a:xfrm>
          <a:prstGeom prst="line">
            <a:avLst/>
          </a:prstGeom>
          <a:ln w="3175">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435728" y="1109016"/>
            <a:ext cx="0" cy="2520280"/>
          </a:xfrm>
          <a:prstGeom prst="line">
            <a:avLst/>
          </a:prstGeom>
          <a:ln w="3175">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993767" y="1109016"/>
            <a:ext cx="0" cy="2520280"/>
          </a:xfrm>
          <a:prstGeom prst="line">
            <a:avLst/>
          </a:prstGeom>
          <a:ln w="3175">
            <a:prstDash val="dash"/>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686139" y="3594049"/>
            <a:ext cx="344966" cy="230832"/>
          </a:xfrm>
          <a:prstGeom prst="rect">
            <a:avLst/>
          </a:prstGeom>
          <a:noFill/>
        </p:spPr>
        <p:txBody>
          <a:bodyPr wrap="none" rtlCol="0">
            <a:spAutoFit/>
          </a:bodyPr>
          <a:lstStyle/>
          <a:p>
            <a:r>
              <a:rPr lang="en-US" sz="900" dirty="0" smtClean="0">
                <a:solidFill>
                  <a:srgbClr val="FF0000"/>
                </a:solidFill>
              </a:rPr>
              <a:t>4.5</a:t>
            </a:r>
            <a:endParaRPr lang="en-US" sz="900" dirty="0">
              <a:solidFill>
                <a:srgbClr val="FF0000"/>
              </a:solidFill>
            </a:endParaRPr>
          </a:p>
        </p:txBody>
      </p:sp>
      <p:sp>
        <p:nvSpPr>
          <p:cNvPr id="19" name="TextBox 18"/>
          <p:cNvSpPr txBox="1"/>
          <p:nvPr/>
        </p:nvSpPr>
        <p:spPr>
          <a:xfrm>
            <a:off x="7261812" y="3586565"/>
            <a:ext cx="344966" cy="230832"/>
          </a:xfrm>
          <a:prstGeom prst="rect">
            <a:avLst/>
          </a:prstGeom>
          <a:noFill/>
        </p:spPr>
        <p:txBody>
          <a:bodyPr wrap="none" rtlCol="0">
            <a:spAutoFit/>
          </a:bodyPr>
          <a:lstStyle/>
          <a:p>
            <a:r>
              <a:rPr lang="en-US" sz="900" dirty="0" smtClean="0">
                <a:solidFill>
                  <a:srgbClr val="FF0000"/>
                </a:solidFill>
              </a:rPr>
              <a:t>5.0</a:t>
            </a:r>
            <a:endParaRPr lang="en-US" sz="900" dirty="0">
              <a:solidFill>
                <a:srgbClr val="FF0000"/>
              </a:solidFill>
            </a:endParaRPr>
          </a:p>
        </p:txBody>
      </p:sp>
      <p:sp>
        <p:nvSpPr>
          <p:cNvPr id="20" name="TextBox 19"/>
          <p:cNvSpPr txBox="1"/>
          <p:nvPr/>
        </p:nvSpPr>
        <p:spPr>
          <a:xfrm>
            <a:off x="7839923" y="3586565"/>
            <a:ext cx="344966" cy="230832"/>
          </a:xfrm>
          <a:prstGeom prst="rect">
            <a:avLst/>
          </a:prstGeom>
          <a:noFill/>
        </p:spPr>
        <p:txBody>
          <a:bodyPr wrap="none" rtlCol="0">
            <a:spAutoFit/>
          </a:bodyPr>
          <a:lstStyle/>
          <a:p>
            <a:r>
              <a:rPr lang="en-US" sz="900" dirty="0" smtClean="0">
                <a:solidFill>
                  <a:srgbClr val="FF0000"/>
                </a:solidFill>
              </a:rPr>
              <a:t>5.5</a:t>
            </a:r>
            <a:endParaRPr lang="en-US" sz="900" dirty="0">
              <a:solidFill>
                <a:srgbClr val="FF0000"/>
              </a:solidFill>
            </a:endParaRPr>
          </a:p>
        </p:txBody>
      </p:sp>
      <mc:AlternateContent xmlns:mc="http://schemas.openxmlformats.org/markup-compatibility/2006">
        <mc:Choice xmlns:a14="http://schemas.microsoft.com/office/drawing/2010/main" Requires="a14">
          <p:sp>
            <p:nvSpPr>
              <p:cNvPr id="2" name="Rectangle 1"/>
              <p:cNvSpPr/>
              <p:nvPr/>
            </p:nvSpPr>
            <p:spPr>
              <a:xfrm>
                <a:off x="5555829" y="5179696"/>
                <a:ext cx="1302793" cy="38029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altLang="en-US" i="1">
                              <a:latin typeface="Cambria Math" panose="02040503050406030204" pitchFamily="18" charset="0"/>
                            </a:rPr>
                          </m:ctrlPr>
                        </m:sSubSupPr>
                        <m:e>
                          <m:r>
                            <a:rPr lang="en-US" altLang="en-US" i="1">
                              <a:latin typeface="Cambria Math" panose="02040503050406030204" pitchFamily="18" charset="0"/>
                            </a:rPr>
                            <m:t>𝑠</m:t>
                          </m:r>
                        </m:e>
                        <m:sub>
                          <m:r>
                            <a:rPr lang="en-US" altLang="en-US" i="1">
                              <a:latin typeface="Cambria Math" panose="02040503050406030204" pitchFamily="18" charset="0"/>
                            </a:rPr>
                            <m:t>𝑏𝑒𝑡</m:t>
                          </m:r>
                        </m:sub>
                        <m:sup>
                          <m:r>
                            <a:rPr lang="en-US" altLang="en-US" i="1">
                              <a:latin typeface="Cambria Math" panose="02040503050406030204" pitchFamily="18" charset="0"/>
                            </a:rPr>
                            <m:t>2</m:t>
                          </m:r>
                        </m:sup>
                      </m:sSubSup>
                      <m:r>
                        <a:rPr lang="en-US" altLang="en-US" i="1">
                          <a:latin typeface="Cambria Math" panose="02040503050406030204" pitchFamily="18" charset="0"/>
                        </a:rPr>
                        <m:t>=</m:t>
                      </m:r>
                      <m:r>
                        <a:rPr lang="en-US" altLang="en-US" i="1">
                          <a:latin typeface="Cambria Math" panose="02040503050406030204" pitchFamily="18" charset="0"/>
                        </a:rPr>
                        <m:t>𝑛</m:t>
                      </m:r>
                      <m:sSubSup>
                        <m:sSubSupPr>
                          <m:ctrlPr>
                            <a:rPr lang="en-US" altLang="en-US" i="1">
                              <a:latin typeface="Cambria Math" panose="02040503050406030204" pitchFamily="18" charset="0"/>
                            </a:rPr>
                          </m:ctrlPr>
                        </m:sSubSupPr>
                        <m:e>
                          <m:r>
                            <a:rPr lang="en-US" altLang="en-US" i="1">
                              <a:latin typeface="Cambria Math" panose="02040503050406030204" pitchFamily="18" charset="0"/>
                            </a:rPr>
                            <m:t>𝑠</m:t>
                          </m:r>
                        </m:e>
                        <m:sub>
                          <m:acc>
                            <m:accPr>
                              <m:chr m:val="̅"/>
                              <m:ctrlPr>
                                <a:rPr lang="en-US" altLang="en-US" i="1">
                                  <a:latin typeface="Cambria Math" panose="02040503050406030204" pitchFamily="18" charset="0"/>
                                </a:rPr>
                              </m:ctrlPr>
                            </m:accPr>
                            <m:e>
                              <m:r>
                                <a:rPr lang="en-US" altLang="en-US" i="1">
                                  <a:latin typeface="Cambria Math" panose="02040503050406030204" pitchFamily="18" charset="0"/>
                                </a:rPr>
                                <m:t>𝑥</m:t>
                              </m:r>
                            </m:e>
                          </m:acc>
                        </m:sub>
                        <m:sup>
                          <m:r>
                            <a:rPr lang="en-US" altLang="en-US" i="1">
                              <a:latin typeface="Cambria Math" panose="02040503050406030204" pitchFamily="18" charset="0"/>
                            </a:rPr>
                            <m:t>2</m:t>
                          </m:r>
                        </m:sup>
                      </m:sSubSup>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5555829" y="5179696"/>
                <a:ext cx="1302793" cy="380297"/>
              </a:xfrm>
              <a:prstGeom prst="rect">
                <a:avLst/>
              </a:prstGeom>
              <a:blipFill rotWithShape="0">
                <a:blip r:embed="rId4"/>
                <a:stretch>
                  <a:fillRect r="-9346" b="-322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lgn="l" eaLnBrk="1" hangingPunct="1">
              <a:defRPr/>
            </a:pPr>
            <a:r>
              <a:rPr lang="en-US" dirty="0" smtClean="0"/>
              <a:t>Rule:</a:t>
            </a:r>
            <a:endParaRPr lang="en-US" dirty="0"/>
          </a:p>
        </p:txBody>
      </p:sp>
      <p:sp>
        <p:nvSpPr>
          <p:cNvPr id="131075" name="Rectangle 3"/>
          <p:cNvSpPr>
            <a:spLocks noGrp="1" noChangeArrowheads="1"/>
          </p:cNvSpPr>
          <p:nvPr>
            <p:ph type="body" idx="1"/>
          </p:nvPr>
        </p:nvSpPr>
        <p:spPr/>
        <p:txBody>
          <a:bodyPr/>
          <a:lstStyle/>
          <a:p>
            <a:pPr marL="0" indent="0" eaLnBrk="1" hangingPunct="1">
              <a:buFont typeface="Wingdings" pitchFamily="54" charset="2"/>
              <a:buNone/>
              <a:defRPr/>
            </a:pPr>
            <a:r>
              <a:rPr lang="en-US" dirty="0"/>
              <a:t>If </a:t>
            </a:r>
            <a:r>
              <a:rPr lang="en-US" b="1" dirty="0">
                <a:solidFill>
                  <a:srgbClr val="FF0000"/>
                </a:solidFill>
              </a:rPr>
              <a:t>F</a:t>
            </a:r>
            <a:r>
              <a:rPr lang="en-US" dirty="0"/>
              <a:t> is a </a:t>
            </a:r>
            <a:r>
              <a:rPr lang="en-US" b="1" dirty="0">
                <a:solidFill>
                  <a:srgbClr val="FF3300"/>
                </a:solidFill>
              </a:rPr>
              <a:t>big</a:t>
            </a:r>
            <a:r>
              <a:rPr lang="en-US" dirty="0">
                <a:solidFill>
                  <a:srgbClr val="FF3300"/>
                </a:solidFill>
              </a:rPr>
              <a:t> </a:t>
            </a:r>
            <a:r>
              <a:rPr lang="en-US" dirty="0"/>
              <a:t>number, the variability between the sample means is larger than expected from the variability within the samples, so </a:t>
            </a:r>
            <a:r>
              <a:rPr lang="en-US" b="1" dirty="0">
                <a:solidFill>
                  <a:srgbClr val="FF0000"/>
                </a:solidFill>
              </a:rPr>
              <a:t>reject the null hypothesis </a:t>
            </a:r>
            <a:r>
              <a:rPr lang="en-US" dirty="0"/>
              <a:t>that the samples were drawn from the same population</a:t>
            </a:r>
            <a:endParaRPr lang="en-US" dirty="0">
              <a:solidFill>
                <a:srgbClr val="FF33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323850" y="0"/>
            <a:ext cx="6840538" cy="68580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solidFill>
                <a:srgbClr val="FF0000"/>
              </a:solidFill>
            </a:endParaRPr>
          </a:p>
        </p:txBody>
      </p:sp>
      <p:pic>
        <p:nvPicPr>
          <p:cNvPr id="14340" name="Picture 3" descr="primerofbiostatfigures_Page_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644900"/>
            <a:ext cx="31718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descr="primerofbiostatfigures_Page_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600450"/>
            <a:ext cx="3084512"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primerofbiostatfigures_Page_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15888"/>
            <a:ext cx="2998787"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imerofbiostatfigures_Page_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5888"/>
            <a:ext cx="3001962"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7"/>
          <p:cNvSpPr>
            <a:spLocks noChangeArrowheads="1"/>
          </p:cNvSpPr>
          <p:nvPr/>
        </p:nvSpPr>
        <p:spPr bwMode="auto">
          <a:xfrm>
            <a:off x="468313"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4345" name="Rectangle 8"/>
          <p:cNvSpPr>
            <a:spLocks noChangeArrowheads="1"/>
          </p:cNvSpPr>
          <p:nvPr/>
        </p:nvSpPr>
        <p:spPr bwMode="auto">
          <a:xfrm>
            <a:off x="468313" y="3544888"/>
            <a:ext cx="3095625" cy="32845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4346" name="Rectangle 9"/>
          <p:cNvSpPr>
            <a:spLocks noChangeArrowheads="1"/>
          </p:cNvSpPr>
          <p:nvPr/>
        </p:nvSpPr>
        <p:spPr bwMode="auto">
          <a:xfrm>
            <a:off x="3713163" y="3573463"/>
            <a:ext cx="3095625" cy="3227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4347" name="Rectangle 10"/>
          <p:cNvSpPr>
            <a:spLocks noChangeArrowheads="1"/>
          </p:cNvSpPr>
          <p:nvPr/>
        </p:nvSpPr>
        <p:spPr bwMode="auto">
          <a:xfrm>
            <a:off x="3708400"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4348" name="Text Box 12"/>
          <p:cNvSpPr txBox="1">
            <a:spLocks noChangeArrowheads="1"/>
          </p:cNvSpPr>
          <p:nvPr/>
        </p:nvSpPr>
        <p:spPr bwMode="auto">
          <a:xfrm>
            <a:off x="7200900" y="692150"/>
            <a:ext cx="1943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This is the logic in claiming that samples in Fig. 3.3 and Fig. 3.4 were drawn from different populations</a:t>
            </a:r>
          </a:p>
        </p:txBody>
      </p:sp>
      <p:sp>
        <p:nvSpPr>
          <p:cNvPr id="14349" name="TextBox 14"/>
          <p:cNvSpPr txBox="1">
            <a:spLocks noChangeArrowheads="1"/>
          </p:cNvSpPr>
          <p:nvPr/>
        </p:nvSpPr>
        <p:spPr bwMode="auto">
          <a:xfrm>
            <a:off x="533400" y="2057400"/>
            <a:ext cx="954088" cy="400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FF3300"/>
                </a:solidFill>
              </a:rPr>
              <a:t>F≈1.4</a:t>
            </a:r>
          </a:p>
        </p:txBody>
      </p:sp>
      <p:sp>
        <p:nvSpPr>
          <p:cNvPr id="14350" name="TextBox 15"/>
          <p:cNvSpPr txBox="1">
            <a:spLocks noChangeArrowheads="1"/>
          </p:cNvSpPr>
          <p:nvPr/>
        </p:nvSpPr>
        <p:spPr bwMode="auto">
          <a:xfrm>
            <a:off x="5830888" y="6400800"/>
            <a:ext cx="950912" cy="400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FF3300"/>
                </a:solidFill>
              </a:rPr>
              <a:t>F≈0.5</a:t>
            </a:r>
          </a:p>
        </p:txBody>
      </p:sp>
      <p:graphicFrame>
        <p:nvGraphicFramePr>
          <p:cNvPr id="14338" name="Object 16"/>
          <p:cNvGraphicFramePr>
            <a:graphicFrameLocks noChangeAspect="1"/>
          </p:cNvGraphicFramePr>
          <p:nvPr/>
        </p:nvGraphicFramePr>
        <p:xfrm>
          <a:off x="7308850" y="4797425"/>
          <a:ext cx="1584325" cy="1216025"/>
        </p:xfrm>
        <a:graphic>
          <a:graphicData uri="http://schemas.openxmlformats.org/presentationml/2006/ole">
            <mc:AlternateContent xmlns:mc="http://schemas.openxmlformats.org/markup-compatibility/2006">
              <mc:Choice xmlns:v="urn:schemas-microsoft-com:vml" Requires="v">
                <p:oleObj spid="_x0000_s14362" name="Equation" r:id="rId7" imgW="545760" imgH="419040" progId="Equation.DSMT4">
                  <p:embed/>
                </p:oleObj>
              </mc:Choice>
              <mc:Fallback>
                <p:oleObj name="Equation" r:id="rId7" imgW="545760" imgH="41904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4797425"/>
                        <a:ext cx="158432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52400" y="188913"/>
            <a:ext cx="4646613" cy="671512"/>
          </a:xfrm>
        </p:spPr>
        <p:txBody>
          <a:bodyPr/>
          <a:lstStyle/>
          <a:p>
            <a:pPr algn="l" eaLnBrk="1" hangingPunct="1">
              <a:defRPr/>
            </a:pPr>
            <a:r>
              <a:rPr lang="en-US" sz="4000" dirty="0"/>
              <a:t>What is a big </a:t>
            </a:r>
            <a:r>
              <a:rPr lang="en-US" sz="4000" dirty="0">
                <a:solidFill>
                  <a:srgbClr val="FF3300"/>
                </a:solidFill>
              </a:rPr>
              <a:t>F </a:t>
            </a:r>
            <a:r>
              <a:rPr lang="en-US" sz="4000" dirty="0">
                <a:solidFill>
                  <a:schemeClr val="tx1"/>
                </a:solidFill>
              </a:rPr>
              <a:t>?</a:t>
            </a:r>
          </a:p>
        </p:txBody>
      </p:sp>
      <p:sp>
        <p:nvSpPr>
          <p:cNvPr id="132099" name="Rectangle 3"/>
          <p:cNvSpPr>
            <a:spLocks noGrp="1" noChangeArrowheads="1"/>
          </p:cNvSpPr>
          <p:nvPr>
            <p:ph type="body" idx="1"/>
          </p:nvPr>
        </p:nvSpPr>
        <p:spPr>
          <a:xfrm>
            <a:off x="4876800" y="152400"/>
            <a:ext cx="3963988" cy="655638"/>
          </a:xfrm>
        </p:spPr>
        <p:txBody>
          <a:bodyPr/>
          <a:lstStyle/>
          <a:p>
            <a:pPr marL="0" indent="0" eaLnBrk="1" hangingPunct="1">
              <a:buFont typeface="Wingdings" pitchFamily="54" charset="2"/>
              <a:buNone/>
              <a:defRPr/>
            </a:pPr>
            <a:r>
              <a:rPr lang="en-US" dirty="0" smtClean="0"/>
              <a:t>Experiment performed </a:t>
            </a:r>
            <a:r>
              <a:rPr lang="en-US" dirty="0"/>
              <a:t>200 times</a:t>
            </a:r>
          </a:p>
        </p:txBody>
      </p:sp>
      <p:pic>
        <p:nvPicPr>
          <p:cNvPr id="61444" name="Picture 4" descr="primerofbiostatfigures_Page_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1196975"/>
            <a:ext cx="3843337"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3079750" y="3573463"/>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FF3300"/>
                </a:solidFill>
              </a:rPr>
              <a:t>F=0.5</a:t>
            </a:r>
          </a:p>
        </p:txBody>
      </p:sp>
      <p:sp>
        <p:nvSpPr>
          <p:cNvPr id="61446" name="Text Box 6"/>
          <p:cNvSpPr txBox="1">
            <a:spLocks noChangeArrowheads="1"/>
          </p:cNvSpPr>
          <p:nvPr/>
        </p:nvSpPr>
        <p:spPr bwMode="auto">
          <a:xfrm>
            <a:off x="342900" y="4941888"/>
            <a:ext cx="3019425"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Each time different F</a:t>
            </a:r>
          </a:p>
          <a:p>
            <a:pPr eaLnBrk="1" hangingPunct="1"/>
            <a:endParaRPr lang="en-US" altLang="en-US" sz="2400"/>
          </a:p>
          <a:p>
            <a:pPr eaLnBrk="1" hangingPunct="1"/>
            <a:r>
              <a:rPr lang="en-US" altLang="en-US" sz="2400"/>
              <a:t>F is big when &gt; 3</a:t>
            </a:r>
          </a:p>
          <a:p>
            <a:pPr eaLnBrk="1" hangingPunct="1"/>
            <a:endParaRPr lang="en-US" altLang="en-US" sz="2400"/>
          </a:p>
          <a:p>
            <a:pPr eaLnBrk="1" hangingPunct="1"/>
            <a:r>
              <a:rPr lang="en-US" altLang="en-US">
                <a:solidFill>
                  <a:srgbClr val="FF0000"/>
                </a:solidFill>
              </a:rPr>
              <a:t>10 from 200 or 5%</a:t>
            </a:r>
          </a:p>
        </p:txBody>
      </p:sp>
      <p:pic>
        <p:nvPicPr>
          <p:cNvPr id="61447" name="Picture 7" descr="primerofbiostatfigures_Page_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371600"/>
            <a:ext cx="40957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Line 8"/>
          <p:cNvSpPr>
            <a:spLocks noChangeShapeType="1"/>
          </p:cNvSpPr>
          <p:nvPr/>
        </p:nvSpPr>
        <p:spPr bwMode="auto">
          <a:xfrm flipV="1">
            <a:off x="5580063" y="1658938"/>
            <a:ext cx="1295400" cy="1079500"/>
          </a:xfrm>
          <a:prstGeom prst="line">
            <a:avLst/>
          </a:prstGeom>
          <a:noFill/>
          <a:ln w="952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61449" name="Text Box 9"/>
          <p:cNvSpPr txBox="1">
            <a:spLocks noChangeArrowheads="1"/>
          </p:cNvSpPr>
          <p:nvPr/>
        </p:nvSpPr>
        <p:spPr bwMode="auto">
          <a:xfrm>
            <a:off x="6156325" y="1371600"/>
            <a:ext cx="773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bg2"/>
                </a:solidFill>
              </a:rPr>
              <a:t>Fig. 3.5</a:t>
            </a:r>
          </a:p>
        </p:txBody>
      </p:sp>
      <p:sp>
        <p:nvSpPr>
          <p:cNvPr id="61450" name="Line 10"/>
          <p:cNvSpPr>
            <a:spLocks noChangeShapeType="1"/>
          </p:cNvSpPr>
          <p:nvPr/>
        </p:nvSpPr>
        <p:spPr bwMode="auto">
          <a:xfrm flipV="1">
            <a:off x="6300788" y="1658938"/>
            <a:ext cx="1295400" cy="1079500"/>
          </a:xfrm>
          <a:prstGeom prst="line">
            <a:avLst/>
          </a:prstGeom>
          <a:noFill/>
          <a:ln w="952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61451" name="Text Box 11"/>
          <p:cNvSpPr txBox="1">
            <a:spLocks noChangeArrowheads="1"/>
          </p:cNvSpPr>
          <p:nvPr/>
        </p:nvSpPr>
        <p:spPr bwMode="auto">
          <a:xfrm>
            <a:off x="7019925" y="1371600"/>
            <a:ext cx="773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bg2"/>
                </a:solidFill>
              </a:rPr>
              <a:t>Fig. 3.2</a:t>
            </a:r>
          </a:p>
        </p:txBody>
      </p:sp>
      <p:sp>
        <p:nvSpPr>
          <p:cNvPr id="61452" name="AutoShape 12"/>
          <p:cNvSpPr>
            <a:spLocks/>
          </p:cNvSpPr>
          <p:nvPr/>
        </p:nvSpPr>
        <p:spPr bwMode="auto">
          <a:xfrm rot="5400000">
            <a:off x="8065294" y="1983581"/>
            <a:ext cx="142875" cy="1223963"/>
          </a:xfrm>
          <a:prstGeom prst="leftBrace">
            <a:avLst>
              <a:gd name="adj1" fmla="val 71389"/>
              <a:gd name="adj2" fmla="val 52505"/>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1453" name="Text Box 13"/>
          <p:cNvSpPr txBox="1">
            <a:spLocks noChangeArrowheads="1"/>
          </p:cNvSpPr>
          <p:nvPr/>
        </p:nvSpPr>
        <p:spPr bwMode="auto">
          <a:xfrm>
            <a:off x="7380288" y="1947863"/>
            <a:ext cx="17637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accent1"/>
                </a:solidFill>
              </a:rPr>
              <a:t>Bad luck (only 10 are larger than 3) </a:t>
            </a:r>
          </a:p>
        </p:txBody>
      </p:sp>
      <p:sp>
        <p:nvSpPr>
          <p:cNvPr id="61454" name="Text Box 14"/>
          <p:cNvSpPr txBox="1">
            <a:spLocks noChangeArrowheads="1"/>
          </p:cNvSpPr>
          <p:nvPr/>
        </p:nvSpPr>
        <p:spPr bwMode="auto">
          <a:xfrm>
            <a:off x="7451725" y="3459163"/>
            <a:ext cx="14398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rgbClr val="FF3300"/>
                </a:solidFill>
              </a:rPr>
              <a:t>F is big if larger than 3 (5%) </a:t>
            </a:r>
          </a:p>
        </p:txBody>
      </p:sp>
      <p:cxnSp>
        <p:nvCxnSpPr>
          <p:cNvPr id="16" name="Straight Connector 15"/>
          <p:cNvCxnSpPr/>
          <p:nvPr/>
        </p:nvCxnSpPr>
        <p:spPr>
          <a:xfrm rot="16200000" flipH="1">
            <a:off x="2857500" y="4032250"/>
            <a:ext cx="4572000" cy="76200"/>
          </a:xfrm>
          <a:prstGeom prst="line">
            <a:avLst/>
          </a:prstGeom>
          <a:ln w="6350" cmpd="sng">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H="1">
            <a:off x="4457700" y="4032250"/>
            <a:ext cx="4572000" cy="76200"/>
          </a:xfrm>
          <a:prstGeom prst="line">
            <a:avLst/>
          </a:prstGeom>
          <a:ln w="6350"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257800" y="6203950"/>
            <a:ext cx="1447800" cy="1588"/>
          </a:xfrm>
          <a:prstGeom prst="line">
            <a:avLst/>
          </a:prstGeom>
          <a:ln>
            <a:headEnd type="stealth"/>
            <a:tailEnd type="stealth"/>
          </a:ln>
        </p:spPr>
        <p:style>
          <a:lnRef idx="2">
            <a:schemeClr val="accent1"/>
          </a:lnRef>
          <a:fillRef idx="0">
            <a:schemeClr val="accent1"/>
          </a:fillRef>
          <a:effectRef idx="1">
            <a:schemeClr val="accent1"/>
          </a:effectRef>
          <a:fontRef idx="minor">
            <a:schemeClr val="tx1"/>
          </a:fontRef>
        </p:style>
      </p:cxnSp>
      <p:sp>
        <p:nvSpPr>
          <p:cNvPr id="61458" name="TextBox 19"/>
          <p:cNvSpPr txBox="1">
            <a:spLocks noChangeArrowheads="1"/>
          </p:cNvSpPr>
          <p:nvPr/>
        </p:nvSpPr>
        <p:spPr bwMode="auto">
          <a:xfrm>
            <a:off x="4953000" y="6291263"/>
            <a:ext cx="3952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Most F’s around 1 (between 0 and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1066800"/>
            <a:ext cx="4343400" cy="556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3123" name="Rectangle 3"/>
          <p:cNvSpPr>
            <a:spLocks noGrp="1" noChangeArrowheads="1"/>
          </p:cNvSpPr>
          <p:nvPr>
            <p:ph type="body" idx="1"/>
          </p:nvPr>
        </p:nvSpPr>
        <p:spPr>
          <a:xfrm>
            <a:off x="228600" y="1243013"/>
            <a:ext cx="4419600" cy="4852987"/>
          </a:xfrm>
        </p:spPr>
        <p:txBody>
          <a:bodyPr/>
          <a:lstStyle/>
          <a:p>
            <a:pPr marL="0" indent="0" eaLnBrk="1" hangingPunct="1">
              <a:buFont typeface="Wingdings" pitchFamily="54" charset="2"/>
              <a:buNone/>
              <a:defRPr/>
            </a:pPr>
            <a:r>
              <a:rPr lang="en-US" dirty="0" smtClean="0"/>
              <a:t>Reject the null hypothesis that all means are the same and report </a:t>
            </a:r>
            <a:r>
              <a:rPr lang="en-US" dirty="0"/>
              <a:t>P&lt;0.05:</a:t>
            </a:r>
            <a:r>
              <a:rPr lang="en-US" dirty="0" smtClean="0"/>
              <a:t> </a:t>
            </a:r>
          </a:p>
          <a:p>
            <a:pPr marL="0" indent="0" eaLnBrk="1" hangingPunct="1">
              <a:buFont typeface="Wingdings" pitchFamily="54" charset="2"/>
              <a:buNone/>
              <a:defRPr/>
            </a:pPr>
            <a:endParaRPr lang="en-US" dirty="0" smtClean="0"/>
          </a:p>
          <a:p>
            <a:pPr marL="0" indent="0" eaLnBrk="1" hangingPunct="1">
              <a:buFont typeface="Wingdings" pitchFamily="54" charset="2"/>
              <a:buNone/>
              <a:defRPr/>
            </a:pPr>
            <a:r>
              <a:rPr lang="en-US" dirty="0"/>
              <a:t>there is less than 5 % chance of getting a value as big or bigger</a:t>
            </a:r>
            <a:r>
              <a:rPr lang="en-US" dirty="0" smtClean="0"/>
              <a:t> if </a:t>
            </a:r>
            <a:r>
              <a:rPr lang="en-US" dirty="0"/>
              <a:t>the original hypothesis were true</a:t>
            </a:r>
          </a:p>
        </p:txBody>
      </p:sp>
      <p:sp>
        <p:nvSpPr>
          <p:cNvPr id="133124" name="Text Box 4"/>
          <p:cNvSpPr txBox="1">
            <a:spLocks noGrp="1" noChangeArrowheads="1"/>
          </p:cNvSpPr>
          <p:nvPr>
            <p:ph type="title"/>
          </p:nvPr>
        </p:nvSpPr>
        <p:spPr>
          <a:xfrm>
            <a:off x="381000" y="228600"/>
            <a:ext cx="8229600" cy="685800"/>
          </a:xfrm>
        </p:spPr>
        <p:txBody>
          <a:bodyPr/>
          <a:lstStyle/>
          <a:p>
            <a:pPr algn="l" eaLnBrk="1" hangingPunct="1">
              <a:defRPr/>
            </a:pPr>
            <a:r>
              <a:rPr lang="en-US" dirty="0">
                <a:solidFill>
                  <a:srgbClr val="FF3300"/>
                </a:solidFill>
                <a:effectLst/>
              </a:rPr>
              <a:t>F</a:t>
            </a:r>
            <a:r>
              <a:rPr lang="en-US" dirty="0">
                <a:effectLst/>
              </a:rPr>
              <a:t> is big if larger than 3 (5%)</a:t>
            </a:r>
            <a:r>
              <a:rPr lang="en-US" dirty="0"/>
              <a:t> </a:t>
            </a:r>
          </a:p>
        </p:txBody>
      </p:sp>
      <p:pic>
        <p:nvPicPr>
          <p:cNvPr id="62469" name="Picture 5" descr="primerofbiostatfigures_Page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24125"/>
            <a:ext cx="404495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6"/>
          <p:cNvSpPr txBox="1">
            <a:spLocks noChangeArrowheads="1"/>
          </p:cNvSpPr>
          <p:nvPr/>
        </p:nvSpPr>
        <p:spPr bwMode="auto">
          <a:xfrm>
            <a:off x="6324600" y="26670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chemeClr val="bg2"/>
                </a:solidFill>
              </a:rPr>
              <a:t>From a population of 200 - 10</a:t>
            </a:r>
            <a:r>
              <a:rPr lang="en-US" altLang="en-US" baseline="30000">
                <a:solidFill>
                  <a:schemeClr val="bg2"/>
                </a:solidFill>
              </a:rPr>
              <a:t>42 </a:t>
            </a:r>
            <a:r>
              <a:rPr lang="en-US" altLang="en-US">
                <a:solidFill>
                  <a:schemeClr val="bg2"/>
                </a:solidFill>
              </a:rPr>
              <a:t>possibilities</a:t>
            </a:r>
          </a:p>
        </p:txBody>
      </p:sp>
      <p:sp>
        <p:nvSpPr>
          <p:cNvPr id="62471" name="TextBox 7"/>
          <p:cNvSpPr txBox="1">
            <a:spLocks noChangeArrowheads="1"/>
          </p:cNvSpPr>
          <p:nvPr/>
        </p:nvSpPr>
        <p:spPr bwMode="auto">
          <a:xfrm>
            <a:off x="4876800" y="1447800"/>
            <a:ext cx="2524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Distribution of F values</a:t>
            </a:r>
          </a:p>
        </p:txBody>
      </p:sp>
      <p:cxnSp>
        <p:nvCxnSpPr>
          <p:cNvPr id="10" name="Straight Connector 9"/>
          <p:cNvCxnSpPr/>
          <p:nvPr/>
        </p:nvCxnSpPr>
        <p:spPr>
          <a:xfrm rot="5400000" flipH="1" flipV="1">
            <a:off x="7543800" y="3886200"/>
            <a:ext cx="381000" cy="76200"/>
          </a:xfrm>
          <a:prstGeom prst="line">
            <a:avLst/>
          </a:prstGeom>
          <a:ln w="6350" cmpd="sng">
            <a:solidFill>
              <a:srgbClr val="FF0000"/>
            </a:solidFill>
            <a:headEnd type="stealth"/>
          </a:ln>
        </p:spPr>
        <p:style>
          <a:lnRef idx="2">
            <a:schemeClr val="accent1"/>
          </a:lnRef>
          <a:fillRef idx="0">
            <a:schemeClr val="accent1"/>
          </a:fillRef>
          <a:effectRef idx="1">
            <a:schemeClr val="accent1"/>
          </a:effectRef>
          <a:fontRef idx="minor">
            <a:schemeClr val="tx1"/>
          </a:fontRef>
        </p:style>
      </p:cxnSp>
      <p:sp>
        <p:nvSpPr>
          <p:cNvPr id="62473" name="TextBox 10"/>
          <p:cNvSpPr txBox="1">
            <a:spLocks noChangeArrowheads="1"/>
          </p:cNvSpPr>
          <p:nvPr/>
        </p:nvSpPr>
        <p:spPr bwMode="auto">
          <a:xfrm>
            <a:off x="7772400" y="34290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FF0000"/>
                </a:solidFill>
              </a:rPr>
              <a:t>5 %</a:t>
            </a:r>
          </a:p>
        </p:txBody>
      </p:sp>
      <p:sp>
        <p:nvSpPr>
          <p:cNvPr id="62474" name="Text Box 6"/>
          <p:cNvSpPr txBox="1">
            <a:spLocks noChangeArrowheads="1"/>
          </p:cNvSpPr>
          <p:nvPr/>
        </p:nvSpPr>
        <p:spPr bwMode="auto">
          <a:xfrm>
            <a:off x="6400800" y="4419600"/>
            <a:ext cx="2514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chemeClr val="bg2"/>
                </a:solidFill>
              </a:rPr>
              <a:t>Populations larger than 200 much more than 10</a:t>
            </a:r>
            <a:r>
              <a:rPr lang="en-US" altLang="en-US" baseline="30000">
                <a:solidFill>
                  <a:schemeClr val="bg2"/>
                </a:solidFill>
              </a:rPr>
              <a:t>42 </a:t>
            </a:r>
            <a:r>
              <a:rPr lang="en-US" altLang="en-US">
                <a:solidFill>
                  <a:schemeClr val="bg2"/>
                </a:solidFill>
              </a:rPr>
              <a:t>possibilities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5"/>
          <p:cNvSpPr>
            <a:spLocks noChangeArrowheads="1"/>
          </p:cNvSpPr>
          <p:nvPr/>
        </p:nvSpPr>
        <p:spPr bwMode="auto">
          <a:xfrm>
            <a:off x="323850" y="1557338"/>
            <a:ext cx="8134350" cy="28082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0723" name="Text Box 9"/>
          <p:cNvSpPr txBox="1">
            <a:spLocks noChangeArrowheads="1"/>
          </p:cNvSpPr>
          <p:nvPr/>
        </p:nvSpPr>
        <p:spPr bwMode="auto">
          <a:xfrm>
            <a:off x="179388" y="290513"/>
            <a:ext cx="7237412"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t>Random sample</a:t>
            </a:r>
          </a:p>
          <a:p>
            <a:pPr eaLnBrk="1" hangingPunct="1"/>
            <a:r>
              <a:rPr lang="en-US" altLang="en-US" sz="2400"/>
              <a:t>	Simple random sample</a:t>
            </a:r>
          </a:p>
          <a:p>
            <a:pPr eaLnBrk="1" hangingPunct="1"/>
            <a:r>
              <a:rPr lang="en-US" altLang="en-US" sz="2400"/>
              <a:t>	Stratified random sample – divide into groups</a:t>
            </a:r>
          </a:p>
        </p:txBody>
      </p:sp>
      <p:sp>
        <p:nvSpPr>
          <p:cNvPr id="196619" name="Rectangle 11"/>
          <p:cNvSpPr>
            <a:spLocks noChangeArrowheads="1"/>
          </p:cNvSpPr>
          <p:nvPr/>
        </p:nvSpPr>
        <p:spPr bwMode="auto">
          <a:xfrm>
            <a:off x="395288" y="1700213"/>
            <a:ext cx="7910512" cy="2881312"/>
          </a:xfrm>
          <a:prstGeom prst="rect">
            <a:avLst/>
          </a:prstGeom>
          <a:noFill/>
          <a:ln w="9525">
            <a:noFill/>
            <a:miter lim="800000"/>
            <a:headEnd/>
            <a:tailEnd/>
          </a:ln>
          <a:effectLst/>
        </p:spPr>
        <p:txBody>
          <a:bodyPr/>
          <a:lstStyle/>
          <a:p>
            <a:pPr marL="180975" indent="-180975">
              <a:defRPr/>
            </a:pPr>
            <a:r>
              <a:rPr lang="en-US" sz="2800">
                <a:solidFill>
                  <a:schemeClr val="tx2"/>
                </a:solidFill>
                <a:effectLst>
                  <a:outerShdw blurRad="38100" dist="38100" dir="2700000" algn="tl">
                    <a:srgbClr val="000000"/>
                  </a:outerShdw>
                </a:effectLst>
              </a:rPr>
              <a:t>Two goals: </a:t>
            </a:r>
            <a:br>
              <a:rPr lang="en-US" sz="2800">
                <a:solidFill>
                  <a:schemeClr val="tx2"/>
                </a:solidFill>
                <a:effectLst>
                  <a:outerShdw blurRad="38100" dist="38100" dir="2700000" algn="tl">
                    <a:srgbClr val="000000"/>
                  </a:outerShdw>
                </a:effectLst>
              </a:rPr>
            </a:br>
            <a:r>
              <a:rPr lang="en-US" sz="2800">
                <a:solidFill>
                  <a:schemeClr val="tx2"/>
                </a:solidFill>
                <a:effectLst>
                  <a:outerShdw blurRad="38100" dist="38100" dir="2700000" algn="tl">
                    <a:srgbClr val="000000"/>
                  </a:outerShdw>
                </a:effectLst>
              </a:rPr>
              <a:t/>
            </a:r>
            <a:br>
              <a:rPr lang="en-US" sz="2800">
                <a:solidFill>
                  <a:schemeClr val="tx2"/>
                </a:solidFill>
                <a:effectLst>
                  <a:outerShdw blurRad="38100" dist="38100" dir="2700000" algn="tl">
                    <a:srgbClr val="000000"/>
                  </a:outerShdw>
                </a:effectLst>
              </a:rPr>
            </a:br>
            <a:r>
              <a:rPr lang="en-US" sz="2800">
                <a:solidFill>
                  <a:schemeClr val="tx2"/>
                </a:solidFill>
                <a:effectLst>
                  <a:outerShdw blurRad="38100" dist="38100" dir="2700000" algn="tl">
                    <a:srgbClr val="000000"/>
                  </a:outerShdw>
                </a:effectLst>
              </a:rPr>
              <a:t>Obtain descriptive information about the population from which a sample was drawn</a:t>
            </a:r>
            <a:br>
              <a:rPr lang="en-US" sz="2800">
                <a:solidFill>
                  <a:schemeClr val="tx2"/>
                </a:solidFill>
                <a:effectLst>
                  <a:outerShdw blurRad="38100" dist="38100" dir="2700000" algn="tl">
                    <a:srgbClr val="000000"/>
                  </a:outerShdw>
                </a:effectLst>
              </a:rPr>
            </a:br>
            <a:endParaRPr lang="en-US">
              <a:solidFill>
                <a:schemeClr val="tx2"/>
              </a:solidFill>
              <a:effectLst>
                <a:outerShdw blurRad="38100" dist="38100" dir="2700000" algn="tl">
                  <a:srgbClr val="000000"/>
                </a:outerShdw>
              </a:effectLst>
            </a:endParaRPr>
          </a:p>
          <a:p>
            <a:pPr marL="180975" indent="-180975">
              <a:defRPr/>
            </a:pPr>
            <a:r>
              <a:rPr lang="en-US">
                <a:solidFill>
                  <a:schemeClr val="tx2"/>
                </a:solidFill>
                <a:effectLst>
                  <a:outerShdw blurRad="38100" dist="38100" dir="2700000" algn="tl">
                    <a:srgbClr val="000000"/>
                  </a:outerShdw>
                </a:effectLst>
              </a:rPr>
              <a:t>	</a:t>
            </a:r>
            <a:r>
              <a:rPr lang="en-US" sz="2800">
                <a:solidFill>
                  <a:schemeClr val="tx2"/>
                </a:solidFill>
                <a:effectLst>
                  <a:outerShdw blurRad="38100" dist="38100" dir="2700000" algn="tl">
                    <a:srgbClr val="000000"/>
                  </a:outerShdw>
                </a:effectLst>
              </a:rPr>
              <a:t>Test a hypothesis about the population</a:t>
            </a:r>
            <a:br>
              <a:rPr lang="en-US" sz="2800">
                <a:solidFill>
                  <a:schemeClr val="tx2"/>
                </a:solidFill>
                <a:effectLst>
                  <a:outerShdw blurRad="38100" dist="38100" dir="2700000" algn="tl">
                    <a:srgbClr val="000000"/>
                  </a:outerShdw>
                </a:effectLst>
              </a:rPr>
            </a:br>
            <a:endParaRPr lang="en-US" sz="2800">
              <a:solidFill>
                <a:schemeClr val="tx2"/>
              </a:solidFill>
              <a:effectLst>
                <a:outerShdw blurRad="38100" dist="38100" dir="2700000" algn="tl">
                  <a:srgbClr val="000000"/>
                </a:outerShdw>
              </a:effectLst>
            </a:endParaRPr>
          </a:p>
        </p:txBody>
      </p:sp>
      <p:sp>
        <p:nvSpPr>
          <p:cNvPr id="30725" name="Text Box 13"/>
          <p:cNvSpPr txBox="1">
            <a:spLocks noChangeArrowheads="1"/>
          </p:cNvSpPr>
          <p:nvPr/>
        </p:nvSpPr>
        <p:spPr bwMode="auto">
          <a:xfrm>
            <a:off x="5219700" y="4652963"/>
            <a:ext cx="36576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tabLst>
                <a:tab pos="447675" algn="l"/>
              </a:tabLst>
              <a:defRPr>
                <a:solidFill>
                  <a:schemeClr val="tx1"/>
                </a:solidFill>
                <a:latin typeface="Tahoma" panose="020B0604030504040204" pitchFamily="34" charset="0"/>
                <a:cs typeface="Arial" panose="020B0604020202020204" pitchFamily="34" charset="0"/>
              </a:defRPr>
            </a:lvl1pPr>
            <a:lvl2pPr marL="742950" indent="-285750" eaLnBrk="0" hangingPunct="0">
              <a:tabLst>
                <a:tab pos="447675" algn="l"/>
              </a:tabLst>
              <a:defRPr>
                <a:solidFill>
                  <a:schemeClr val="tx1"/>
                </a:solidFill>
                <a:latin typeface="Tahoma" panose="020B0604030504040204" pitchFamily="34" charset="0"/>
                <a:cs typeface="Arial" panose="020B0604020202020204" pitchFamily="34" charset="0"/>
              </a:defRPr>
            </a:lvl2pPr>
            <a:lvl3pPr marL="1143000" indent="-228600" eaLnBrk="0" hangingPunct="0">
              <a:tabLst>
                <a:tab pos="447675" algn="l"/>
              </a:tabLst>
              <a:defRPr>
                <a:solidFill>
                  <a:schemeClr val="tx1"/>
                </a:solidFill>
                <a:latin typeface="Tahoma" panose="020B0604030504040204" pitchFamily="34" charset="0"/>
                <a:cs typeface="Arial" panose="020B0604020202020204" pitchFamily="34" charset="0"/>
              </a:defRPr>
            </a:lvl3pPr>
            <a:lvl4pPr marL="1600200" indent="-228600" eaLnBrk="0" hangingPunct="0">
              <a:tabLst>
                <a:tab pos="447675" algn="l"/>
              </a:tabLst>
              <a:defRPr>
                <a:solidFill>
                  <a:schemeClr val="tx1"/>
                </a:solidFill>
                <a:latin typeface="Tahoma" panose="020B0604030504040204" pitchFamily="34" charset="0"/>
                <a:cs typeface="Arial" panose="020B0604020202020204" pitchFamily="34" charset="0"/>
              </a:defRPr>
            </a:lvl4pPr>
            <a:lvl5pPr marL="2057400" indent="-228600" eaLnBrk="0" hangingPunct="0">
              <a:tabLst>
                <a:tab pos="447675" algn="l"/>
              </a:tabLst>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447675" algn="l"/>
              </a:tabLs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447675" algn="l"/>
              </a:tabLs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447675" algn="l"/>
              </a:tabLs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447675" algn="l"/>
              </a:tabLst>
              <a:defRPr>
                <a:solidFill>
                  <a:schemeClr val="tx1"/>
                </a:solidFill>
                <a:latin typeface="Tahoma" panose="020B0604030504040204" pitchFamily="34" charset="0"/>
                <a:cs typeface="Arial" panose="020B0604020202020204" pitchFamily="34" charset="0"/>
              </a:defRPr>
            </a:lvl9pPr>
          </a:lstStyle>
          <a:p>
            <a:pPr eaLnBrk="1" hangingPunct="1">
              <a:buFontTx/>
              <a:buChar char="-"/>
            </a:pPr>
            <a:r>
              <a:rPr lang="en-US" altLang="en-US" sz="2000"/>
              <a:t>inappropriate groups </a:t>
            </a:r>
            <a:r>
              <a:rPr lang="en-US" altLang="en-US" sz="1200"/>
              <a:t>(comp. conventional and new therapy)</a:t>
            </a:r>
          </a:p>
          <a:p>
            <a:pPr eaLnBrk="1" hangingPunct="1">
              <a:buFontTx/>
              <a:buChar char="-"/>
            </a:pPr>
            <a:r>
              <a:rPr lang="en-US" altLang="en-US" sz="2000"/>
              <a:t>erroneous measuring device</a:t>
            </a:r>
          </a:p>
          <a:p>
            <a:pPr eaLnBrk="1" hangingPunct="1"/>
            <a:r>
              <a:rPr lang="en-US" altLang="en-US" sz="2000"/>
              <a:t>- investigator (blinded tests) /patient (placebo)/double blinded test</a:t>
            </a:r>
          </a:p>
        </p:txBody>
      </p:sp>
      <p:sp>
        <p:nvSpPr>
          <p:cNvPr id="30726" name="Text Box 14"/>
          <p:cNvSpPr txBox="1">
            <a:spLocks noChangeArrowheads="1"/>
          </p:cNvSpPr>
          <p:nvPr/>
        </p:nvSpPr>
        <p:spPr bwMode="auto">
          <a:xfrm>
            <a:off x="250825" y="4652963"/>
            <a:ext cx="42672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7675" algn="l"/>
                <a:tab pos="1162050" algn="l"/>
              </a:tabLst>
              <a:defRPr>
                <a:solidFill>
                  <a:schemeClr val="tx1"/>
                </a:solidFill>
                <a:latin typeface="Tahoma" panose="020B0604030504040204" pitchFamily="34" charset="0"/>
                <a:cs typeface="Arial" panose="020B0604020202020204" pitchFamily="34" charset="0"/>
              </a:defRPr>
            </a:lvl1pPr>
            <a:lvl2pPr marL="742950" indent="-285750" eaLnBrk="0" hangingPunct="0">
              <a:tabLst>
                <a:tab pos="447675" algn="l"/>
                <a:tab pos="1162050" algn="l"/>
              </a:tabLst>
              <a:defRPr>
                <a:solidFill>
                  <a:schemeClr val="tx1"/>
                </a:solidFill>
                <a:latin typeface="Tahoma" panose="020B0604030504040204" pitchFamily="34" charset="0"/>
                <a:cs typeface="Arial" panose="020B0604020202020204" pitchFamily="34" charset="0"/>
              </a:defRPr>
            </a:lvl2pPr>
            <a:lvl3pPr marL="1143000" indent="-228600" eaLnBrk="0" hangingPunct="0">
              <a:tabLst>
                <a:tab pos="447675" algn="l"/>
                <a:tab pos="1162050" algn="l"/>
              </a:tabLst>
              <a:defRPr>
                <a:solidFill>
                  <a:schemeClr val="tx1"/>
                </a:solidFill>
                <a:latin typeface="Tahoma" panose="020B0604030504040204" pitchFamily="34" charset="0"/>
                <a:cs typeface="Arial" panose="020B0604020202020204" pitchFamily="34" charset="0"/>
              </a:defRPr>
            </a:lvl3pPr>
            <a:lvl4pPr marL="1600200" indent="-228600" eaLnBrk="0" hangingPunct="0">
              <a:tabLst>
                <a:tab pos="447675" algn="l"/>
                <a:tab pos="1162050" algn="l"/>
              </a:tabLst>
              <a:defRPr>
                <a:solidFill>
                  <a:schemeClr val="tx1"/>
                </a:solidFill>
                <a:latin typeface="Tahoma" panose="020B0604030504040204" pitchFamily="34" charset="0"/>
                <a:cs typeface="Arial" panose="020B0604020202020204" pitchFamily="34" charset="0"/>
              </a:defRPr>
            </a:lvl4pPr>
            <a:lvl5pPr marL="2057400" indent="-228600" eaLnBrk="0" hangingPunct="0">
              <a:tabLst>
                <a:tab pos="447675" algn="l"/>
                <a:tab pos="1162050" algn="l"/>
              </a:tabLst>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447675" algn="l"/>
                <a:tab pos="1162050" algn="l"/>
              </a:tabLs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447675" algn="l"/>
                <a:tab pos="1162050" algn="l"/>
              </a:tabLs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447675" algn="l"/>
                <a:tab pos="1162050" algn="l"/>
              </a:tabLs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447675" algn="l"/>
                <a:tab pos="1162050" algn="l"/>
              </a:tabLs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t>Bias:</a:t>
            </a:r>
            <a:r>
              <a:rPr lang="en-US" altLang="en-US" sz="2000"/>
              <a:t> </a:t>
            </a:r>
          </a:p>
          <a:p>
            <a:pPr eaLnBrk="1" hangingPunct="1"/>
            <a:r>
              <a:rPr lang="en-US" altLang="en-US" sz="2000"/>
              <a:t>systematic difference between the characteristics of members of the sample and the population (purposeful/accidental)</a:t>
            </a:r>
          </a:p>
        </p:txBody>
      </p:sp>
    </p:spTree>
    <p:extLst>
      <p:ext uri="{BB962C8B-B14F-4D97-AF65-F5344CB8AC3E}">
        <p14:creationId xmlns:p14="http://schemas.microsoft.com/office/powerpoint/2010/main" val="3095462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23850" y="0"/>
            <a:ext cx="6840538" cy="68580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solidFill>
                <a:srgbClr val="FF0000"/>
              </a:solidFill>
            </a:endParaRPr>
          </a:p>
        </p:txBody>
      </p:sp>
      <p:pic>
        <p:nvPicPr>
          <p:cNvPr id="15364" name="Picture 3" descr="primerofbiostatfigures_Page_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644900"/>
            <a:ext cx="31718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primerofbiostatfigures_Page_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600450"/>
            <a:ext cx="3084512"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descr="primerofbiostatfigures_Page_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15888"/>
            <a:ext cx="2998787"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primerofbiostatfigures_Page_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15888"/>
            <a:ext cx="3001962"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7"/>
          <p:cNvSpPr>
            <a:spLocks noChangeArrowheads="1"/>
          </p:cNvSpPr>
          <p:nvPr/>
        </p:nvSpPr>
        <p:spPr bwMode="auto">
          <a:xfrm>
            <a:off x="468313"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369" name="Rectangle 8"/>
          <p:cNvSpPr>
            <a:spLocks noChangeArrowheads="1"/>
          </p:cNvSpPr>
          <p:nvPr/>
        </p:nvSpPr>
        <p:spPr bwMode="auto">
          <a:xfrm>
            <a:off x="468313" y="3544888"/>
            <a:ext cx="3095625" cy="32845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370" name="Rectangle 9"/>
          <p:cNvSpPr>
            <a:spLocks noChangeArrowheads="1"/>
          </p:cNvSpPr>
          <p:nvPr/>
        </p:nvSpPr>
        <p:spPr bwMode="auto">
          <a:xfrm>
            <a:off x="3713163" y="3573463"/>
            <a:ext cx="3095625" cy="3227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371" name="Rectangle 10"/>
          <p:cNvSpPr>
            <a:spLocks noChangeArrowheads="1"/>
          </p:cNvSpPr>
          <p:nvPr/>
        </p:nvSpPr>
        <p:spPr bwMode="auto">
          <a:xfrm>
            <a:off x="3708400"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372" name="Text Box 12"/>
          <p:cNvSpPr txBox="1">
            <a:spLocks noChangeArrowheads="1"/>
          </p:cNvSpPr>
          <p:nvPr/>
        </p:nvSpPr>
        <p:spPr bwMode="auto">
          <a:xfrm>
            <a:off x="7200900" y="692150"/>
            <a:ext cx="1943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This is the logic in claiming that samples in Fig. 3.3 and Fig. 3.4 were drawn from different populations</a:t>
            </a:r>
          </a:p>
        </p:txBody>
      </p:sp>
      <p:sp>
        <p:nvSpPr>
          <p:cNvPr id="15373" name="TextBox 12"/>
          <p:cNvSpPr txBox="1">
            <a:spLocks noChangeArrowheads="1"/>
          </p:cNvSpPr>
          <p:nvPr/>
        </p:nvSpPr>
        <p:spPr bwMode="auto">
          <a:xfrm>
            <a:off x="5943600" y="3048000"/>
            <a:ext cx="869950" cy="400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FF3300"/>
                </a:solidFill>
              </a:rPr>
              <a:t>F≈68</a:t>
            </a:r>
          </a:p>
        </p:txBody>
      </p:sp>
      <p:sp>
        <p:nvSpPr>
          <p:cNvPr id="15374" name="TextBox 13"/>
          <p:cNvSpPr txBox="1">
            <a:spLocks noChangeArrowheads="1"/>
          </p:cNvSpPr>
          <p:nvPr/>
        </p:nvSpPr>
        <p:spPr bwMode="auto">
          <a:xfrm>
            <a:off x="2438400" y="3556000"/>
            <a:ext cx="1114425" cy="4000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FF3300"/>
                </a:solidFill>
              </a:rPr>
              <a:t>F≈24.5</a:t>
            </a:r>
          </a:p>
        </p:txBody>
      </p:sp>
      <p:graphicFrame>
        <p:nvGraphicFramePr>
          <p:cNvPr id="15362" name="Object 17"/>
          <p:cNvGraphicFramePr>
            <a:graphicFrameLocks noChangeAspect="1"/>
          </p:cNvGraphicFramePr>
          <p:nvPr/>
        </p:nvGraphicFramePr>
        <p:xfrm>
          <a:off x="7308850" y="4797425"/>
          <a:ext cx="1584325" cy="1216025"/>
        </p:xfrm>
        <a:graphic>
          <a:graphicData uri="http://schemas.openxmlformats.org/presentationml/2006/ole">
            <mc:AlternateContent xmlns:mc="http://schemas.openxmlformats.org/markup-compatibility/2006">
              <mc:Choice xmlns:v="urn:schemas-microsoft-com:vml" Requires="v">
                <p:oleObj spid="_x0000_s15386" name="Equation" r:id="rId7" imgW="545760" imgH="419040" progId="Equation.DSMT4">
                  <p:embed/>
                </p:oleObj>
              </mc:Choice>
              <mc:Fallback>
                <p:oleObj name="Equation" r:id="rId7" imgW="545760" imgH="4190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4797425"/>
                        <a:ext cx="1584325"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7212013"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752600" y="914400"/>
            <a:ext cx="990600" cy="2286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389" name="TextBox 8"/>
          <p:cNvSpPr txBox="1">
            <a:spLocks noChangeArrowheads="1"/>
          </p:cNvSpPr>
          <p:nvPr/>
        </p:nvSpPr>
        <p:spPr bwMode="auto">
          <a:xfrm>
            <a:off x="152400" y="152400"/>
            <a:ext cx="896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Cutoff values for F different numbers of groups and sample sizes</a:t>
            </a:r>
          </a:p>
        </p:txBody>
      </p:sp>
      <p:sp>
        <p:nvSpPr>
          <p:cNvPr id="16390" name="TextBox 9"/>
          <p:cNvSpPr txBox="1">
            <a:spLocks noChangeArrowheads="1"/>
          </p:cNvSpPr>
          <p:nvPr/>
        </p:nvSpPr>
        <p:spPr bwMode="auto">
          <a:xfrm>
            <a:off x="228600" y="914400"/>
            <a:ext cx="1181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Table 3.1.</a:t>
            </a:r>
          </a:p>
          <a:p>
            <a:pPr eaLnBrk="1" hangingPunct="1"/>
            <a:r>
              <a:rPr lang="en-US" altLang="en-US"/>
              <a:t>p. 54</a:t>
            </a:r>
          </a:p>
        </p:txBody>
      </p:sp>
      <p:sp>
        <p:nvSpPr>
          <p:cNvPr id="135172" name="Rectangle 4"/>
          <p:cNvSpPr>
            <a:spLocks noChangeArrowheads="1"/>
          </p:cNvSpPr>
          <p:nvPr/>
        </p:nvSpPr>
        <p:spPr bwMode="auto">
          <a:xfrm>
            <a:off x="0" y="2781300"/>
            <a:ext cx="1908175" cy="2232025"/>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rPr>
              <a:t>d.f. (</a:t>
            </a:r>
            <a:r>
              <a:rPr lang="en-US" sz="1600">
                <a:effectLst>
                  <a:outerShdw blurRad="38100" dist="38100" dir="2700000" algn="tl">
                    <a:srgbClr val="000000"/>
                  </a:outerShdw>
                </a:effectLst>
                <a:sym typeface="Symbol" pitchFamily="18" charset="2"/>
              </a:rPr>
              <a:t> )</a:t>
            </a:r>
          </a:p>
          <a:p>
            <a:pPr marL="342900" indent="-342900">
              <a:spcBef>
                <a:spcPct val="20000"/>
              </a:spcBef>
              <a:buClr>
                <a:schemeClr val="hlink"/>
              </a:buClr>
              <a:buSzPct val="65000"/>
              <a:buFont typeface="Wingdings" pitchFamily="2" charset="2"/>
              <a:buNone/>
              <a:tabLst>
                <a:tab pos="180975" algn="l"/>
              </a:tabLst>
              <a:defRPr/>
            </a:pPr>
            <a:endParaRPr lang="en-US" sz="1600">
              <a:effectLst>
                <a:outerShdw blurRad="38100" dist="38100" dir="2700000" algn="tl">
                  <a:srgbClr val="000000"/>
                </a:outerShdw>
              </a:effectLst>
              <a:sym typeface="Symbol" pitchFamily="18" charset="2"/>
            </a:endParaRP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cs typeface="Tahoma" pitchFamily="34" charset="0"/>
                <a:sym typeface="Symbol" pitchFamily="18" charset="2"/>
              </a:rPr>
              <a:t>(</a:t>
            </a:r>
            <a:r>
              <a:rPr lang="en-US" sz="1600">
                <a:effectLst>
                  <a:outerShdw blurRad="38100" dist="38100" dir="2700000" algn="tl">
                    <a:srgbClr val="000000"/>
                  </a:outerShdw>
                </a:effectLst>
                <a:sym typeface="Symbol" pitchFamily="18" charset="2"/>
              </a:rPr>
              <a:t></a:t>
            </a:r>
            <a:r>
              <a:rPr lang="en-US" sz="1600" baseline="-25000">
                <a:effectLst>
                  <a:outerShdw blurRad="38100" dist="38100" dir="2700000" algn="tl">
                    <a:srgbClr val="000000"/>
                  </a:outerShdw>
                </a:effectLst>
                <a:sym typeface="Symbol" pitchFamily="18" charset="2"/>
              </a:rPr>
              <a:t>num.</a:t>
            </a:r>
            <a:r>
              <a:rPr lang="en-US" sz="1600">
                <a:effectLst>
                  <a:outerShdw blurRad="38100" dist="38100" dir="2700000" algn="tl">
                    <a:srgbClr val="000000"/>
                  </a:outerShdw>
                </a:effectLst>
                <a:sym typeface="Symbol" pitchFamily="18" charset="2"/>
              </a:rPr>
              <a:t>)=m-1</a:t>
            </a: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sym typeface="Symbol" pitchFamily="18" charset="2"/>
              </a:rPr>
              <a:t> </a:t>
            </a:r>
            <a:r>
              <a:rPr lang="en-US">
                <a:effectLst>
                  <a:outerShdw blurRad="38100" dist="38100" dir="2700000" algn="tl">
                    <a:srgbClr val="000000"/>
                  </a:outerShdw>
                </a:effectLst>
                <a:sym typeface="Symbol" pitchFamily="18" charset="2"/>
              </a:rPr>
              <a:t></a:t>
            </a:r>
            <a:r>
              <a:rPr lang="en-US" baseline="-25000">
                <a:effectLst>
                  <a:outerShdw blurRad="38100" dist="38100" dir="2700000" algn="tl">
                    <a:srgbClr val="000000"/>
                  </a:outerShdw>
                </a:effectLst>
                <a:sym typeface="Symbol" pitchFamily="18" charset="2"/>
              </a:rPr>
              <a:t>num</a:t>
            </a:r>
            <a:r>
              <a:rPr lang="en-US">
                <a:effectLst>
                  <a:outerShdw blurRad="38100" dist="38100" dir="2700000" algn="tl">
                    <a:srgbClr val="000000"/>
                  </a:outerShdw>
                </a:effectLst>
                <a:sym typeface="Symbol" pitchFamily="18" charset="2"/>
              </a:rPr>
              <a:t>=4-1=3</a:t>
            </a:r>
          </a:p>
          <a:p>
            <a:pPr marL="342900" indent="-342900">
              <a:spcBef>
                <a:spcPct val="20000"/>
              </a:spcBef>
              <a:buClr>
                <a:schemeClr val="hlink"/>
              </a:buClr>
              <a:buSzPct val="65000"/>
              <a:buFont typeface="Wingdings" pitchFamily="2" charset="2"/>
              <a:buNone/>
              <a:tabLst>
                <a:tab pos="180975" algn="l"/>
              </a:tabLst>
              <a:defRPr/>
            </a:pPr>
            <a:endParaRPr lang="en-US" sz="1600">
              <a:effectLst>
                <a:outerShdw blurRad="38100" dist="38100" dir="2700000" algn="tl">
                  <a:srgbClr val="000000"/>
                </a:outerShdw>
              </a:effectLst>
              <a:sym typeface="Symbol" pitchFamily="18" charset="2"/>
            </a:endParaRP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cs typeface="Tahoma" pitchFamily="34" charset="0"/>
                <a:sym typeface="Symbol" pitchFamily="18" charset="2"/>
              </a:rPr>
              <a:t>(</a:t>
            </a:r>
            <a:r>
              <a:rPr lang="en-US" sz="1600">
                <a:effectLst>
                  <a:outerShdw blurRad="38100" dist="38100" dir="2700000" algn="tl">
                    <a:srgbClr val="000000"/>
                  </a:outerShdw>
                </a:effectLst>
                <a:sym typeface="Symbol" pitchFamily="18" charset="2"/>
              </a:rPr>
              <a:t></a:t>
            </a:r>
            <a:r>
              <a:rPr lang="en-US" sz="1600" baseline="-25000">
                <a:effectLst>
                  <a:outerShdw blurRad="38100" dist="38100" dir="2700000" algn="tl">
                    <a:srgbClr val="000000"/>
                  </a:outerShdw>
                </a:effectLst>
                <a:sym typeface="Symbol" pitchFamily="18" charset="2"/>
              </a:rPr>
              <a:t>den</a:t>
            </a:r>
            <a:r>
              <a:rPr lang="en-US" sz="1600">
                <a:effectLst>
                  <a:outerShdw blurRad="38100" dist="38100" dir="2700000" algn="tl">
                    <a:srgbClr val="000000"/>
                  </a:outerShdw>
                </a:effectLst>
                <a:sym typeface="Symbol" pitchFamily="18" charset="2"/>
              </a:rPr>
              <a:t>)=m(n-1)</a:t>
            </a:r>
          </a:p>
          <a:p>
            <a:pPr marL="342900" indent="-342900">
              <a:spcBef>
                <a:spcPct val="20000"/>
              </a:spcBef>
              <a:buClr>
                <a:schemeClr val="hlink"/>
              </a:buClr>
              <a:buSzPct val="65000"/>
              <a:buFont typeface="Wingdings" pitchFamily="2" charset="2"/>
              <a:buNone/>
              <a:tabLst>
                <a:tab pos="180975" algn="l"/>
              </a:tabLst>
              <a:defRPr/>
            </a:pPr>
            <a:r>
              <a:rPr lang="en-US">
                <a:effectLst>
                  <a:outerShdw blurRad="38100" dist="38100" dir="2700000" algn="tl">
                    <a:srgbClr val="000000"/>
                  </a:outerShdw>
                </a:effectLst>
                <a:sym typeface="Symbol" pitchFamily="18" charset="2"/>
              </a:rPr>
              <a:t></a:t>
            </a:r>
            <a:r>
              <a:rPr lang="en-US" baseline="-25000">
                <a:effectLst>
                  <a:outerShdw blurRad="38100" dist="38100" dir="2700000" algn="tl">
                    <a:srgbClr val="000000"/>
                  </a:outerShdw>
                </a:effectLst>
                <a:sym typeface="Symbol" pitchFamily="18" charset="2"/>
              </a:rPr>
              <a:t>den</a:t>
            </a:r>
            <a:r>
              <a:rPr lang="en-US">
                <a:effectLst>
                  <a:outerShdw blurRad="38100" dist="38100" dir="2700000" algn="tl">
                    <a:srgbClr val="000000"/>
                  </a:outerShdw>
                </a:effectLst>
                <a:sym typeface="Symbol" pitchFamily="18" charset="2"/>
              </a:rPr>
              <a:t>=4(7-1)=24</a:t>
            </a:r>
            <a:r>
              <a:rPr lang="en-US" sz="1600">
                <a:effectLst>
                  <a:outerShdw blurRad="38100" dist="38100" dir="2700000" algn="tl">
                    <a:srgbClr val="000000"/>
                  </a:outerShdw>
                </a:effectLst>
                <a:sym typeface="Symbol" pitchFamily="18" charset="2"/>
              </a:rPr>
              <a:t> </a:t>
            </a:r>
          </a:p>
        </p:txBody>
      </p:sp>
      <p:graphicFrame>
        <p:nvGraphicFramePr>
          <p:cNvPr id="16386" name="Object 11"/>
          <p:cNvGraphicFramePr>
            <a:graphicFrameLocks noChangeAspect="1"/>
          </p:cNvGraphicFramePr>
          <p:nvPr/>
        </p:nvGraphicFramePr>
        <p:xfrm>
          <a:off x="250825" y="1700213"/>
          <a:ext cx="1108075" cy="949325"/>
        </p:xfrm>
        <a:graphic>
          <a:graphicData uri="http://schemas.openxmlformats.org/presentationml/2006/ole">
            <mc:AlternateContent xmlns:mc="http://schemas.openxmlformats.org/markup-compatibility/2006">
              <mc:Choice xmlns:v="urn:schemas-microsoft-com:vml" Requires="v">
                <p:oleObj spid="_x0000_s16404" name="Equation" r:id="rId4" imgW="533160" imgH="457200" progId="Equation.DSMT4">
                  <p:embed/>
                </p:oleObj>
              </mc:Choice>
              <mc:Fallback>
                <p:oleObj name="Equation" r:id="rId4" imgW="533160" imgH="4572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700213"/>
                        <a:ext cx="11080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12"/>
          <p:cNvSpPr txBox="1">
            <a:spLocks noChangeArrowheads="1"/>
          </p:cNvSpPr>
          <p:nvPr/>
        </p:nvSpPr>
        <p:spPr bwMode="auto">
          <a:xfrm>
            <a:off x="179388" y="5589588"/>
            <a:ext cx="131921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t>m: number of </a:t>
            </a:r>
          </a:p>
          <a:p>
            <a:pPr eaLnBrk="1" hangingPunct="1"/>
            <a:r>
              <a:rPr lang="en-US" altLang="en-US" sz="1400"/>
              <a:t>	groups</a:t>
            </a:r>
          </a:p>
          <a:p>
            <a:pPr eaLnBrk="1" hangingPunct="1"/>
            <a:r>
              <a:rPr lang="en-US" altLang="en-US" sz="1400"/>
              <a:t>n: number of </a:t>
            </a:r>
          </a:p>
          <a:p>
            <a:pPr eaLnBrk="1" hangingPunct="1"/>
            <a:r>
              <a:rPr lang="en-US" altLang="en-US" sz="1400"/>
              <a:t>	samples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7"/>
          <p:cNvGrpSpPr>
            <a:grpSpLocks noChangeAspect="1"/>
          </p:cNvGrpSpPr>
          <p:nvPr/>
        </p:nvGrpSpPr>
        <p:grpSpPr bwMode="auto">
          <a:xfrm>
            <a:off x="1752600" y="838200"/>
            <a:ext cx="7189788" cy="5864225"/>
            <a:chOff x="577850" y="171450"/>
            <a:chExt cx="7988300" cy="6515100"/>
          </a:xfrm>
        </p:grpSpPr>
        <p:pic>
          <p:nvPicPr>
            <p:cNvPr id="1741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850" y="171450"/>
              <a:ext cx="79883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362827" y="913967"/>
              <a:ext cx="444480" cy="5486864"/>
            </a:xfrm>
            <a:prstGeom prst="rect">
              <a:avLst/>
            </a:prstGeom>
            <a:noFill/>
            <a:ln w="22225" algn="ctr">
              <a:solidFill>
                <a:srgbClr val="FF6600"/>
              </a:solidFill>
              <a:miter lim="800000"/>
              <a:headEnd/>
              <a:tailEnd/>
            </a:ln>
            <a:effectLst>
              <a:outerShdw dist="23000" dir="5400000" rotWithShape="0">
                <a:srgbClr val="000000">
                  <a:alpha val="34999"/>
                </a:srgbClr>
              </a:outerShdw>
            </a:effectLst>
          </p:spPr>
          <p:txBody>
            <a:bodyPr anchor="ctr"/>
            <a:lstStyle/>
            <a:p>
              <a:pPr algn="ctr">
                <a:defRPr/>
              </a:pPr>
              <a:endParaRPr lang="en-US">
                <a:solidFill>
                  <a:schemeClr val="lt1"/>
                </a:solidFill>
                <a:latin typeface="+mn-lt"/>
                <a:cs typeface="+mn-cs"/>
              </a:endParaRPr>
            </a:p>
          </p:txBody>
        </p:sp>
        <p:sp>
          <p:nvSpPr>
            <p:cNvPr id="6" name="Rectangle 5"/>
            <p:cNvSpPr>
              <a:spLocks noChangeArrowheads="1"/>
            </p:cNvSpPr>
            <p:nvPr/>
          </p:nvSpPr>
          <p:spPr bwMode="auto">
            <a:xfrm>
              <a:off x="1066426" y="3885798"/>
              <a:ext cx="1726770" cy="380959"/>
            </a:xfrm>
            <a:prstGeom prst="rect">
              <a:avLst/>
            </a:prstGeom>
            <a:noFill/>
            <a:ln w="19050" algn="ctr">
              <a:solidFill>
                <a:srgbClr val="FF6600"/>
              </a:solidFill>
              <a:miter lim="800000"/>
              <a:headEnd/>
              <a:tailEnd/>
            </a:ln>
            <a:effectLst>
              <a:outerShdw dist="23000" dir="5400000" rotWithShape="0">
                <a:srgbClr val="000000">
                  <a:alpha val="34999"/>
                </a:srgbClr>
              </a:outerShdw>
            </a:effectLst>
          </p:spPr>
          <p:txBody>
            <a:bodyPr anchor="ctr"/>
            <a:lstStyle/>
            <a:p>
              <a:pPr algn="ctr">
                <a:defRPr/>
              </a:pPr>
              <a:endParaRPr lang="en-US">
                <a:solidFill>
                  <a:schemeClr val="lt1"/>
                </a:solidFill>
                <a:latin typeface="+mn-lt"/>
                <a:cs typeface="+mn-cs"/>
              </a:endParaRPr>
            </a:p>
          </p:txBody>
        </p:sp>
        <p:sp>
          <p:nvSpPr>
            <p:cNvPr id="7" name="Rectangle 6"/>
            <p:cNvSpPr/>
            <p:nvPr/>
          </p:nvSpPr>
          <p:spPr>
            <a:xfrm>
              <a:off x="2362827" y="3885798"/>
              <a:ext cx="430370" cy="380959"/>
            </a:xfrm>
            <a:prstGeom prst="rect">
              <a:avLst/>
            </a:prstGeom>
            <a:solidFill>
              <a:schemeClr val="accent1">
                <a:lumMod val="60000"/>
                <a:lumOff val="40000"/>
                <a:alpha val="14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135172" name="Rectangle 4"/>
          <p:cNvSpPr>
            <a:spLocks noChangeArrowheads="1"/>
          </p:cNvSpPr>
          <p:nvPr/>
        </p:nvSpPr>
        <p:spPr bwMode="auto">
          <a:xfrm>
            <a:off x="0" y="3573463"/>
            <a:ext cx="1908175" cy="2590800"/>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rPr>
              <a:t>d.f. (</a:t>
            </a:r>
            <a:r>
              <a:rPr lang="en-US" sz="1600">
                <a:effectLst>
                  <a:outerShdw blurRad="38100" dist="38100" dir="2700000" algn="tl">
                    <a:srgbClr val="000000"/>
                  </a:outerShdw>
                </a:effectLst>
                <a:sym typeface="Symbol" pitchFamily="18" charset="2"/>
              </a:rPr>
              <a:t> )</a:t>
            </a:r>
          </a:p>
          <a:p>
            <a:pPr marL="342900" indent="-342900">
              <a:spcBef>
                <a:spcPct val="20000"/>
              </a:spcBef>
              <a:buClr>
                <a:schemeClr val="hlink"/>
              </a:buClr>
              <a:buSzPct val="65000"/>
              <a:buFont typeface="Wingdings" pitchFamily="2" charset="2"/>
              <a:buNone/>
              <a:tabLst>
                <a:tab pos="180975" algn="l"/>
              </a:tabLst>
              <a:defRPr/>
            </a:pPr>
            <a:endParaRPr lang="en-US" sz="1600">
              <a:effectLst>
                <a:outerShdw blurRad="38100" dist="38100" dir="2700000" algn="tl">
                  <a:srgbClr val="000000"/>
                </a:outerShdw>
              </a:effectLst>
              <a:sym typeface="Symbol" pitchFamily="18" charset="2"/>
            </a:endParaRP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cs typeface="Tahoma" pitchFamily="34" charset="0"/>
                <a:sym typeface="Symbol" pitchFamily="18" charset="2"/>
              </a:rPr>
              <a:t>(</a:t>
            </a:r>
            <a:r>
              <a:rPr lang="en-US" sz="1600">
                <a:effectLst>
                  <a:outerShdw blurRad="38100" dist="38100" dir="2700000" algn="tl">
                    <a:srgbClr val="000000"/>
                  </a:outerShdw>
                </a:effectLst>
                <a:sym typeface="Symbol" pitchFamily="18" charset="2"/>
              </a:rPr>
              <a:t></a:t>
            </a:r>
            <a:r>
              <a:rPr lang="en-US" sz="1600" baseline="-25000">
                <a:effectLst>
                  <a:outerShdw blurRad="38100" dist="38100" dir="2700000" algn="tl">
                    <a:srgbClr val="000000"/>
                  </a:outerShdw>
                </a:effectLst>
                <a:sym typeface="Symbol" pitchFamily="18" charset="2"/>
              </a:rPr>
              <a:t>num.</a:t>
            </a:r>
            <a:r>
              <a:rPr lang="en-US" sz="1600">
                <a:effectLst>
                  <a:outerShdw blurRad="38100" dist="38100" dir="2700000" algn="tl">
                    <a:srgbClr val="000000"/>
                  </a:outerShdw>
                </a:effectLst>
                <a:sym typeface="Symbol" pitchFamily="18" charset="2"/>
              </a:rPr>
              <a:t>)=m-1</a:t>
            </a: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sym typeface="Symbol" pitchFamily="18" charset="2"/>
              </a:rPr>
              <a:t> </a:t>
            </a:r>
            <a:r>
              <a:rPr lang="en-US">
                <a:effectLst>
                  <a:outerShdw blurRad="38100" dist="38100" dir="2700000" algn="tl">
                    <a:srgbClr val="000000"/>
                  </a:outerShdw>
                </a:effectLst>
                <a:sym typeface="Symbol" pitchFamily="18" charset="2"/>
              </a:rPr>
              <a:t></a:t>
            </a:r>
            <a:r>
              <a:rPr lang="en-US" baseline="-25000">
                <a:effectLst>
                  <a:outerShdw blurRad="38100" dist="38100" dir="2700000" algn="tl">
                    <a:srgbClr val="000000"/>
                  </a:outerShdw>
                </a:effectLst>
                <a:sym typeface="Symbol" pitchFamily="18" charset="2"/>
              </a:rPr>
              <a:t>num</a:t>
            </a:r>
            <a:r>
              <a:rPr lang="en-US">
                <a:effectLst>
                  <a:outerShdw blurRad="38100" dist="38100" dir="2700000" algn="tl">
                    <a:srgbClr val="000000"/>
                  </a:outerShdw>
                </a:effectLst>
                <a:sym typeface="Symbol" pitchFamily="18" charset="2"/>
              </a:rPr>
              <a:t>=4-1=3</a:t>
            </a:r>
          </a:p>
          <a:p>
            <a:pPr marL="342900" indent="-342900">
              <a:spcBef>
                <a:spcPct val="20000"/>
              </a:spcBef>
              <a:buClr>
                <a:schemeClr val="hlink"/>
              </a:buClr>
              <a:buSzPct val="65000"/>
              <a:buFont typeface="Wingdings" pitchFamily="2" charset="2"/>
              <a:buNone/>
              <a:tabLst>
                <a:tab pos="180975" algn="l"/>
              </a:tabLst>
              <a:defRPr/>
            </a:pPr>
            <a:endParaRPr lang="en-US" sz="1600">
              <a:effectLst>
                <a:outerShdw blurRad="38100" dist="38100" dir="2700000" algn="tl">
                  <a:srgbClr val="000000"/>
                </a:outerShdw>
              </a:effectLst>
              <a:sym typeface="Symbol" pitchFamily="18" charset="2"/>
            </a:endParaRPr>
          </a:p>
          <a:p>
            <a:pPr marL="342900" indent="-342900">
              <a:spcBef>
                <a:spcPct val="20000"/>
              </a:spcBef>
              <a:buClr>
                <a:schemeClr val="hlink"/>
              </a:buClr>
              <a:buSzPct val="65000"/>
              <a:buFont typeface="Wingdings" pitchFamily="2" charset="2"/>
              <a:buNone/>
              <a:tabLst>
                <a:tab pos="180975" algn="l"/>
              </a:tabLst>
              <a:defRPr/>
            </a:pPr>
            <a:r>
              <a:rPr lang="en-US" sz="1600">
                <a:effectLst>
                  <a:outerShdw blurRad="38100" dist="38100" dir="2700000" algn="tl">
                    <a:srgbClr val="000000"/>
                  </a:outerShdw>
                </a:effectLst>
                <a:cs typeface="Tahoma" pitchFamily="34" charset="0"/>
                <a:sym typeface="Symbol" pitchFamily="18" charset="2"/>
              </a:rPr>
              <a:t>(</a:t>
            </a:r>
            <a:r>
              <a:rPr lang="en-US" sz="1600">
                <a:effectLst>
                  <a:outerShdw blurRad="38100" dist="38100" dir="2700000" algn="tl">
                    <a:srgbClr val="000000"/>
                  </a:outerShdw>
                </a:effectLst>
                <a:sym typeface="Symbol" pitchFamily="18" charset="2"/>
              </a:rPr>
              <a:t></a:t>
            </a:r>
            <a:r>
              <a:rPr lang="en-US" sz="1600" baseline="-25000">
                <a:effectLst>
                  <a:outerShdw blurRad="38100" dist="38100" dir="2700000" algn="tl">
                    <a:srgbClr val="000000"/>
                  </a:outerShdw>
                </a:effectLst>
                <a:sym typeface="Symbol" pitchFamily="18" charset="2"/>
              </a:rPr>
              <a:t>den</a:t>
            </a:r>
            <a:r>
              <a:rPr lang="en-US" sz="1600">
                <a:effectLst>
                  <a:outerShdw blurRad="38100" dist="38100" dir="2700000" algn="tl">
                    <a:srgbClr val="000000"/>
                  </a:outerShdw>
                </a:effectLst>
                <a:sym typeface="Symbol" pitchFamily="18" charset="2"/>
              </a:rPr>
              <a:t>)=m(n-1)</a:t>
            </a:r>
          </a:p>
          <a:p>
            <a:pPr marL="342900" indent="-342900">
              <a:spcBef>
                <a:spcPct val="20000"/>
              </a:spcBef>
              <a:buClr>
                <a:schemeClr val="hlink"/>
              </a:buClr>
              <a:buSzPct val="65000"/>
              <a:buFont typeface="Wingdings" pitchFamily="2" charset="2"/>
              <a:buNone/>
              <a:tabLst>
                <a:tab pos="180975" algn="l"/>
              </a:tabLst>
              <a:defRPr/>
            </a:pPr>
            <a:r>
              <a:rPr lang="en-US">
                <a:effectLst>
                  <a:outerShdw blurRad="38100" dist="38100" dir="2700000" algn="tl">
                    <a:srgbClr val="000000"/>
                  </a:outerShdw>
                </a:effectLst>
                <a:sym typeface="Symbol" pitchFamily="18" charset="2"/>
              </a:rPr>
              <a:t></a:t>
            </a:r>
            <a:r>
              <a:rPr lang="en-US" baseline="-25000">
                <a:effectLst>
                  <a:outerShdw blurRad="38100" dist="38100" dir="2700000" algn="tl">
                    <a:srgbClr val="000000"/>
                  </a:outerShdw>
                </a:effectLst>
                <a:sym typeface="Symbol" pitchFamily="18" charset="2"/>
              </a:rPr>
              <a:t>den</a:t>
            </a:r>
            <a:r>
              <a:rPr lang="en-US">
                <a:effectLst>
                  <a:outerShdw blurRad="38100" dist="38100" dir="2700000" algn="tl">
                    <a:srgbClr val="000000"/>
                  </a:outerShdw>
                </a:effectLst>
                <a:sym typeface="Symbol" pitchFamily="18" charset="2"/>
              </a:rPr>
              <a:t>=4(7-1)=24</a:t>
            </a:r>
            <a:r>
              <a:rPr lang="en-US" sz="1600">
                <a:effectLst>
                  <a:outerShdw blurRad="38100" dist="38100" dir="2700000" algn="tl">
                    <a:srgbClr val="000000"/>
                  </a:outerShdw>
                </a:effectLst>
                <a:sym typeface="Symbol" pitchFamily="18" charset="2"/>
              </a:rPr>
              <a:t> </a:t>
            </a:r>
          </a:p>
        </p:txBody>
      </p:sp>
      <p:graphicFrame>
        <p:nvGraphicFramePr>
          <p:cNvPr id="17410" name="Object 12"/>
          <p:cNvGraphicFramePr>
            <a:graphicFrameLocks noChangeAspect="1"/>
          </p:cNvGraphicFramePr>
          <p:nvPr/>
        </p:nvGraphicFramePr>
        <p:xfrm>
          <a:off x="250825" y="1700213"/>
          <a:ext cx="1108075" cy="949325"/>
        </p:xfrm>
        <a:graphic>
          <a:graphicData uri="http://schemas.openxmlformats.org/presentationml/2006/ole">
            <mc:AlternateContent xmlns:mc="http://schemas.openxmlformats.org/markup-compatibility/2006">
              <mc:Choice xmlns:v="urn:schemas-microsoft-com:vml" Requires="v">
                <p:oleObj spid="_x0000_s17428" name="Equation" r:id="rId4" imgW="533160" imgH="457200" progId="Equation.DSMT4">
                  <p:embed/>
                </p:oleObj>
              </mc:Choice>
              <mc:Fallback>
                <p:oleObj name="Equation" r:id="rId4" imgW="533160" imgH="457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700213"/>
                        <a:ext cx="11080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381000"/>
            <a:ext cx="8229600" cy="527050"/>
          </a:xfrm>
        </p:spPr>
        <p:txBody>
          <a:bodyPr/>
          <a:lstStyle/>
          <a:p>
            <a:pPr eaLnBrk="1" hangingPunct="1">
              <a:defRPr/>
            </a:pPr>
            <a:r>
              <a:rPr lang="en-US" sz="4000"/>
              <a:t>Assumptions to construct the table:</a:t>
            </a:r>
          </a:p>
        </p:txBody>
      </p:sp>
      <p:sp>
        <p:nvSpPr>
          <p:cNvPr id="134147" name="Rectangle 3"/>
          <p:cNvSpPr>
            <a:spLocks noGrp="1" noChangeArrowheads="1"/>
          </p:cNvSpPr>
          <p:nvPr>
            <p:ph type="body" idx="1"/>
          </p:nvPr>
        </p:nvSpPr>
        <p:spPr>
          <a:xfrm>
            <a:off x="318294" y="1029365"/>
            <a:ext cx="8507412" cy="4114800"/>
          </a:xfrm>
        </p:spPr>
        <p:txBody>
          <a:bodyPr/>
          <a:lstStyle/>
          <a:p>
            <a:pPr eaLnBrk="1" hangingPunct="1">
              <a:buFont typeface="Wingdings" pitchFamily="54" charset="2"/>
              <a:buChar char="n"/>
              <a:defRPr/>
            </a:pPr>
            <a:r>
              <a:rPr lang="en-US" sz="2800" dirty="0"/>
              <a:t>Each sample independent</a:t>
            </a:r>
          </a:p>
          <a:p>
            <a:pPr eaLnBrk="1" hangingPunct="1">
              <a:buFont typeface="Wingdings" pitchFamily="54" charset="2"/>
              <a:buChar char="n"/>
              <a:defRPr/>
            </a:pPr>
            <a:r>
              <a:rPr lang="en-US" sz="2800" dirty="0"/>
              <a:t>Each is randomly selected from the population studied</a:t>
            </a:r>
          </a:p>
          <a:p>
            <a:pPr eaLnBrk="1" hangingPunct="1">
              <a:buFont typeface="Wingdings" pitchFamily="54" charset="2"/>
              <a:buChar char="n"/>
              <a:defRPr/>
            </a:pPr>
            <a:r>
              <a:rPr lang="en-US" sz="2800" dirty="0"/>
              <a:t>The populations were normally distributed</a:t>
            </a:r>
          </a:p>
          <a:p>
            <a:pPr eaLnBrk="1" hangingPunct="1">
              <a:buFont typeface="Wingdings" pitchFamily="54" charset="2"/>
              <a:buChar char="n"/>
              <a:defRPr/>
            </a:pPr>
            <a:r>
              <a:rPr lang="en-US" sz="2800" dirty="0"/>
              <a:t>The variances of each population </a:t>
            </a:r>
            <a:r>
              <a:rPr lang="en-US" sz="2800" dirty="0">
                <a:solidFill>
                  <a:srgbClr val="FF3300"/>
                </a:solidFill>
              </a:rPr>
              <a:t>are </a:t>
            </a:r>
            <a:r>
              <a:rPr lang="en-US" sz="2800" dirty="0"/>
              <a:t>the </a:t>
            </a:r>
            <a:r>
              <a:rPr lang="en-US" sz="2800" dirty="0">
                <a:solidFill>
                  <a:srgbClr val="FF3300"/>
                </a:solidFill>
              </a:rPr>
              <a:t>same</a:t>
            </a:r>
            <a:r>
              <a:rPr lang="en-US" sz="2800" dirty="0"/>
              <a:t> even when the means are different</a:t>
            </a:r>
          </a:p>
          <a:p>
            <a:pPr eaLnBrk="1" hangingPunct="1">
              <a:buFont typeface="Wingdings" pitchFamily="54" charset="2"/>
              <a:buChar char="n"/>
              <a:defRPr/>
            </a:pPr>
            <a:endParaRPr lang="en-US" sz="2800" dirty="0"/>
          </a:p>
          <a:p>
            <a:pPr eaLnBrk="1" hangingPunct="1">
              <a:buFont typeface="Wingdings" pitchFamily="54" charset="2"/>
              <a:buNone/>
              <a:defRPr/>
            </a:pPr>
            <a:r>
              <a:rPr lang="en-US" sz="2800" dirty="0">
                <a:solidFill>
                  <a:srgbClr val="FF3300"/>
                </a:solidFill>
              </a:rPr>
              <a:t>If the assumptions do not apply </a:t>
            </a:r>
            <a:r>
              <a:rPr lang="en-US" sz="2800" dirty="0"/>
              <a:t>should not be </a:t>
            </a:r>
            <a:r>
              <a:rPr lang="en-US" sz="2800" dirty="0" smtClean="0"/>
              <a:t>used</a:t>
            </a:r>
            <a:endParaRPr lang="en-US" sz="2800" dirty="0">
              <a:solidFill>
                <a:srgbClr val="FF3300"/>
              </a:solidFill>
            </a:endParaRPr>
          </a:p>
        </p:txBody>
      </p:sp>
      <p:sp>
        <p:nvSpPr>
          <p:cNvPr id="134148" name="Rectangle 4"/>
          <p:cNvSpPr>
            <a:spLocks noChangeArrowheads="1"/>
          </p:cNvSpPr>
          <p:nvPr/>
        </p:nvSpPr>
        <p:spPr bwMode="auto">
          <a:xfrm>
            <a:off x="228600" y="5229225"/>
            <a:ext cx="8763000" cy="1439863"/>
          </a:xfrm>
          <a:prstGeom prst="rect">
            <a:avLst/>
          </a:prstGeom>
          <a:noFill/>
          <a:ln w="9525">
            <a:solidFill>
              <a:schemeClr val="accent5">
                <a:lumMod val="75000"/>
              </a:schemeClr>
            </a:solidFill>
            <a:miter lim="800000"/>
            <a:headEnd/>
            <a:tailEnd/>
          </a:ln>
          <a:effectLst/>
        </p:spPr>
        <p:txBody>
          <a:bodyPr anchor="ctr"/>
          <a:lstStyle/>
          <a:p>
            <a:pPr>
              <a:defRPr/>
            </a:pPr>
            <a:r>
              <a:rPr lang="en-US" sz="3200" dirty="0">
                <a:solidFill>
                  <a:schemeClr val="tx2"/>
                </a:solidFill>
                <a:effectLst>
                  <a:outerShdw blurRad="38100" dist="38100" dir="2700000" algn="tl">
                    <a:srgbClr val="000000"/>
                  </a:outerShdw>
                </a:effectLst>
                <a:latin typeface="Tahoma" pitchFamily="54" charset="0"/>
                <a:cs typeface="Arial" pitchFamily="54" charset="0"/>
              </a:rPr>
              <a:t>Single factor or one way of analysis of variance – ANOVA (one experimental factor, diet)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395288" y="228600"/>
            <a:ext cx="8229600" cy="3717925"/>
          </a:xfrm>
        </p:spPr>
        <p:txBody>
          <a:bodyPr/>
          <a:lstStyle/>
          <a:p>
            <a:pPr eaLnBrk="1" hangingPunct="1">
              <a:tabLst>
                <a:tab pos="180975" algn="l"/>
              </a:tabLst>
              <a:defRPr/>
            </a:pPr>
            <a:r>
              <a:rPr lang="en-US" smtClean="0"/>
              <a:t>The distribution of F function and its 5 % cutoff depends on</a:t>
            </a:r>
          </a:p>
          <a:p>
            <a:pPr eaLnBrk="1" hangingPunct="1">
              <a:buFont typeface="Wingdings" panose="05000000000000000000" pitchFamily="2" charset="2"/>
              <a:buNone/>
              <a:tabLst>
                <a:tab pos="180975" algn="l"/>
              </a:tabLst>
              <a:defRPr/>
            </a:pPr>
            <a:endParaRPr lang="en-US" sz="1100" smtClean="0"/>
          </a:p>
          <a:p>
            <a:pPr marL="522288" lvl="1" indent="-65088" eaLnBrk="1" hangingPunct="1">
              <a:tabLst>
                <a:tab pos="180975" algn="l"/>
              </a:tabLst>
              <a:defRPr/>
            </a:pPr>
            <a:r>
              <a:rPr lang="en-US" smtClean="0"/>
              <a:t> # of samples (m) – 4</a:t>
            </a:r>
          </a:p>
          <a:p>
            <a:pPr marL="522288" lvl="1" indent="-65088" eaLnBrk="1" hangingPunct="1">
              <a:tabLst>
                <a:tab pos="180975" algn="l"/>
              </a:tabLst>
              <a:defRPr/>
            </a:pPr>
            <a:r>
              <a:rPr lang="en-US" smtClean="0"/>
              <a:t> size of the sample (n) – 7</a:t>
            </a:r>
          </a:p>
          <a:p>
            <a:pPr marL="522288" lvl="1" indent="-65088" eaLnBrk="1" hangingPunct="1">
              <a:buFont typeface="Wingdings" panose="05000000000000000000" pitchFamily="2" charset="2"/>
              <a:buNone/>
              <a:tabLst>
                <a:tab pos="180975" algn="l"/>
              </a:tabLst>
              <a:defRPr/>
            </a:pPr>
            <a:endParaRPr lang="en-US" sz="1100" smtClean="0"/>
          </a:p>
          <a:p>
            <a:pPr marL="522288" lvl="1" indent="-65088" eaLnBrk="1" hangingPunct="1">
              <a:buFont typeface="Wingdings" panose="05000000000000000000" pitchFamily="2" charset="2"/>
              <a:buNone/>
              <a:tabLst>
                <a:tab pos="180975" algn="l"/>
              </a:tabLst>
              <a:defRPr/>
            </a:pPr>
            <a:r>
              <a:rPr lang="en-US" smtClean="0"/>
              <a:t>This dependence enters into the mathematical formulas used to calculate the critical value of F (when it gets “big”) as parameters known as</a:t>
            </a:r>
          </a:p>
        </p:txBody>
      </p:sp>
      <p:sp>
        <p:nvSpPr>
          <p:cNvPr id="135172" name="Rectangle 4"/>
          <p:cNvSpPr>
            <a:spLocks noChangeArrowheads="1"/>
          </p:cNvSpPr>
          <p:nvPr/>
        </p:nvSpPr>
        <p:spPr bwMode="auto">
          <a:xfrm>
            <a:off x="228600" y="4343400"/>
            <a:ext cx="8229600" cy="2303463"/>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54" charset="2"/>
              <a:buChar char="n"/>
              <a:tabLst>
                <a:tab pos="180975" algn="l"/>
              </a:tabLst>
              <a:defRPr/>
            </a:pPr>
            <a:r>
              <a:rPr lang="en-US" sz="3200" dirty="0">
                <a:effectLst>
                  <a:outerShdw blurRad="38100" dist="38100" dir="2700000" algn="tl">
                    <a:srgbClr val="000000"/>
                  </a:outerShdw>
                </a:effectLst>
                <a:latin typeface="Tahoma" pitchFamily="54" charset="0"/>
                <a:cs typeface="Arial" pitchFamily="54" charset="0"/>
              </a:rPr>
              <a:t>Degrees of freedom (</a:t>
            </a:r>
            <a:r>
              <a:rPr lang="en-US" sz="3200" dirty="0" err="1">
                <a:effectLst>
                  <a:outerShdw blurRad="38100" dist="38100" dir="2700000" algn="tl">
                    <a:srgbClr val="000000"/>
                  </a:outerShdw>
                </a:effectLst>
                <a:latin typeface="Tahoma" pitchFamily="54" charset="0"/>
                <a:cs typeface="Arial" pitchFamily="54" charset="0"/>
                <a:sym typeface="Symbol" pitchFamily="54" charset="2"/>
              </a:rPr>
              <a:t></a:t>
            </a:r>
            <a:r>
              <a:rPr lang="en-US" sz="3200" dirty="0">
                <a:effectLst>
                  <a:outerShdw blurRad="38100" dist="38100" dir="2700000" algn="tl">
                    <a:srgbClr val="000000"/>
                  </a:outerShdw>
                </a:effectLst>
                <a:latin typeface="Tahoma" pitchFamily="54" charset="0"/>
                <a:cs typeface="Arial" pitchFamily="54" charset="0"/>
                <a:sym typeface="Symbol" pitchFamily="54" charset="2"/>
              </a:rPr>
              <a:t> )</a:t>
            </a:r>
          </a:p>
          <a:p>
            <a:pPr marL="742950" lvl="1" indent="-285750">
              <a:spcBef>
                <a:spcPct val="20000"/>
              </a:spcBef>
              <a:buClr>
                <a:schemeClr val="folHlink"/>
              </a:buClr>
              <a:buSzPct val="65000"/>
              <a:buFont typeface="Wingdings" pitchFamily="54" charset="2"/>
              <a:buChar char="n"/>
              <a:tabLst>
                <a:tab pos="180975" algn="l"/>
              </a:tabLst>
              <a:defRPr/>
            </a:pPr>
            <a:r>
              <a:rPr lang="en-US" sz="2800" dirty="0">
                <a:effectLst>
                  <a:outerShdw blurRad="38100" dist="38100" dir="2700000" algn="tl">
                    <a:srgbClr val="000000"/>
                  </a:outerShdw>
                </a:effectLst>
                <a:latin typeface="Tahoma" pitchFamily="54" charset="0"/>
                <a:ea typeface="Tahoma" pitchFamily="54" charset="0"/>
                <a:cs typeface="Tahoma" pitchFamily="54" charset="0"/>
                <a:sym typeface="Symbol" pitchFamily="54" charset="2"/>
              </a:rPr>
              <a:t>Between groups (</a:t>
            </a:r>
            <a:r>
              <a:rPr lang="en-US" sz="3200" dirty="0" err="1">
                <a:effectLst>
                  <a:outerShdw blurRad="38100" dist="38100" dir="2700000" algn="tl">
                    <a:srgbClr val="000000"/>
                  </a:outerShdw>
                </a:effectLst>
                <a:latin typeface="Tahoma" pitchFamily="54" charset="0"/>
                <a:cs typeface="Arial" pitchFamily="54" charset="0"/>
                <a:sym typeface="Symbol" pitchFamily="54" charset="2"/>
              </a:rPr>
              <a:t></a:t>
            </a:r>
            <a:r>
              <a:rPr lang="en-US" sz="3200" baseline="-25000" dirty="0" err="1">
                <a:effectLst>
                  <a:outerShdw blurRad="38100" dist="38100" dir="2700000" algn="tl">
                    <a:srgbClr val="000000"/>
                  </a:outerShdw>
                </a:effectLst>
                <a:latin typeface="Tahoma" pitchFamily="54" charset="0"/>
                <a:cs typeface="Arial" pitchFamily="54" charset="0"/>
                <a:sym typeface="Symbol" pitchFamily="54" charset="2"/>
              </a:rPr>
              <a:t>numerator</a:t>
            </a:r>
            <a:r>
              <a:rPr lang="en-US" sz="3200" dirty="0">
                <a:effectLst>
                  <a:outerShdw blurRad="38100" dist="38100" dir="2700000" algn="tl">
                    <a:srgbClr val="000000"/>
                  </a:outerShdw>
                </a:effectLst>
                <a:latin typeface="Tahoma" pitchFamily="54" charset="0"/>
                <a:cs typeface="Arial" pitchFamily="54" charset="0"/>
                <a:sym typeface="Symbol" pitchFamily="54" charset="2"/>
              </a:rPr>
              <a:t>) </a:t>
            </a:r>
            <a:r>
              <a:rPr lang="en-US" sz="3200" dirty="0" err="1">
                <a:effectLst>
                  <a:outerShdw blurRad="38100" dist="38100" dir="2700000" algn="tl">
                    <a:srgbClr val="000000"/>
                  </a:outerShdw>
                </a:effectLst>
                <a:latin typeface="Tahoma" pitchFamily="54" charset="0"/>
                <a:cs typeface="Arial" pitchFamily="54" charset="0"/>
                <a:sym typeface="Symbol" pitchFamily="54" charset="2"/>
              </a:rPr>
              <a:t></a:t>
            </a:r>
            <a:r>
              <a:rPr lang="en-US" sz="3200" baseline="-25000" dirty="0" err="1">
                <a:effectLst>
                  <a:outerShdw blurRad="38100" dist="38100" dir="2700000" algn="tl">
                    <a:srgbClr val="000000"/>
                  </a:outerShdw>
                </a:effectLst>
                <a:latin typeface="Tahoma" pitchFamily="54" charset="0"/>
                <a:cs typeface="Arial" pitchFamily="54" charset="0"/>
                <a:sym typeface="Symbol" pitchFamily="54" charset="2"/>
              </a:rPr>
              <a:t>n</a:t>
            </a:r>
            <a:r>
              <a:rPr lang="en-US" sz="3200" dirty="0">
                <a:effectLst>
                  <a:outerShdw blurRad="38100" dist="38100" dir="2700000" algn="tl">
                    <a:srgbClr val="000000"/>
                  </a:outerShdw>
                </a:effectLst>
                <a:latin typeface="Tahoma" pitchFamily="54" charset="0"/>
                <a:cs typeface="Arial" pitchFamily="54" charset="0"/>
                <a:sym typeface="Symbol" pitchFamily="54" charset="2"/>
              </a:rPr>
              <a:t>=m-1 </a:t>
            </a:r>
          </a:p>
          <a:p>
            <a:pPr marL="742950" lvl="1" indent="-285750">
              <a:spcBef>
                <a:spcPct val="20000"/>
              </a:spcBef>
              <a:buClr>
                <a:schemeClr val="folHlink"/>
              </a:buClr>
              <a:buSzPct val="65000"/>
              <a:buFont typeface="Wingdings" pitchFamily="54" charset="2"/>
              <a:buChar char="n"/>
              <a:tabLst>
                <a:tab pos="180975" algn="l"/>
              </a:tabLst>
              <a:defRPr/>
            </a:pPr>
            <a:r>
              <a:rPr lang="en-US" sz="3200" dirty="0">
                <a:effectLst>
                  <a:outerShdw blurRad="38100" dist="38100" dir="2700000" algn="tl">
                    <a:srgbClr val="000000"/>
                  </a:outerShdw>
                </a:effectLst>
                <a:latin typeface="Tahoma" pitchFamily="54" charset="0"/>
                <a:cs typeface="Arial" pitchFamily="54" charset="0"/>
                <a:sym typeface="Symbol" pitchFamily="54" charset="2"/>
              </a:rPr>
              <a:t>Within groups </a:t>
            </a:r>
            <a:r>
              <a:rPr lang="en-US" sz="2800" dirty="0">
                <a:effectLst>
                  <a:outerShdw blurRad="38100" dist="38100" dir="2700000" algn="tl">
                    <a:srgbClr val="000000"/>
                  </a:outerShdw>
                </a:effectLst>
                <a:latin typeface="Tahoma" pitchFamily="54" charset="0"/>
                <a:ea typeface="Tahoma" pitchFamily="54" charset="0"/>
                <a:cs typeface="Tahoma" pitchFamily="54" charset="0"/>
                <a:sym typeface="Symbol" pitchFamily="54" charset="2"/>
              </a:rPr>
              <a:t>(</a:t>
            </a:r>
            <a:r>
              <a:rPr lang="en-US" sz="3200" dirty="0" err="1">
                <a:effectLst>
                  <a:outerShdw blurRad="38100" dist="38100" dir="2700000" algn="tl">
                    <a:srgbClr val="000000"/>
                  </a:outerShdw>
                </a:effectLst>
                <a:latin typeface="Tahoma" pitchFamily="54" charset="0"/>
                <a:cs typeface="Arial" pitchFamily="54" charset="0"/>
                <a:sym typeface="Symbol" pitchFamily="54" charset="2"/>
              </a:rPr>
              <a:t></a:t>
            </a:r>
            <a:r>
              <a:rPr lang="en-US" sz="3200" baseline="-25000" dirty="0" err="1">
                <a:effectLst>
                  <a:outerShdw blurRad="38100" dist="38100" dir="2700000" algn="tl">
                    <a:srgbClr val="000000"/>
                  </a:outerShdw>
                </a:effectLst>
                <a:latin typeface="Tahoma" pitchFamily="54" charset="0"/>
                <a:cs typeface="Arial" pitchFamily="54" charset="0"/>
                <a:sym typeface="Symbol" pitchFamily="54" charset="2"/>
              </a:rPr>
              <a:t>denominator</a:t>
            </a:r>
            <a:r>
              <a:rPr lang="en-US" sz="3200" dirty="0">
                <a:effectLst>
                  <a:outerShdw blurRad="38100" dist="38100" dir="2700000" algn="tl">
                    <a:srgbClr val="000000"/>
                  </a:outerShdw>
                </a:effectLst>
                <a:latin typeface="Tahoma" pitchFamily="54" charset="0"/>
                <a:cs typeface="Arial" pitchFamily="54" charset="0"/>
                <a:sym typeface="Symbol" pitchFamily="54" charset="2"/>
              </a:rPr>
              <a:t>) </a:t>
            </a:r>
            <a:r>
              <a:rPr lang="en-US" sz="3200" dirty="0" err="1">
                <a:effectLst>
                  <a:outerShdw blurRad="38100" dist="38100" dir="2700000" algn="tl">
                    <a:srgbClr val="000000"/>
                  </a:outerShdw>
                </a:effectLst>
                <a:latin typeface="Tahoma" pitchFamily="54" charset="0"/>
                <a:cs typeface="Arial" pitchFamily="54" charset="0"/>
                <a:sym typeface="Symbol" pitchFamily="54" charset="2"/>
              </a:rPr>
              <a:t></a:t>
            </a:r>
            <a:r>
              <a:rPr lang="en-US" sz="3200" baseline="-25000" dirty="0" err="1">
                <a:effectLst>
                  <a:outerShdw blurRad="38100" dist="38100" dir="2700000" algn="tl">
                    <a:srgbClr val="000000"/>
                  </a:outerShdw>
                </a:effectLst>
                <a:latin typeface="Tahoma" pitchFamily="54" charset="0"/>
                <a:cs typeface="Arial" pitchFamily="54" charset="0"/>
                <a:sym typeface="Symbol" pitchFamily="54" charset="2"/>
              </a:rPr>
              <a:t>d</a:t>
            </a:r>
            <a:r>
              <a:rPr lang="en-US" sz="3200" dirty="0">
                <a:effectLst>
                  <a:outerShdw blurRad="38100" dist="38100" dir="2700000" algn="tl">
                    <a:srgbClr val="000000"/>
                  </a:outerShdw>
                </a:effectLst>
                <a:latin typeface="Tahoma" pitchFamily="54" charset="0"/>
                <a:cs typeface="Arial" pitchFamily="54" charset="0"/>
                <a:sym typeface="Symbol" pitchFamily="54" charset="2"/>
              </a:rPr>
              <a:t>=m(n-1) </a:t>
            </a:r>
          </a:p>
        </p:txBody>
      </p:sp>
      <p:graphicFrame>
        <p:nvGraphicFramePr>
          <p:cNvPr id="18434" name="Object 8"/>
          <p:cNvGraphicFramePr>
            <a:graphicFrameLocks noChangeAspect="1"/>
          </p:cNvGraphicFramePr>
          <p:nvPr/>
        </p:nvGraphicFramePr>
        <p:xfrm>
          <a:off x="7812088" y="4208463"/>
          <a:ext cx="1108075" cy="949325"/>
        </p:xfrm>
        <a:graphic>
          <a:graphicData uri="http://schemas.openxmlformats.org/presentationml/2006/ole">
            <mc:AlternateContent xmlns:mc="http://schemas.openxmlformats.org/markup-compatibility/2006">
              <mc:Choice xmlns:v="urn:schemas-microsoft-com:vml" Requires="v">
                <p:oleObj spid="_x0000_s18448" name="Equation" r:id="rId3" imgW="533160" imgH="457200" progId="Equation.DSMT4">
                  <p:embed/>
                </p:oleObj>
              </mc:Choice>
              <mc:Fallback>
                <p:oleObj name="Equation" r:id="rId3" imgW="53316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088" y="4208463"/>
                        <a:ext cx="11080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7"/>
          <p:cNvGrpSpPr>
            <a:grpSpLocks noChangeAspect="1"/>
          </p:cNvGrpSpPr>
          <p:nvPr/>
        </p:nvGrpSpPr>
        <p:grpSpPr bwMode="auto">
          <a:xfrm>
            <a:off x="1752600" y="838200"/>
            <a:ext cx="7189788" cy="5864225"/>
            <a:chOff x="577850" y="171450"/>
            <a:chExt cx="7988300" cy="6515100"/>
          </a:xfrm>
        </p:grpSpPr>
        <p:pic>
          <p:nvPicPr>
            <p:cNvPr id="6451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71450"/>
              <a:ext cx="79883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362827" y="913967"/>
              <a:ext cx="444480" cy="5486864"/>
            </a:xfrm>
            <a:prstGeom prst="rect">
              <a:avLst/>
            </a:prstGeom>
            <a:noFill/>
            <a:ln w="38100" algn="ctr">
              <a:solidFill>
                <a:srgbClr val="00CCFF"/>
              </a:solidFill>
              <a:miter lim="800000"/>
              <a:headEnd/>
              <a:tailEnd/>
            </a:ln>
            <a:effectLst>
              <a:outerShdw dist="23000" dir="5400000" rotWithShape="0">
                <a:srgbClr val="000000">
                  <a:alpha val="34999"/>
                </a:srgbClr>
              </a:outerShdw>
            </a:effectLst>
          </p:spPr>
          <p:txBody>
            <a:bodyPr anchor="ctr"/>
            <a:lstStyle/>
            <a:p>
              <a:pPr algn="ctr">
                <a:defRPr/>
              </a:pPr>
              <a:endParaRPr lang="en-US">
                <a:solidFill>
                  <a:schemeClr val="lt1"/>
                </a:solidFill>
                <a:latin typeface="+mn-lt"/>
                <a:cs typeface="+mn-cs"/>
              </a:endParaRPr>
            </a:p>
          </p:txBody>
        </p:sp>
        <p:sp>
          <p:nvSpPr>
            <p:cNvPr id="6" name="Rectangle 5"/>
            <p:cNvSpPr>
              <a:spLocks noChangeArrowheads="1"/>
            </p:cNvSpPr>
            <p:nvPr/>
          </p:nvSpPr>
          <p:spPr bwMode="auto">
            <a:xfrm>
              <a:off x="1066426" y="3885798"/>
              <a:ext cx="1726770" cy="380959"/>
            </a:xfrm>
            <a:prstGeom prst="rect">
              <a:avLst/>
            </a:prstGeom>
            <a:noFill/>
            <a:ln w="38100" algn="ctr">
              <a:solidFill>
                <a:srgbClr val="00CCFF"/>
              </a:solidFill>
              <a:miter lim="800000"/>
              <a:headEnd/>
              <a:tailEnd/>
            </a:ln>
            <a:effectLst>
              <a:outerShdw dist="23000" dir="5400000" rotWithShape="0">
                <a:srgbClr val="000000">
                  <a:alpha val="34999"/>
                </a:srgbClr>
              </a:outerShdw>
            </a:effectLst>
          </p:spPr>
          <p:txBody>
            <a:bodyPr anchor="ctr"/>
            <a:lstStyle/>
            <a:p>
              <a:pPr algn="ctr">
                <a:defRPr/>
              </a:pPr>
              <a:endParaRPr lang="en-US">
                <a:solidFill>
                  <a:schemeClr val="lt1"/>
                </a:solidFill>
                <a:latin typeface="+mn-lt"/>
                <a:cs typeface="+mn-cs"/>
              </a:endParaRPr>
            </a:p>
          </p:txBody>
        </p:sp>
        <p:sp>
          <p:nvSpPr>
            <p:cNvPr id="7" name="Rectangle 6"/>
            <p:cNvSpPr/>
            <p:nvPr/>
          </p:nvSpPr>
          <p:spPr>
            <a:xfrm>
              <a:off x="2362827" y="3885798"/>
              <a:ext cx="430370" cy="380959"/>
            </a:xfrm>
            <a:prstGeom prst="rect">
              <a:avLst/>
            </a:prstGeom>
            <a:solidFill>
              <a:schemeClr val="accent1">
                <a:lumMod val="60000"/>
                <a:lumOff val="40000"/>
                <a:alpha val="14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8" name="Rectangle 7"/>
          <p:cNvSpPr/>
          <p:nvPr/>
        </p:nvSpPr>
        <p:spPr>
          <a:xfrm>
            <a:off x="6172200" y="762000"/>
            <a:ext cx="2635250" cy="523875"/>
          </a:xfrm>
          <a:prstGeom prst="rect">
            <a:avLst/>
          </a:prstGeom>
        </p:spPr>
        <p:txBody>
          <a:bodyPr wrap="none">
            <a:spAutoFit/>
          </a:bodyPr>
          <a:lstStyle/>
          <a:p>
            <a:pPr>
              <a:defRPr/>
            </a:pPr>
            <a:r>
              <a:rPr lang="en-US" sz="2800" dirty="0" err="1">
                <a:solidFill>
                  <a:srgbClr val="FF3300"/>
                </a:solidFill>
                <a:effectLst>
                  <a:outerShdw blurRad="38100" dist="38100" dir="2700000" algn="tl">
                    <a:srgbClr val="000000"/>
                  </a:outerShdw>
                </a:effectLst>
                <a:latin typeface="Tahoma" pitchFamily="54" charset="0"/>
                <a:cs typeface="Arial" pitchFamily="54" charset="0"/>
                <a:sym typeface="Symbol" pitchFamily="54" charset="2"/>
              </a:rPr>
              <a:t></a:t>
            </a:r>
            <a:r>
              <a:rPr lang="en-US" sz="2800" baseline="-25000" dirty="0" err="1">
                <a:solidFill>
                  <a:srgbClr val="FF3300"/>
                </a:solidFill>
                <a:effectLst>
                  <a:outerShdw blurRad="38100" dist="38100" dir="2700000" algn="tl">
                    <a:srgbClr val="000000"/>
                  </a:outerShdw>
                </a:effectLst>
                <a:latin typeface="Tahoma" pitchFamily="54" charset="0"/>
                <a:cs typeface="Arial" pitchFamily="54" charset="0"/>
                <a:sym typeface="Symbol" pitchFamily="54" charset="2"/>
              </a:rPr>
              <a:t>n</a:t>
            </a:r>
            <a:r>
              <a:rPr lang="en-US" sz="2800" dirty="0">
                <a:solidFill>
                  <a:srgbClr val="FF3300"/>
                </a:solidFill>
                <a:effectLst>
                  <a:outerShdw blurRad="38100" dist="38100" dir="2700000" algn="tl">
                    <a:srgbClr val="000000"/>
                  </a:outerShdw>
                </a:effectLst>
                <a:latin typeface="Tahoma" pitchFamily="54" charset="0"/>
                <a:cs typeface="Arial" pitchFamily="54" charset="0"/>
                <a:sym typeface="Symbol" pitchFamily="54" charset="2"/>
              </a:rPr>
              <a:t>=m-1=4-1=3</a:t>
            </a:r>
            <a:endParaRPr lang="en-US" sz="2800" dirty="0">
              <a:solidFill>
                <a:srgbClr val="FF3300"/>
              </a:solidFill>
              <a:latin typeface="Tahoma" pitchFamily="54" charset="0"/>
              <a:cs typeface="Arial" pitchFamily="54" charset="0"/>
            </a:endParaRPr>
          </a:p>
        </p:txBody>
      </p:sp>
      <p:sp>
        <p:nvSpPr>
          <p:cNvPr id="9" name="Rectangle 8"/>
          <p:cNvSpPr>
            <a:spLocks noChangeArrowheads="1"/>
          </p:cNvSpPr>
          <p:nvPr/>
        </p:nvSpPr>
        <p:spPr bwMode="auto">
          <a:xfrm rot="-5400000">
            <a:off x="-1463675" y="3487738"/>
            <a:ext cx="5881687" cy="579438"/>
          </a:xfrm>
          <a:prstGeom prst="rect">
            <a:avLst/>
          </a:prstGeom>
          <a:solidFill>
            <a:schemeClr val="tx1"/>
          </a:solidFill>
          <a:ln w="9525">
            <a:noFill/>
            <a:miter lim="800000"/>
            <a:headEnd/>
            <a:tailEnd/>
          </a:ln>
        </p:spPr>
        <p:txBody>
          <a:bodyPr>
            <a:spAutoFit/>
          </a:bodyPr>
          <a:lstStyle/>
          <a:p>
            <a:pPr marL="342900" indent="-342900" algn="ctr">
              <a:spcBef>
                <a:spcPct val="20000"/>
              </a:spcBef>
              <a:buClr>
                <a:schemeClr val="folHlink"/>
              </a:buClr>
              <a:buSzPct val="65000"/>
              <a:buFont typeface="Wingdings" pitchFamily="2" charset="2"/>
              <a:buNone/>
              <a:tabLst>
                <a:tab pos="180975" algn="l"/>
              </a:tabLst>
              <a:defRPr/>
            </a:pPr>
            <a:r>
              <a:rPr lang="en-US" sz="3200">
                <a:solidFill>
                  <a:srgbClr val="FF3300"/>
                </a:solidFill>
                <a:effectLst>
                  <a:outerShdw blurRad="38100" dist="38100" dir="2700000" algn="tl">
                    <a:srgbClr val="C0C0C0"/>
                  </a:outerShdw>
                </a:effectLst>
                <a:sym typeface="Symbol" pitchFamily="18" charset="2"/>
              </a:rPr>
              <a:t></a:t>
            </a:r>
            <a:r>
              <a:rPr lang="en-US" sz="3200" baseline="-25000">
                <a:solidFill>
                  <a:srgbClr val="FF3300"/>
                </a:solidFill>
                <a:effectLst>
                  <a:outerShdw blurRad="38100" dist="38100" dir="2700000" algn="tl">
                    <a:srgbClr val="C0C0C0"/>
                  </a:outerShdw>
                </a:effectLst>
                <a:sym typeface="Symbol" pitchFamily="18" charset="2"/>
              </a:rPr>
              <a:t>d</a:t>
            </a:r>
            <a:r>
              <a:rPr lang="en-US" sz="3200">
                <a:solidFill>
                  <a:srgbClr val="FF3300"/>
                </a:solidFill>
                <a:effectLst>
                  <a:outerShdw blurRad="38100" dist="38100" dir="2700000" algn="tl">
                    <a:srgbClr val="C0C0C0"/>
                  </a:outerShdw>
                </a:effectLst>
                <a:sym typeface="Symbol" pitchFamily="18" charset="2"/>
              </a:rPr>
              <a:t>=m(n-1)=4(7-1)=24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pPr algn="l"/>
            <a:r>
              <a:rPr lang="en-US" altLang="en-US" smtClean="0">
                <a:effectLst/>
              </a:rPr>
              <a:t>ANOVA assumes</a:t>
            </a:r>
          </a:p>
        </p:txBody>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dirty="0" smtClean="0">
              <a:effectLst/>
            </a:endParaRPr>
          </a:p>
          <a:p>
            <a:r>
              <a:rPr lang="en-US" altLang="en-US" dirty="0" smtClean="0">
                <a:effectLst/>
              </a:rPr>
              <a:t>same number of members in each group</a:t>
            </a:r>
          </a:p>
          <a:p>
            <a:r>
              <a:rPr lang="en-US" altLang="en-US" dirty="0" smtClean="0">
                <a:effectLst/>
              </a:rPr>
              <a:t>same standard deviations/variances in each population, </a:t>
            </a:r>
            <a:r>
              <a:rPr lang="en-US" dirty="0" smtClean="0"/>
              <a:t>i.e</a:t>
            </a:r>
            <a:r>
              <a:rPr lang="en-US" dirty="0"/>
              <a:t>., before using the test you must test for the equal variances</a:t>
            </a:r>
            <a:endParaRPr lang="en-US" dirty="0">
              <a:solidFill>
                <a:srgbClr val="FF3300"/>
              </a:solidFill>
            </a:endParaRPr>
          </a:p>
          <a:p>
            <a:endParaRPr lang="en-US" altLang="en-US" dirty="0" smtClean="0">
              <a:effectLst/>
            </a:endParaRPr>
          </a:p>
          <a:p>
            <a:endParaRPr lang="en-US" altLang="en-US" dirty="0" smtClean="0">
              <a:effectLst/>
            </a:endParaRPr>
          </a:p>
          <a:p>
            <a:endParaRPr lang="en-US" altLang="en-US" dirty="0" smtClean="0">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250825" y="115888"/>
            <a:ext cx="8664575" cy="6589712"/>
          </a:xfrm>
        </p:spPr>
        <p:txBody>
          <a:bodyPr anchor="t"/>
          <a:lstStyle/>
          <a:p>
            <a:pPr algn="l" eaLnBrk="1" hangingPunct="1">
              <a:tabLst>
                <a:tab pos="1371600" algn="l"/>
              </a:tabLst>
              <a:defRPr/>
            </a:pPr>
            <a:r>
              <a:rPr lang="en-US" smtClean="0"/>
              <a:t>Example-1 – observational study:</a:t>
            </a:r>
            <a:br>
              <a:rPr lang="en-US" smtClean="0"/>
            </a:br>
            <a:r>
              <a:rPr lang="en-US" sz="1600" smtClean="0"/>
              <a:t/>
            </a:r>
            <a:br>
              <a:rPr lang="en-US" sz="1600" smtClean="0"/>
            </a:br>
            <a:r>
              <a:rPr lang="en-US" sz="1600" smtClean="0"/>
              <a:t>	</a:t>
            </a:r>
            <a:br>
              <a:rPr lang="en-US" sz="1600" smtClean="0"/>
            </a:br>
            <a:r>
              <a:rPr lang="en-US" sz="2000" smtClean="0"/>
              <a:t>DIABETES RUNS IN FAMILIES (Type I and Type II): </a:t>
            </a:r>
            <a:br>
              <a:rPr lang="en-US" sz="2000" smtClean="0"/>
            </a:br>
            <a:r>
              <a:rPr lang="en-US" sz="2000" smtClean="0"/>
              <a:t>- Type I: Insulin dependent (Children, young adults)</a:t>
            </a:r>
            <a:br>
              <a:rPr lang="en-US" sz="2000" smtClean="0"/>
            </a:br>
            <a:r>
              <a:rPr lang="en-US" sz="2000" smtClean="0"/>
              <a:t>- Type II: Insulin independent (Over 40) – elevated glucose levels</a:t>
            </a:r>
            <a:br>
              <a:rPr lang="en-US" sz="2000" smtClean="0"/>
            </a:br>
            <a:r>
              <a:rPr lang="en-US" sz="2000" smtClean="0"/>
              <a:t/>
            </a:r>
            <a:br>
              <a:rPr lang="en-US" sz="2000" smtClean="0"/>
            </a:br>
            <a:r>
              <a:rPr lang="en-US" sz="2000" smtClean="0">
                <a:solidFill>
                  <a:srgbClr val="FF3300"/>
                </a:solidFill>
              </a:rPr>
              <a:t>Can we detect abnormalities in carbohydrate metabolism non-diabetic young adults  whose parents had a history of type II diabetes?</a:t>
            </a:r>
            <a:r>
              <a:rPr lang="en-US" sz="2000" smtClean="0"/>
              <a:t/>
            </a:r>
            <a:br>
              <a:rPr lang="en-US" sz="2000" smtClean="0"/>
            </a:br>
            <a:r>
              <a:rPr lang="en-US" sz="2000" smtClean="0"/>
              <a:t/>
            </a:r>
            <a:br>
              <a:rPr lang="en-US" sz="2000" smtClean="0"/>
            </a:br>
            <a:r>
              <a:rPr lang="en-US" sz="2000" smtClean="0"/>
              <a:t>Identified parents in Louisiana with history of diabetes from survey of school children - recruited children (cases)</a:t>
            </a:r>
            <a:br>
              <a:rPr lang="en-US" sz="2000" smtClean="0"/>
            </a:br>
            <a:r>
              <a:rPr lang="en-US" sz="2000" smtClean="0"/>
              <a:t/>
            </a:r>
            <a:br>
              <a:rPr lang="en-US" sz="2000" smtClean="0"/>
            </a:br>
            <a:r>
              <a:rPr lang="en-US" sz="2000" smtClean="0"/>
              <a:t>Control – offspring of similarly aged parents without history of diabetes</a:t>
            </a:r>
            <a:br>
              <a:rPr lang="en-US" sz="2000" smtClean="0"/>
            </a:br>
            <a:r>
              <a:rPr lang="en-US" sz="2000" smtClean="0"/>
              <a:t/>
            </a:r>
            <a:br>
              <a:rPr lang="en-US" sz="2000" smtClean="0"/>
            </a:br>
            <a:r>
              <a:rPr lang="en-US" sz="2000" smtClean="0"/>
              <a:t>Measured several physiologically important parameters that might be related to diabetes</a:t>
            </a:r>
            <a:br>
              <a:rPr lang="en-US" sz="2000" smtClean="0"/>
            </a:br>
            <a:r>
              <a:rPr lang="en-US" sz="2000" smtClean="0"/>
              <a:t>	carbohydrate tolerance (fasting glucose, insulin….)</a:t>
            </a:r>
            <a:br>
              <a:rPr lang="en-US" sz="2000" smtClean="0"/>
            </a:br>
            <a:r>
              <a:rPr lang="en-US" sz="2000" smtClean="0"/>
              <a:t>	blood pressure, cholesterol etc.</a:t>
            </a:r>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a:xfrm>
            <a:off x="304800" y="228600"/>
            <a:ext cx="8686800" cy="6224588"/>
          </a:xfrm>
        </p:spPr>
        <p:txBody>
          <a:bodyPr/>
          <a:lstStyle/>
          <a:p>
            <a:pPr marL="0" indent="0" eaLnBrk="1" hangingPunct="1">
              <a:lnSpc>
                <a:spcPct val="80000"/>
              </a:lnSpc>
              <a:buFont typeface="Wingdings" panose="05000000000000000000" pitchFamily="2" charset="2"/>
              <a:buNone/>
              <a:tabLst>
                <a:tab pos="1314450" algn="l"/>
              </a:tabLst>
              <a:defRPr/>
            </a:pPr>
            <a:r>
              <a:rPr lang="en-US" sz="2800" smtClean="0"/>
              <a:t>Observational studies </a:t>
            </a:r>
            <a:r>
              <a:rPr lang="en-US" sz="1800" smtClean="0"/>
              <a:t>(Observing without controlling):</a:t>
            </a:r>
            <a:r>
              <a:rPr lang="en-US" sz="2800" smtClean="0"/>
              <a:t/>
            </a:r>
            <a:br>
              <a:rPr lang="en-US" sz="2800" smtClean="0"/>
            </a:br>
            <a:r>
              <a:rPr lang="en-US" sz="2800" smtClean="0"/>
              <a:t/>
            </a:r>
            <a:br>
              <a:rPr lang="en-US" sz="2800" smtClean="0"/>
            </a:br>
            <a:r>
              <a:rPr lang="en-US" sz="2800" smtClean="0"/>
              <a:t>Advantages:	</a:t>
            </a:r>
          </a:p>
          <a:p>
            <a:pPr marL="0" indent="0" eaLnBrk="1" hangingPunct="1">
              <a:lnSpc>
                <a:spcPct val="80000"/>
              </a:lnSpc>
              <a:buFont typeface="Wingdings" panose="05000000000000000000" pitchFamily="2" charset="2"/>
              <a:buNone/>
              <a:tabLst>
                <a:tab pos="1314450" algn="l"/>
              </a:tabLst>
              <a:defRPr/>
            </a:pPr>
            <a:r>
              <a:rPr lang="en-US" sz="2800" smtClean="0"/>
              <a:t>	</a:t>
            </a:r>
            <a:r>
              <a:rPr lang="en-US" sz="2000" smtClean="0"/>
              <a:t>- relatively inexpensive – data available</a:t>
            </a:r>
          </a:p>
          <a:p>
            <a:pPr marL="0" indent="0" eaLnBrk="1" hangingPunct="1">
              <a:lnSpc>
                <a:spcPct val="80000"/>
              </a:lnSpc>
              <a:buFont typeface="Wingdings" panose="05000000000000000000" pitchFamily="2" charset="2"/>
              <a:buNone/>
              <a:tabLst>
                <a:tab pos="1314450" algn="l"/>
              </a:tabLst>
              <a:defRPr/>
            </a:pPr>
            <a:r>
              <a:rPr lang="en-US" sz="2000" smtClean="0"/>
              <a:t>	- does not require intervention</a:t>
            </a:r>
          </a:p>
          <a:p>
            <a:pPr marL="0" indent="0" eaLnBrk="1" hangingPunct="1">
              <a:lnSpc>
                <a:spcPct val="80000"/>
              </a:lnSpc>
              <a:buFont typeface="Wingdings" panose="05000000000000000000" pitchFamily="2" charset="2"/>
              <a:buNone/>
              <a:tabLst>
                <a:tab pos="1314450" algn="l"/>
              </a:tabLst>
              <a:defRPr/>
            </a:pPr>
            <a:r>
              <a:rPr lang="en-US" sz="2000" smtClean="0"/>
              <a:t>	- ethical issues</a:t>
            </a:r>
          </a:p>
          <a:p>
            <a:pPr marL="0" indent="0" eaLnBrk="1" hangingPunct="1">
              <a:lnSpc>
                <a:spcPct val="80000"/>
              </a:lnSpc>
              <a:buFont typeface="Wingdings" panose="05000000000000000000" pitchFamily="2" charset="2"/>
              <a:buNone/>
              <a:tabLst>
                <a:tab pos="1314450" algn="l"/>
              </a:tabLst>
              <a:defRPr/>
            </a:pPr>
            <a:r>
              <a:rPr lang="en-US" sz="2800" smtClean="0"/>
              <a:t>Potential problems:	</a:t>
            </a:r>
          </a:p>
          <a:p>
            <a:pPr marL="0" indent="0" eaLnBrk="1" hangingPunct="1">
              <a:lnSpc>
                <a:spcPct val="80000"/>
              </a:lnSpc>
              <a:buFont typeface="Wingdings" panose="05000000000000000000" pitchFamily="2" charset="2"/>
              <a:buNone/>
              <a:tabLst>
                <a:tab pos="1314450" algn="l"/>
              </a:tabLst>
              <a:defRPr/>
            </a:pPr>
            <a:r>
              <a:rPr lang="en-US" sz="2800" smtClean="0"/>
              <a:t>	- </a:t>
            </a:r>
            <a:r>
              <a:rPr lang="en-US" sz="2400" smtClean="0"/>
              <a:t>confounding variables </a:t>
            </a:r>
            <a:br>
              <a:rPr lang="en-US" sz="2400" smtClean="0"/>
            </a:br>
            <a:r>
              <a:rPr lang="en-US" sz="2400" smtClean="0"/>
              <a:t>	- bias</a:t>
            </a:r>
            <a:r>
              <a:rPr lang="en-US" sz="2800" smtClean="0"/>
              <a:t> </a:t>
            </a:r>
            <a:r>
              <a:rPr lang="en-US" sz="1600" smtClean="0"/>
              <a:t>(e.g., the selected groups vary in ways which were neglected, </a:t>
            </a:r>
          </a:p>
          <a:p>
            <a:pPr marL="0" indent="0" eaLnBrk="1" hangingPunct="1">
              <a:lnSpc>
                <a:spcPct val="80000"/>
              </a:lnSpc>
              <a:buFont typeface="Wingdings" panose="05000000000000000000" pitchFamily="2" charset="2"/>
              <a:buNone/>
              <a:tabLst>
                <a:tab pos="1314450" algn="l"/>
              </a:tabLst>
              <a:defRPr/>
            </a:pPr>
            <a:r>
              <a:rPr lang="en-US" sz="1600" smtClean="0"/>
              <a:t>		patient recall, investigator’s assessment, and selection of treatment and 		control groups, etc.)</a:t>
            </a:r>
          </a:p>
          <a:p>
            <a:pPr marL="0" indent="0" eaLnBrk="1" hangingPunct="1">
              <a:lnSpc>
                <a:spcPct val="80000"/>
              </a:lnSpc>
              <a:buFont typeface="Wingdings" panose="05000000000000000000" pitchFamily="2" charset="2"/>
              <a:buNone/>
              <a:tabLst>
                <a:tab pos="1314450" algn="l"/>
              </a:tabLst>
              <a:defRPr/>
            </a:pPr>
            <a:r>
              <a:rPr lang="en-US" sz="2800" smtClean="0"/>
              <a:t>Classification criteria is critical</a:t>
            </a:r>
            <a:r>
              <a:rPr lang="en-US" sz="2400" smtClean="0"/>
              <a:t> (explicitly specify subject 	and control)!</a:t>
            </a:r>
          </a:p>
          <a:p>
            <a:pPr marL="0" indent="0" eaLnBrk="1" hangingPunct="1">
              <a:lnSpc>
                <a:spcPct val="80000"/>
              </a:lnSpc>
              <a:buFont typeface="Wingdings" panose="05000000000000000000" pitchFamily="2" charset="2"/>
              <a:buNone/>
              <a:tabLst>
                <a:tab pos="1314450" algn="l"/>
              </a:tabLst>
              <a:defRPr/>
            </a:pPr>
            <a:r>
              <a:rPr lang="en-US" sz="1800" smtClean="0"/>
              <a:t>	- </a:t>
            </a:r>
            <a:r>
              <a:rPr lang="en-US" sz="1600" smtClean="0"/>
              <a:t>Parental history  (verified by physician) – to exclude type I diabetes 		- No children were included when both parents were diabetics</a:t>
            </a:r>
          </a:p>
          <a:p>
            <a:pPr marL="0" indent="0" eaLnBrk="1" hangingPunct="1">
              <a:lnSpc>
                <a:spcPct val="80000"/>
              </a:lnSpc>
              <a:buFont typeface="Wingdings" panose="05000000000000000000" pitchFamily="2" charset="2"/>
              <a:buNone/>
              <a:tabLst>
                <a:tab pos="1314450" algn="l"/>
              </a:tabLst>
              <a:defRPr/>
            </a:pPr>
            <a:r>
              <a:rPr lang="en-US" sz="1600" smtClean="0"/>
              <a:t>	- Cases and control were similar ages (15.3</a:t>
            </a:r>
            <a:r>
              <a:rPr lang="en-US" sz="1600" smtClean="0">
                <a:sym typeface="Symbol" pitchFamily="18" charset="2"/>
              </a:rPr>
              <a:t>4.5;  15.15.7)</a:t>
            </a:r>
          </a:p>
          <a:p>
            <a:pPr marL="0" indent="0" eaLnBrk="1" hangingPunct="1">
              <a:lnSpc>
                <a:spcPct val="80000"/>
              </a:lnSpc>
              <a:buFont typeface="Wingdings" panose="05000000000000000000" pitchFamily="2" charset="2"/>
              <a:buNone/>
              <a:tabLst>
                <a:tab pos="1314450" algn="l"/>
              </a:tabLst>
              <a:defRPr/>
            </a:pPr>
            <a:r>
              <a:rPr lang="en-US" sz="1600" smtClean="0"/>
              <a:t>	- All white parents</a:t>
            </a:r>
          </a:p>
          <a:p>
            <a:pPr marL="0" indent="0" eaLnBrk="1" hangingPunct="1">
              <a:lnSpc>
                <a:spcPct val="80000"/>
              </a:lnSpc>
              <a:buFont typeface="Wingdings" panose="05000000000000000000" pitchFamily="2" charset="2"/>
              <a:buNone/>
              <a:tabLst>
                <a:tab pos="1314450" algn="l"/>
              </a:tabLst>
              <a:defRPr/>
            </a:pPr>
            <a:r>
              <a:rPr lang="en-US" sz="1600" smtClean="0"/>
              <a:t>	- Control ages matched, no grandparents, uncles, ants with diabetes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349500"/>
            <a:ext cx="5111750"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194" name="Rectangle 2"/>
          <p:cNvSpPr>
            <a:spLocks noGrp="1" noChangeArrowheads="1"/>
          </p:cNvSpPr>
          <p:nvPr>
            <p:ph type="title" idx="4294967295"/>
          </p:nvPr>
        </p:nvSpPr>
        <p:spPr>
          <a:xfrm>
            <a:off x="250825" y="115888"/>
            <a:ext cx="8664575" cy="1371600"/>
          </a:xfrm>
        </p:spPr>
        <p:txBody>
          <a:bodyPr anchor="t"/>
          <a:lstStyle/>
          <a:p>
            <a:pPr algn="l" eaLnBrk="1" hangingPunct="1">
              <a:defRPr/>
            </a:pPr>
            <a:r>
              <a:rPr lang="en-US" dirty="0" smtClean="0"/>
              <a:t>Example-1: </a:t>
            </a:r>
            <a:r>
              <a:rPr lang="en-US" sz="2000" dirty="0" smtClean="0"/>
              <a:t>same number of members in each group</a:t>
            </a:r>
            <a:br>
              <a:rPr lang="en-US" sz="2000" dirty="0" smtClean="0"/>
            </a:br>
            <a:r>
              <a:rPr lang="en-US" sz="2000" dirty="0" smtClean="0"/>
              <a:t>(confounding parameters similar: e.g., smoking, drinking, oral contraceptives etc.)</a:t>
            </a:r>
            <a:br>
              <a:rPr lang="en-US" sz="2000" dirty="0" smtClean="0"/>
            </a:br>
            <a:endParaRPr lang="en-US" dirty="0"/>
          </a:p>
        </p:txBody>
      </p:sp>
      <p:pic>
        <p:nvPicPr>
          <p:cNvPr id="68611" name="Picture 4" descr="primerofbiostatfigures_Page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81" y="2082800"/>
            <a:ext cx="5329237"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13"/>
          <p:cNvSpPr txBox="1">
            <a:spLocks noChangeArrowheads="1"/>
          </p:cNvSpPr>
          <p:nvPr/>
        </p:nvSpPr>
        <p:spPr bwMode="auto">
          <a:xfrm>
            <a:off x="3132138" y="3644900"/>
            <a:ext cx="274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600" dirty="0">
                <a:solidFill>
                  <a:srgbClr val="002060"/>
                </a:solidFill>
              </a:rPr>
              <a:t>Cases: 86.1</a:t>
            </a:r>
            <a:r>
              <a:rPr lang="en-US" altLang="en-US" sz="1600" dirty="0">
                <a:solidFill>
                  <a:srgbClr val="002060"/>
                </a:solidFill>
                <a:sym typeface="Symbol" panose="05050102010706020507" pitchFamily="18" charset="2"/>
              </a:rPr>
              <a:t>2.09 mg/L</a:t>
            </a:r>
          </a:p>
        </p:txBody>
      </p:sp>
      <p:sp>
        <p:nvSpPr>
          <p:cNvPr id="68613" name="Rectangle 14"/>
          <p:cNvSpPr>
            <a:spLocks noChangeArrowheads="1"/>
          </p:cNvSpPr>
          <p:nvPr/>
        </p:nvSpPr>
        <p:spPr bwMode="auto">
          <a:xfrm>
            <a:off x="304800" y="1600200"/>
            <a:ext cx="2460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Fasting glucose levels:</a:t>
            </a:r>
          </a:p>
        </p:txBody>
      </p:sp>
      <p:sp>
        <p:nvSpPr>
          <p:cNvPr id="68614" name="Rectangle 15"/>
          <p:cNvSpPr>
            <a:spLocks noChangeArrowheads="1"/>
          </p:cNvSpPr>
          <p:nvPr/>
        </p:nvSpPr>
        <p:spPr bwMode="auto">
          <a:xfrm>
            <a:off x="3352800" y="2590800"/>
            <a:ext cx="195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600">
                <a:solidFill>
                  <a:srgbClr val="FF3300"/>
                </a:solidFill>
                <a:sym typeface="Symbol" panose="05050102010706020507" pitchFamily="18" charset="2"/>
              </a:rPr>
              <a:t>Control: 82.2 2.49</a:t>
            </a:r>
          </a:p>
        </p:txBody>
      </p:sp>
      <p:sp>
        <p:nvSpPr>
          <p:cNvPr id="68615" name="Rectangle 14"/>
          <p:cNvSpPr>
            <a:spLocks noChangeArrowheads="1"/>
          </p:cNvSpPr>
          <p:nvPr/>
        </p:nvSpPr>
        <p:spPr bwMode="auto">
          <a:xfrm>
            <a:off x="5795963" y="1557338"/>
            <a:ext cx="31686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solidFill>
                  <a:srgbClr val="FF3300"/>
                </a:solidFill>
              </a:rPr>
              <a:t>H</a:t>
            </a:r>
            <a:r>
              <a:rPr lang="en-US" altLang="en-US" b="1" baseline="-25000">
                <a:solidFill>
                  <a:srgbClr val="FF3300"/>
                </a:solidFill>
              </a:rPr>
              <a:t>o</a:t>
            </a:r>
            <a:r>
              <a:rPr lang="en-US" altLang="en-US" b="1">
                <a:solidFill>
                  <a:srgbClr val="FF3300"/>
                </a:solidFill>
              </a:rPr>
              <a:t>: no difference</a:t>
            </a:r>
          </a:p>
          <a:p>
            <a:pPr eaLnBrk="1" hangingPunct="1"/>
            <a:endParaRPr lang="en-US" altLang="en-US" b="1">
              <a:solidFill>
                <a:srgbClr val="FF3300"/>
              </a:solidFill>
            </a:endParaRPr>
          </a:p>
          <a:p>
            <a:pPr eaLnBrk="1" hangingPunct="1"/>
            <a:r>
              <a:rPr lang="en-US" altLang="en-US"/>
              <a:t>(The fasting glucose levels are the same in children with parents having diabetes II compared to children with parents without diabetes) </a:t>
            </a:r>
          </a:p>
          <a:p>
            <a:pPr eaLnBrk="1" hangingPunct="1"/>
            <a:endParaRPr lang="en-US" altLang="en-US"/>
          </a:p>
          <a:p>
            <a:pPr eaLnBrk="1" hangingPunct="1"/>
            <a:r>
              <a:rPr lang="en-US" altLang="en-US" b="1"/>
              <a:t>How likely is that the experimental difference is related only to random sampling?</a:t>
            </a:r>
          </a:p>
          <a:p>
            <a:pPr eaLnBrk="1" hangingPunct="1"/>
            <a:endParaRPr lang="en-US" altLang="en-US" b="1"/>
          </a:p>
          <a:p>
            <a:pPr eaLnBrk="1" hangingPunct="1"/>
            <a:r>
              <a:rPr lang="en-US" altLang="en-US" b="1"/>
              <a:t>To answer: </a:t>
            </a:r>
          </a:p>
          <a:p>
            <a:pPr eaLnBrk="1" hangingPunct="1"/>
            <a:endParaRPr lang="en-US" altLang="en-US" b="1"/>
          </a:p>
          <a:p>
            <a:pPr eaLnBrk="1" hangingPunct="1"/>
            <a:r>
              <a:rPr lang="en-US" altLang="en-US" b="1"/>
              <a:t>ANOVA</a:t>
            </a:r>
          </a:p>
          <a:p>
            <a:pPr eaLnBrk="1" hangingPunct="1"/>
            <a:endParaRPr lang="en-US"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68611"/>
                                        </p:tgtEl>
                                      </p:cBhvr>
                                    </p:animEffect>
                                    <p:set>
                                      <p:cBhvr>
                                        <p:cTn id="7" dur="1" fill="hold">
                                          <p:stCondLst>
                                            <p:cond delay="499"/>
                                          </p:stCondLst>
                                        </p:cTn>
                                        <p:tgtEl>
                                          <p:spTgt spid="686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dissolve">
                                      <p:cBhvr>
                                        <p:cTn id="12"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descr="primerofbiostatfigures_Page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908050"/>
            <a:ext cx="4230688"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6"/>
          <p:cNvSpPr txBox="1">
            <a:spLocks noChangeArrowheads="1"/>
          </p:cNvSpPr>
          <p:nvPr/>
        </p:nvSpPr>
        <p:spPr bwMode="auto">
          <a:xfrm>
            <a:off x="107950" y="333375"/>
            <a:ext cx="4464050"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400"/>
              <a:t>How good are our estimates?</a:t>
            </a:r>
          </a:p>
          <a:p>
            <a:pPr eaLnBrk="1" hangingPunct="1">
              <a:spcBef>
                <a:spcPct val="50000"/>
              </a:spcBef>
            </a:pPr>
            <a:endParaRPr lang="en-US" altLang="en-US" sz="2400"/>
          </a:p>
          <a:p>
            <a:pPr eaLnBrk="1" hangingPunct="1">
              <a:spcBef>
                <a:spcPct val="50000"/>
              </a:spcBef>
            </a:pPr>
            <a:r>
              <a:rPr lang="en-US" altLang="en-US" sz="2400"/>
              <a:t>The standard error of the mean</a:t>
            </a:r>
          </a:p>
          <a:p>
            <a:pPr eaLnBrk="1" hangingPunct="1">
              <a:spcBef>
                <a:spcPct val="50000"/>
              </a:spcBef>
            </a:pPr>
            <a:r>
              <a:rPr lang="en-US" altLang="en-US" sz="1600"/>
              <a:t>The certainty of the computed mean from the random samples</a:t>
            </a:r>
          </a:p>
          <a:p>
            <a:pPr eaLnBrk="1" hangingPunct="1">
              <a:spcBef>
                <a:spcPct val="50000"/>
              </a:spcBef>
            </a:pPr>
            <a:endParaRPr lang="en-US" altLang="en-US" sz="1600"/>
          </a:p>
          <a:p>
            <a:pPr eaLnBrk="1" hangingPunct="1">
              <a:spcBef>
                <a:spcPct val="50000"/>
              </a:spcBef>
            </a:pPr>
            <a:r>
              <a:rPr lang="en-US" altLang="en-US" sz="1600"/>
              <a:t>How accurate are these estimates</a:t>
            </a:r>
          </a:p>
        </p:txBody>
      </p:sp>
      <p:sp>
        <p:nvSpPr>
          <p:cNvPr id="31748" name="Text Box 7"/>
          <p:cNvSpPr txBox="1">
            <a:spLocks noChangeArrowheads="1"/>
          </p:cNvSpPr>
          <p:nvPr/>
        </p:nvSpPr>
        <p:spPr bwMode="auto">
          <a:xfrm>
            <a:off x="7740650" y="981075"/>
            <a:ext cx="996950" cy="274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200" b="1">
                <a:solidFill>
                  <a:srgbClr val="FF3300"/>
                </a:solidFill>
                <a:latin typeface="Arial" panose="020B0604020202020204" pitchFamily="34" charset="0"/>
              </a:rPr>
              <a:t>Mean</a:t>
            </a:r>
            <a:r>
              <a:rPr lang="en-US" altLang="en-US" sz="1200" b="1">
                <a:solidFill>
                  <a:srgbClr val="FF3300"/>
                </a:solidFill>
                <a:latin typeface="Arial" panose="020B0604020202020204" pitchFamily="34" charset="0"/>
                <a:sym typeface="Symbol" panose="05050102010706020507" pitchFamily="18" charset="2"/>
              </a:rPr>
              <a:t>S.D.</a:t>
            </a:r>
            <a:r>
              <a:rPr lang="en-US" altLang="en-US" sz="1200" b="1">
                <a:solidFill>
                  <a:srgbClr val="FF3300"/>
                </a:solidFill>
                <a:latin typeface="Arial" panose="020B0604020202020204" pitchFamily="34" charset="0"/>
              </a:rPr>
              <a:t> </a:t>
            </a:r>
            <a:endParaRPr lang="el-GR" altLang="en-US" sz="1200" b="1">
              <a:solidFill>
                <a:srgbClr val="FF3300"/>
              </a:solidFill>
              <a:latin typeface="Arial" panose="020B0604020202020204" pitchFamily="34" charset="0"/>
              <a:cs typeface="Times New Roman" panose="02020603050405020304" pitchFamily="18" charset="0"/>
            </a:endParaRPr>
          </a:p>
        </p:txBody>
      </p:sp>
      <p:grpSp>
        <p:nvGrpSpPr>
          <p:cNvPr id="31749" name="Group 12"/>
          <p:cNvGrpSpPr>
            <a:grpSpLocks/>
          </p:cNvGrpSpPr>
          <p:nvPr/>
        </p:nvGrpSpPr>
        <p:grpSpPr bwMode="auto">
          <a:xfrm>
            <a:off x="1600200" y="3429000"/>
            <a:ext cx="1719263" cy="1006475"/>
            <a:chOff x="1791" y="2115"/>
            <a:chExt cx="1083" cy="634"/>
          </a:xfrm>
        </p:grpSpPr>
        <p:sp>
          <p:nvSpPr>
            <p:cNvPr id="31752" name="Text Box 8"/>
            <p:cNvSpPr txBox="1">
              <a:spLocks noChangeArrowheads="1"/>
            </p:cNvSpPr>
            <p:nvPr/>
          </p:nvSpPr>
          <p:spPr bwMode="auto">
            <a:xfrm>
              <a:off x="1791" y="2115"/>
              <a:ext cx="108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latin typeface="Arial" panose="020B0604020202020204" pitchFamily="34" charset="0"/>
                </a:rPr>
                <a:t>x=41.5; </a:t>
              </a:r>
              <a:r>
                <a:rPr lang="en-US" altLang="en-US" sz="2000">
                  <a:latin typeface="Arial" panose="020B0604020202020204" pitchFamily="34" charset="0"/>
                  <a:cs typeface="Times New Roman" panose="02020603050405020304" pitchFamily="18" charset="0"/>
                </a:rPr>
                <a:t>s=3.8</a:t>
              </a:r>
            </a:p>
            <a:p>
              <a:pPr eaLnBrk="1" hangingPunct="1"/>
              <a:r>
                <a:rPr lang="en-US" altLang="en-US" sz="2000">
                  <a:latin typeface="Arial" panose="020B0604020202020204" pitchFamily="34" charset="0"/>
                  <a:cs typeface="Times New Roman" panose="02020603050405020304" pitchFamily="18" charset="0"/>
                </a:rPr>
                <a:t>x=36.0; s=5.0</a:t>
              </a:r>
            </a:p>
            <a:p>
              <a:pPr eaLnBrk="1" hangingPunct="1"/>
              <a:r>
                <a:rPr lang="en-US" altLang="en-US" sz="2000">
                  <a:latin typeface="Arial" panose="020B0604020202020204" pitchFamily="34" charset="0"/>
                  <a:cs typeface="Times New Roman" panose="02020603050405020304" pitchFamily="18" charset="0"/>
                </a:rPr>
                <a:t>x=40.0; s=5.0</a:t>
              </a:r>
              <a:endParaRPr lang="el-GR" altLang="en-US" sz="2000">
                <a:latin typeface="Arial" panose="020B0604020202020204" pitchFamily="34" charset="0"/>
                <a:cs typeface="Times New Roman" panose="02020603050405020304" pitchFamily="18" charset="0"/>
              </a:endParaRPr>
            </a:p>
          </p:txBody>
        </p:sp>
        <p:sp>
          <p:nvSpPr>
            <p:cNvPr id="31753" name="Line 9"/>
            <p:cNvSpPr>
              <a:spLocks noChangeShapeType="1"/>
            </p:cNvSpPr>
            <p:nvPr/>
          </p:nvSpPr>
          <p:spPr bwMode="auto">
            <a:xfrm>
              <a:off x="1818" y="215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10"/>
            <p:cNvSpPr>
              <a:spLocks noChangeShapeType="1"/>
            </p:cNvSpPr>
            <p:nvPr/>
          </p:nvSpPr>
          <p:spPr bwMode="auto">
            <a:xfrm>
              <a:off x="1818" y="2366"/>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1"/>
            <p:cNvSpPr>
              <a:spLocks noChangeShapeType="1"/>
            </p:cNvSpPr>
            <p:nvPr/>
          </p:nvSpPr>
          <p:spPr bwMode="auto">
            <a:xfrm>
              <a:off x="1818" y="2551"/>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0" name="Text Box 13"/>
          <p:cNvSpPr txBox="1">
            <a:spLocks noChangeArrowheads="1"/>
          </p:cNvSpPr>
          <p:nvPr/>
        </p:nvSpPr>
        <p:spPr bwMode="auto">
          <a:xfrm>
            <a:off x="152400" y="4724400"/>
            <a:ext cx="4464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400"/>
              <a:t>What are the all possible sample means of 10 Martians?</a:t>
            </a:r>
            <a:endParaRPr lang="en-US" altLang="en-US" sz="1600"/>
          </a:p>
        </p:txBody>
      </p:sp>
      <p:sp>
        <p:nvSpPr>
          <p:cNvPr id="31751" name="Text Box 7"/>
          <p:cNvSpPr txBox="1">
            <a:spLocks noChangeArrowheads="1"/>
          </p:cNvSpPr>
          <p:nvPr/>
        </p:nvSpPr>
        <p:spPr bwMode="auto">
          <a:xfrm>
            <a:off x="5076825" y="1341438"/>
            <a:ext cx="1114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600" b="1">
                <a:solidFill>
                  <a:srgbClr val="FF3300"/>
                </a:solidFill>
                <a:latin typeface="Symbol" panose="05050102010706020507" pitchFamily="18" charset="2"/>
              </a:rPr>
              <a:t>m</a:t>
            </a:r>
            <a:r>
              <a:rPr lang="en-US" altLang="en-US" sz="1600" b="1">
                <a:solidFill>
                  <a:srgbClr val="FF3300"/>
                </a:solidFill>
                <a:latin typeface="Arial" panose="020B0604020202020204" pitchFamily="34" charset="0"/>
              </a:rPr>
              <a:t>=40; </a:t>
            </a:r>
            <a:r>
              <a:rPr lang="el-GR" altLang="en-US" sz="1600" b="1">
                <a:solidFill>
                  <a:srgbClr val="FF3300"/>
                </a:solidFill>
                <a:latin typeface="Times New Roman" panose="02020603050405020304" pitchFamily="18" charset="0"/>
                <a:cs typeface="Times New Roman" panose="02020603050405020304" pitchFamily="18" charset="0"/>
              </a:rPr>
              <a:t>σ</a:t>
            </a:r>
            <a:r>
              <a:rPr lang="en-US" altLang="en-US" sz="1600" b="1">
                <a:solidFill>
                  <a:srgbClr val="FF3300"/>
                </a:solidFill>
                <a:latin typeface="Arial" panose="020B0604020202020204" pitchFamily="34" charset="0"/>
                <a:cs typeface="Times New Roman" panose="02020603050405020304" pitchFamily="18" charset="0"/>
              </a:rPr>
              <a:t>=5</a:t>
            </a:r>
            <a:endParaRPr lang="el-GR" altLang="en-US" sz="1600" b="1">
              <a:solidFill>
                <a:srgbClr val="FF33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19199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1"/>
          <p:cNvSpPr>
            <a:spLocks noChangeArrowheads="1"/>
          </p:cNvSpPr>
          <p:nvPr/>
        </p:nvSpPr>
        <p:spPr bwMode="auto">
          <a:xfrm>
            <a:off x="5688013" y="1371600"/>
            <a:ext cx="3348037" cy="3960813"/>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36194" name="Rectangle 2"/>
          <p:cNvSpPr>
            <a:spLocks noGrp="1" noChangeArrowheads="1"/>
          </p:cNvSpPr>
          <p:nvPr>
            <p:ph type="title" idx="4294967295"/>
          </p:nvPr>
        </p:nvSpPr>
        <p:spPr>
          <a:xfrm>
            <a:off x="250825" y="115888"/>
            <a:ext cx="8664575" cy="1371600"/>
          </a:xfrm>
        </p:spPr>
        <p:txBody>
          <a:bodyPr anchor="t"/>
          <a:lstStyle/>
          <a:p>
            <a:pPr algn="l" eaLnBrk="1" hangingPunct="1">
              <a:defRPr/>
            </a:pPr>
            <a:r>
              <a:rPr lang="en-US" dirty="0" smtClean="0"/>
              <a:t>Example-1: </a:t>
            </a:r>
            <a:r>
              <a:rPr lang="en-US" sz="2000" dirty="0" smtClean="0"/>
              <a:t>same number of members in each group</a:t>
            </a:r>
            <a:br>
              <a:rPr lang="en-US" sz="2000" dirty="0" smtClean="0"/>
            </a:br>
            <a:r>
              <a:rPr lang="en-US" sz="2000" dirty="0" smtClean="0"/>
              <a:t>(confounding parameters similar: e.g., smoking, drinking, oral contraceptives etc.)</a:t>
            </a:r>
            <a:r>
              <a:rPr lang="en-US" sz="2000" dirty="0" smtClean="0">
                <a:effectLst/>
              </a:rPr>
              <a:t/>
            </a:r>
            <a:br>
              <a:rPr lang="en-US" sz="2000" dirty="0" smtClean="0">
                <a:effectLst/>
              </a:rPr>
            </a:br>
            <a:endParaRPr lang="en-US" dirty="0">
              <a:effectLst/>
            </a:endParaRPr>
          </a:p>
        </p:txBody>
      </p:sp>
      <p:pic>
        <p:nvPicPr>
          <p:cNvPr id="20485" name="Picture 4" descr="primerofbiostatfigures_Page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95421"/>
            <a:ext cx="4939506" cy="418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16063"/>
            <a:ext cx="26019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308225"/>
            <a:ext cx="217805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100388"/>
            <a:ext cx="31575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035425"/>
            <a:ext cx="30591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4421188"/>
            <a:ext cx="20161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2" name="Object 2"/>
          <p:cNvGraphicFramePr>
            <a:graphicFrameLocks noChangeAspect="1"/>
          </p:cNvGraphicFramePr>
          <p:nvPr/>
        </p:nvGraphicFramePr>
        <p:xfrm>
          <a:off x="6084888" y="4886325"/>
          <a:ext cx="1049337" cy="423863"/>
        </p:xfrm>
        <a:graphic>
          <a:graphicData uri="http://schemas.openxmlformats.org/presentationml/2006/ole">
            <mc:AlternateContent xmlns:mc="http://schemas.openxmlformats.org/markup-compatibility/2006">
              <mc:Choice xmlns:v="urn:schemas-microsoft-com:vml" Requires="v">
                <p:oleObj spid="_x0000_s20521" name="Equation" r:id="rId9" imgW="1193760" imgH="482400" progId="Equation.DSMT4">
                  <p:embed/>
                </p:oleObj>
              </mc:Choice>
              <mc:Fallback>
                <p:oleObj name="Equation" r:id="rId9" imgW="1193760" imgH="482400" progId="Equation.DSMT4">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4886325"/>
                        <a:ext cx="1049337"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1" name="Text Box 13"/>
          <p:cNvSpPr txBox="1">
            <a:spLocks noChangeArrowheads="1"/>
          </p:cNvSpPr>
          <p:nvPr/>
        </p:nvSpPr>
        <p:spPr bwMode="auto">
          <a:xfrm>
            <a:off x="2948384" y="4083050"/>
            <a:ext cx="274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600" dirty="0">
                <a:solidFill>
                  <a:srgbClr val="FF3300"/>
                </a:solidFill>
              </a:rPr>
              <a:t>Cases: 86.1</a:t>
            </a:r>
            <a:r>
              <a:rPr lang="en-US" altLang="en-US" sz="1600" dirty="0">
                <a:solidFill>
                  <a:srgbClr val="FF3300"/>
                </a:solidFill>
                <a:sym typeface="Symbol" panose="05050102010706020507" pitchFamily="18" charset="2"/>
              </a:rPr>
              <a:t>2.09 mg/L</a:t>
            </a:r>
          </a:p>
        </p:txBody>
      </p:sp>
      <p:sp>
        <p:nvSpPr>
          <p:cNvPr id="20492" name="Text Box 14"/>
          <p:cNvSpPr txBox="1">
            <a:spLocks noChangeArrowheads="1"/>
          </p:cNvSpPr>
          <p:nvPr/>
        </p:nvSpPr>
        <p:spPr bwMode="auto">
          <a:xfrm>
            <a:off x="5715000" y="6096000"/>
            <a:ext cx="174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(0.01)=7.19</a:t>
            </a:r>
          </a:p>
        </p:txBody>
      </p:sp>
      <p:sp>
        <p:nvSpPr>
          <p:cNvPr id="20493" name="Text Box 15"/>
          <p:cNvSpPr txBox="1">
            <a:spLocks noChangeArrowheads="1"/>
          </p:cNvSpPr>
          <p:nvPr/>
        </p:nvSpPr>
        <p:spPr bwMode="auto">
          <a:xfrm>
            <a:off x="5715000" y="5486400"/>
            <a:ext cx="174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(0.05)=4.04</a:t>
            </a:r>
          </a:p>
        </p:txBody>
      </p:sp>
      <p:sp>
        <p:nvSpPr>
          <p:cNvPr id="20494" name="Rectangle 14"/>
          <p:cNvSpPr>
            <a:spLocks noChangeArrowheads="1"/>
          </p:cNvSpPr>
          <p:nvPr/>
        </p:nvSpPr>
        <p:spPr bwMode="auto">
          <a:xfrm>
            <a:off x="304800" y="1600200"/>
            <a:ext cx="24613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t>Fasting glucose levels</a:t>
            </a:r>
            <a:r>
              <a:rPr lang="en-US" altLang="en-US" dirty="0" smtClean="0"/>
              <a:t>:</a:t>
            </a:r>
          </a:p>
          <a:p>
            <a:pPr eaLnBrk="1" hangingPunct="1"/>
            <a:r>
              <a:rPr lang="en-US" altLang="en-US" dirty="0" smtClean="0"/>
              <a:t>             </a:t>
            </a:r>
          </a:p>
          <a:p>
            <a:pPr eaLnBrk="1" hangingPunct="1"/>
            <a:r>
              <a:rPr lang="en-US" altLang="en-US" dirty="0" smtClean="0"/>
              <a:t> Assumption:</a:t>
            </a:r>
            <a:endParaRPr lang="en-US" altLang="en-US" dirty="0"/>
          </a:p>
        </p:txBody>
      </p:sp>
      <p:sp>
        <p:nvSpPr>
          <p:cNvPr id="20495" name="Rectangle 15"/>
          <p:cNvSpPr>
            <a:spLocks noChangeArrowheads="1"/>
          </p:cNvSpPr>
          <p:nvPr/>
        </p:nvSpPr>
        <p:spPr bwMode="auto">
          <a:xfrm>
            <a:off x="3288904" y="2941918"/>
            <a:ext cx="1955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600" dirty="0">
                <a:solidFill>
                  <a:srgbClr val="FF3300"/>
                </a:solidFill>
                <a:sym typeface="Symbol" panose="05050102010706020507" pitchFamily="18" charset="2"/>
              </a:rPr>
              <a:t>Control: 82.2 2.49</a:t>
            </a:r>
          </a:p>
        </p:txBody>
      </p:sp>
      <p:sp>
        <p:nvSpPr>
          <p:cNvPr id="4" name="Rectangle 16">
            <a:hlinkClick r:id="rId11" action="ppaction://hlinksldjump"/>
          </p:cNvPr>
          <p:cNvSpPr/>
          <p:nvPr/>
        </p:nvSpPr>
        <p:spPr>
          <a:xfrm>
            <a:off x="6804025" y="5418138"/>
            <a:ext cx="2205038" cy="1439862"/>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Rectangle 16"/>
          <p:cNvSpPr/>
          <p:nvPr/>
        </p:nvSpPr>
        <p:spPr>
          <a:xfrm>
            <a:off x="5651500" y="4868863"/>
            <a:ext cx="3340100" cy="501650"/>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mc:AlternateContent xmlns:mc="http://schemas.openxmlformats.org/markup-compatibility/2006" xmlns:a14="http://schemas.microsoft.com/office/drawing/2010/main">
        <mc:Choice Requires="a14">
          <p:sp>
            <p:nvSpPr>
              <p:cNvPr id="20498" name="Rectangle 14"/>
              <p:cNvSpPr>
                <a:spLocks noChangeArrowheads="1"/>
              </p:cNvSpPr>
              <p:nvPr/>
            </p:nvSpPr>
            <p:spPr bwMode="auto">
              <a:xfrm>
                <a:off x="2818141" y="1558707"/>
                <a:ext cx="2559803"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dirty="0" smtClean="0">
                    <a:solidFill>
                      <a:srgbClr val="FF3300"/>
                    </a:solidFill>
                  </a:rPr>
                  <a:t>H</a:t>
                </a:r>
                <a:r>
                  <a:rPr lang="en-US" altLang="en-US" b="1" baseline="-25000" dirty="0">
                    <a:solidFill>
                      <a:srgbClr val="FF3300"/>
                    </a:solidFill>
                  </a:rPr>
                  <a:t>o</a:t>
                </a:r>
                <a:r>
                  <a:rPr lang="en-US" altLang="en-US" b="1" dirty="0">
                    <a:solidFill>
                      <a:srgbClr val="FF3300"/>
                    </a:solidFill>
                  </a:rPr>
                  <a:t>: no </a:t>
                </a:r>
                <a:r>
                  <a:rPr lang="en-US" altLang="en-US" b="1" dirty="0" smtClean="0">
                    <a:solidFill>
                      <a:srgbClr val="FF3300"/>
                    </a:solidFill>
                  </a:rPr>
                  <a:t>difference</a:t>
                </a:r>
              </a:p>
              <a:p>
                <a:pPr eaLnBrk="1" hangingPunct="1">
                  <a:tabLst>
                    <a:tab pos="396875" algn="l"/>
                  </a:tabLst>
                </a:pPr>
                <a:r>
                  <a:rPr lang="en-US" altLang="en-US" dirty="0" smtClean="0">
                    <a:solidFill>
                      <a:srgbClr val="FF3300"/>
                    </a:solidFill>
                  </a:rPr>
                  <a:t>	</a:t>
                </a:r>
                <a14:m>
                  <m:oMath xmlns:m="http://schemas.openxmlformats.org/officeDocument/2006/math">
                    <m:sSub>
                      <m:sSubPr>
                        <m:ctrlPr>
                          <a:rPr lang="en-US" altLang="en-US" b="1" i="1">
                            <a:solidFill>
                              <a:srgbClr val="FF3300"/>
                            </a:solidFill>
                            <a:latin typeface="Cambria Math" panose="02040503050406030204" pitchFamily="18" charset="0"/>
                          </a:rPr>
                        </m:ctrlPr>
                      </m:sSubPr>
                      <m:e>
                        <m:acc>
                          <m:accPr>
                            <m:chr m:val="̅"/>
                            <m:ctrlPr>
                              <a:rPr lang="en-US" altLang="en-US" b="1" i="1">
                                <a:solidFill>
                                  <a:srgbClr val="FF3300"/>
                                </a:solidFill>
                                <a:latin typeface="Cambria Math" panose="02040503050406030204" pitchFamily="18" charset="0"/>
                              </a:rPr>
                            </m:ctrlPr>
                          </m:accPr>
                          <m:e>
                            <m:r>
                              <a:rPr lang="en-US" altLang="en-US" b="1" i="1">
                                <a:solidFill>
                                  <a:srgbClr val="FF3300"/>
                                </a:solidFill>
                                <a:latin typeface="Cambria Math" panose="02040503050406030204" pitchFamily="18" charset="0"/>
                              </a:rPr>
                              <m:t>𝒙</m:t>
                            </m:r>
                          </m:e>
                        </m:acc>
                      </m:e>
                      <m:sub>
                        <m:r>
                          <a:rPr lang="en-US" altLang="en-US" b="1" i="1">
                            <a:solidFill>
                              <a:srgbClr val="FF3300"/>
                            </a:solidFill>
                            <a:latin typeface="Cambria Math" panose="02040503050406030204" pitchFamily="18" charset="0"/>
                          </a:rPr>
                          <m:t>𝒄𝒂𝒔𝒆𝒔</m:t>
                        </m:r>
                      </m:sub>
                    </m:sSub>
                  </m:oMath>
                </a14:m>
                <a:r>
                  <a:rPr lang="en-US" altLang="en-US" b="1" dirty="0">
                    <a:solidFill>
                      <a:srgbClr val="FF3300"/>
                    </a:solidFill>
                  </a:rPr>
                  <a:t>=</a:t>
                </a:r>
                <a14:m>
                  <m:oMath xmlns:m="http://schemas.openxmlformats.org/officeDocument/2006/math">
                    <m:sSub>
                      <m:sSubPr>
                        <m:ctrlPr>
                          <a:rPr lang="en-US" altLang="en-US" b="1" i="1">
                            <a:solidFill>
                              <a:srgbClr val="FF3300"/>
                            </a:solidFill>
                            <a:latin typeface="Cambria Math" panose="02040503050406030204" pitchFamily="18" charset="0"/>
                          </a:rPr>
                        </m:ctrlPr>
                      </m:sSubPr>
                      <m:e>
                        <m:acc>
                          <m:accPr>
                            <m:chr m:val="̅"/>
                            <m:ctrlPr>
                              <a:rPr lang="en-US" altLang="en-US" b="1" i="1">
                                <a:solidFill>
                                  <a:srgbClr val="FF3300"/>
                                </a:solidFill>
                                <a:latin typeface="Cambria Math" panose="02040503050406030204" pitchFamily="18" charset="0"/>
                              </a:rPr>
                            </m:ctrlPr>
                          </m:accPr>
                          <m:e>
                            <m:r>
                              <a:rPr lang="en-US" altLang="en-US" b="1" i="1">
                                <a:solidFill>
                                  <a:srgbClr val="FF3300"/>
                                </a:solidFill>
                                <a:latin typeface="Cambria Math" panose="02040503050406030204" pitchFamily="18" charset="0"/>
                              </a:rPr>
                              <m:t>𝒙</m:t>
                            </m:r>
                          </m:e>
                        </m:acc>
                      </m:e>
                      <m:sub>
                        <m:r>
                          <a:rPr lang="en-US" altLang="en-US" b="1" i="1">
                            <a:solidFill>
                              <a:srgbClr val="FF3300"/>
                            </a:solidFill>
                            <a:latin typeface="Cambria Math" panose="02040503050406030204" pitchFamily="18" charset="0"/>
                          </a:rPr>
                          <m:t>𝒄𝒐𝒏𝒕𝒓𝒐𝒍</m:t>
                        </m:r>
                      </m:sub>
                    </m:sSub>
                  </m:oMath>
                </a14:m>
                <a:endParaRPr lang="en-US" altLang="en-US" dirty="0" smtClean="0">
                  <a:solidFill>
                    <a:srgbClr val="FF3300"/>
                  </a:solidFill>
                </a:endParaRPr>
              </a:p>
              <a:p>
                <a:pPr eaLnBrk="1" hangingPunct="1"/>
                <a:r>
                  <a:rPr lang="en-US" altLang="en-US" dirty="0" smtClean="0">
                    <a:solidFill>
                      <a:srgbClr val="FF3300"/>
                    </a:solidFill>
                  </a:rPr>
                  <a:t>Variances are the same</a:t>
                </a:r>
                <a:endParaRPr lang="en-US" altLang="en-US" dirty="0">
                  <a:solidFill>
                    <a:srgbClr val="FF3300"/>
                  </a:solidFill>
                </a:endParaRPr>
              </a:p>
            </p:txBody>
          </p:sp>
        </mc:Choice>
        <mc:Fallback xmlns="">
          <p:sp>
            <p:nvSpPr>
              <p:cNvPr id="20498" name="Rectangle 14"/>
              <p:cNvSpPr>
                <a:spLocks noRot="1" noChangeAspect="1" noMove="1" noResize="1" noEditPoints="1" noAdjustHandles="1" noChangeArrowheads="1" noChangeShapeType="1" noTextEdit="1"/>
              </p:cNvSpPr>
              <p:nvPr/>
            </p:nvSpPr>
            <p:spPr bwMode="auto">
              <a:xfrm>
                <a:off x="2818141" y="1558707"/>
                <a:ext cx="2559803" cy="954107"/>
              </a:xfrm>
              <a:prstGeom prst="rect">
                <a:avLst/>
              </a:prstGeom>
              <a:blipFill rotWithShape="0">
                <a:blip r:embed="rId12"/>
                <a:stretch>
                  <a:fillRect l="-1905" t="-3846" r="-1429" b="-64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6343" name="Rectangle 23"/>
          <p:cNvSpPr>
            <a:spLocks noChangeArrowheads="1"/>
          </p:cNvSpPr>
          <p:nvPr/>
        </p:nvSpPr>
        <p:spPr bwMode="auto">
          <a:xfrm>
            <a:off x="5724525" y="1844675"/>
            <a:ext cx="3275013" cy="431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7" name="Rectangle 16"/>
          <p:cNvSpPr/>
          <p:nvPr/>
        </p:nvSpPr>
        <p:spPr>
          <a:xfrm>
            <a:off x="5651500" y="1341438"/>
            <a:ext cx="3340100" cy="935037"/>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6345" name="Rectangle 25"/>
          <p:cNvSpPr>
            <a:spLocks noChangeArrowheads="1"/>
          </p:cNvSpPr>
          <p:nvPr/>
        </p:nvSpPr>
        <p:spPr bwMode="auto">
          <a:xfrm>
            <a:off x="6877050" y="4437063"/>
            <a:ext cx="2087563" cy="431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 name="Rectangle 16"/>
          <p:cNvSpPr/>
          <p:nvPr/>
        </p:nvSpPr>
        <p:spPr>
          <a:xfrm>
            <a:off x="5651500" y="4365625"/>
            <a:ext cx="3340100" cy="506412"/>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6346" name="Rectangle 26"/>
          <p:cNvSpPr>
            <a:spLocks noChangeArrowheads="1"/>
          </p:cNvSpPr>
          <p:nvPr/>
        </p:nvSpPr>
        <p:spPr bwMode="auto">
          <a:xfrm>
            <a:off x="6877050" y="3933825"/>
            <a:ext cx="2087563" cy="431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 name="Rectangle 16"/>
          <p:cNvSpPr/>
          <p:nvPr/>
        </p:nvSpPr>
        <p:spPr>
          <a:xfrm>
            <a:off x="5651500" y="4005263"/>
            <a:ext cx="3340100" cy="360362"/>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6344" name="Rectangle 24"/>
          <p:cNvSpPr>
            <a:spLocks noChangeArrowheads="1"/>
          </p:cNvSpPr>
          <p:nvPr/>
        </p:nvSpPr>
        <p:spPr bwMode="auto">
          <a:xfrm>
            <a:off x="5688013" y="3573463"/>
            <a:ext cx="3348037" cy="431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 name="Rectangle 16"/>
          <p:cNvSpPr/>
          <p:nvPr/>
        </p:nvSpPr>
        <p:spPr>
          <a:xfrm>
            <a:off x="5651500" y="2349500"/>
            <a:ext cx="3340100" cy="1214438"/>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23"/>
          <p:cNvSpPr>
            <a:spLocks noChangeArrowheads="1"/>
          </p:cNvSpPr>
          <p:nvPr/>
        </p:nvSpPr>
        <p:spPr bwMode="auto">
          <a:xfrm>
            <a:off x="7494588" y="1847126"/>
            <a:ext cx="1470025" cy="431800"/>
          </a:xfrm>
          <a:prstGeom prst="re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6343"/>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xit" presetSubtype="1" fill="hold" grpId="0" nodeType="clickEffect">
                                  <p:stCondLst>
                                    <p:cond delay="0"/>
                                  </p:stCondLst>
                                  <p:childTnLst>
                                    <p:animEffect transition="out" filter="wipe(up)">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634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xit" presetSubtype="1" fill="hold" grpId="0" nodeType="clickEffect">
                                  <p:stCondLst>
                                    <p:cond delay="0"/>
                                  </p:stCondLst>
                                  <p:childTnLst>
                                    <p:animEffect transition="out" filter="wipe(up)">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56346"/>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xit" presetSubtype="1" fill="hold" grpId="0" nodeType="clickEffect">
                                  <p:stCondLst>
                                    <p:cond delay="0"/>
                                  </p:stCondLst>
                                  <p:childTnLst>
                                    <p:animEffect transition="out" filter="wipe(up)">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634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1" fill="hold" grpId="0" nodeType="clickEffect">
                                  <p:stCondLst>
                                    <p:cond delay="0"/>
                                  </p:stCondLst>
                                  <p:childTnLst>
                                    <p:animEffect transition="out" filter="wipe(up)">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0" nodeType="clickEffect">
                                  <p:stCondLst>
                                    <p:cond delay="0"/>
                                  </p:stCondLst>
                                  <p:childTnLst>
                                    <p:animEffect transition="out" filter="wipe(up)">
                                      <p:cBhvr>
                                        <p:cTn id="51" dur="500"/>
                                        <p:tgtEl>
                                          <p:spTgt spid="4"/>
                                        </p:tgtEl>
                                      </p:cBhvr>
                                    </p:animEffect>
                                    <p:set>
                                      <p:cBhvr>
                                        <p:cTn id="52" dur="1" fill="hold">
                                          <p:stCondLst>
                                            <p:cond delay="499"/>
                                          </p:stCondLst>
                                        </p:cTn>
                                        <p:tgtEl>
                                          <p:spTgt spid="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63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6343" grpId="0" animBg="1"/>
      <p:bldP spid="17" grpId="0" animBg="1"/>
      <p:bldP spid="56345" grpId="0" animBg="1"/>
      <p:bldP spid="6" grpId="0" animBg="1"/>
      <p:bldP spid="56346" grpId="0" animBg="1"/>
      <p:bldP spid="3" grpId="0" animBg="1"/>
      <p:bldP spid="56344" grpId="0" animBg="1"/>
      <p:bldP spid="2"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0" y="1905000"/>
            <a:ext cx="17780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150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800"/>
            <a:ext cx="6972300"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2"/>
          <p:cNvSpPr txBox="1">
            <a:spLocks noChangeArrowheads="1"/>
          </p:cNvSpPr>
          <p:nvPr/>
        </p:nvSpPr>
        <p:spPr bwMode="auto">
          <a:xfrm>
            <a:off x="1981200" y="457200"/>
            <a:ext cx="5802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Table 3-1 Rritical F values at 0.05 and 0.01 (bold) leves</a:t>
            </a:r>
          </a:p>
        </p:txBody>
      </p:sp>
      <p:graphicFrame>
        <p:nvGraphicFramePr>
          <p:cNvPr id="21506" name="Object 2"/>
          <p:cNvGraphicFramePr>
            <a:graphicFrameLocks noChangeAspect="1"/>
          </p:cNvGraphicFramePr>
          <p:nvPr/>
        </p:nvGraphicFramePr>
        <p:xfrm>
          <a:off x="228600" y="1981200"/>
          <a:ext cx="1697038" cy="685800"/>
        </p:xfrm>
        <a:graphic>
          <a:graphicData uri="http://schemas.openxmlformats.org/presentationml/2006/ole">
            <mc:AlternateContent xmlns:mc="http://schemas.openxmlformats.org/markup-compatibility/2006">
              <mc:Choice xmlns:v="urn:schemas-microsoft-com:vml" Requires="v">
                <p:oleObj spid="_x0000_s21522" name="Equation" r:id="rId4" imgW="1193760" imgH="482400" progId="Equation.DSMT4">
                  <p:embed/>
                </p:oleObj>
              </mc:Choice>
              <mc:Fallback>
                <p:oleObj name="Equation" r:id="rId4" imgW="1193760" imgH="482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981200"/>
                        <a:ext cx="16970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Box 5"/>
          <p:cNvSpPr txBox="1">
            <a:spLocks noChangeArrowheads="1"/>
          </p:cNvSpPr>
          <p:nvPr/>
        </p:nvSpPr>
        <p:spPr bwMode="auto">
          <a:xfrm>
            <a:off x="152400" y="3200400"/>
            <a:ext cx="1414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calc </a:t>
            </a:r>
            <a:r>
              <a:rPr lang="en-US" altLang="en-US"/>
              <a:t>= 36.01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158750"/>
            <a:ext cx="6904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765175"/>
            <a:ext cx="6869112"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13075" y="4273550"/>
            <a:ext cx="609600" cy="45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3013075" y="463550"/>
            <a:ext cx="609600" cy="426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2251075" y="4273550"/>
            <a:ext cx="1371600" cy="45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a:hlinkClick r:id="rId5" action="ppaction://hlinksldjump"/>
          </p:cNvPr>
          <p:cNvSpPr/>
          <p:nvPr/>
        </p:nvSpPr>
        <p:spPr>
          <a:xfrm>
            <a:off x="106363" y="115888"/>
            <a:ext cx="1778000" cy="914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aphicFrame>
        <p:nvGraphicFramePr>
          <p:cNvPr id="22530" name="Object 2"/>
          <p:cNvGraphicFramePr>
            <a:graphicFrameLocks noChangeAspect="1"/>
          </p:cNvGraphicFramePr>
          <p:nvPr/>
        </p:nvGraphicFramePr>
        <p:xfrm>
          <a:off x="207963" y="192088"/>
          <a:ext cx="1697037" cy="685800"/>
        </p:xfrm>
        <a:graphic>
          <a:graphicData uri="http://schemas.openxmlformats.org/presentationml/2006/ole">
            <mc:AlternateContent xmlns:mc="http://schemas.openxmlformats.org/markup-compatibility/2006">
              <mc:Choice xmlns:v="urn:schemas-microsoft-com:vml" Requires="v">
                <p:oleObj spid="_x0000_s22552" name="Equation" r:id="rId6" imgW="1193760" imgH="482400" progId="Equation.DSMT4">
                  <p:embed/>
                </p:oleObj>
              </mc:Choice>
              <mc:Fallback>
                <p:oleObj name="Equation" r:id="rId6" imgW="1193760" imgH="4824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963" y="192088"/>
                        <a:ext cx="16970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TextBox 9"/>
          <p:cNvSpPr txBox="1">
            <a:spLocks noChangeArrowheads="1"/>
          </p:cNvSpPr>
          <p:nvPr/>
        </p:nvSpPr>
        <p:spPr bwMode="auto">
          <a:xfrm>
            <a:off x="152400" y="1196975"/>
            <a:ext cx="2187575"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err="1"/>
              <a:t>F</a:t>
            </a:r>
            <a:r>
              <a:rPr lang="en-US" altLang="en-US" baseline="-25000" dirty="0" err="1"/>
              <a:t>calc</a:t>
            </a:r>
            <a:r>
              <a:rPr lang="en-US" altLang="en-US" baseline="-25000" dirty="0"/>
              <a:t> </a:t>
            </a:r>
            <a:r>
              <a:rPr lang="en-US" altLang="en-US" dirty="0"/>
              <a:t>= 36.01</a:t>
            </a:r>
          </a:p>
          <a:p>
            <a:pPr eaLnBrk="1" hangingPunct="1"/>
            <a:endParaRPr lang="en-US" altLang="en-US" dirty="0"/>
          </a:p>
          <a:p>
            <a:pPr eaLnBrk="1" hangingPunct="1"/>
            <a:r>
              <a:rPr lang="en-US" altLang="en-US" dirty="0">
                <a:solidFill>
                  <a:srgbClr val="FF0000"/>
                </a:solidFill>
              </a:rPr>
              <a:t>F is BIG</a:t>
            </a:r>
          </a:p>
          <a:p>
            <a:pPr eaLnBrk="1" hangingPunct="1"/>
            <a:endParaRPr lang="en-US" altLang="en-US" dirty="0"/>
          </a:p>
          <a:p>
            <a:pPr eaLnBrk="1" hangingPunct="1"/>
            <a:r>
              <a:rPr lang="en-US" altLang="en-US" b="1" dirty="0"/>
              <a:t>Excel:</a:t>
            </a:r>
          </a:p>
          <a:p>
            <a:pPr eaLnBrk="1" hangingPunct="1"/>
            <a:r>
              <a:rPr lang="en-US" altLang="en-US" dirty="0" err="1"/>
              <a:t>F</a:t>
            </a:r>
            <a:r>
              <a:rPr lang="en-US" altLang="en-US" baseline="-25000" dirty="0" err="1"/>
              <a:t>crit</a:t>
            </a:r>
            <a:r>
              <a:rPr lang="en-US" altLang="en-US" dirty="0"/>
              <a:t>=</a:t>
            </a:r>
          </a:p>
          <a:p>
            <a:pPr eaLnBrk="1" hangingPunct="1"/>
            <a:r>
              <a:rPr lang="en-US" altLang="en-US" b="1" dirty="0"/>
              <a:t>FINV</a:t>
            </a:r>
            <a:r>
              <a:rPr lang="en-US" altLang="en-US" dirty="0"/>
              <a:t>(0.05,1,48)=</a:t>
            </a:r>
          </a:p>
          <a:p>
            <a:pPr eaLnBrk="1" hangingPunct="1"/>
            <a:r>
              <a:rPr lang="en-US" altLang="en-US" dirty="0"/>
              <a:t>4.04</a:t>
            </a:r>
          </a:p>
          <a:p>
            <a:pPr eaLnBrk="1" hangingPunct="1"/>
            <a:r>
              <a:rPr lang="en-US" altLang="en-US" sz="1200" dirty="0">
                <a:solidFill>
                  <a:schemeClr val="tx2">
                    <a:lumMod val="50000"/>
                  </a:schemeClr>
                </a:solidFill>
                <a:cs typeface="Tahoma" panose="020B0604030504040204" pitchFamily="34" charset="0"/>
              </a:rPr>
              <a:t>F.INV.RT(0.05,1,48)=4.0426</a:t>
            </a:r>
          </a:p>
          <a:p>
            <a:pPr eaLnBrk="1" hangingPunct="1"/>
            <a:endParaRPr lang="en-US" altLang="en-US" dirty="0"/>
          </a:p>
          <a:p>
            <a:pPr eaLnBrk="1" hangingPunct="1"/>
            <a:r>
              <a:rPr lang="en-US" altLang="en-US" sz="1600" dirty="0"/>
              <a:t>P</a:t>
            </a:r>
            <a:r>
              <a:rPr lang="en-US" altLang="en-US" sz="1600" baseline="-25000" dirty="0"/>
              <a:t>F=36.01</a:t>
            </a:r>
            <a:r>
              <a:rPr lang="en-US" altLang="en-US" sz="1600" dirty="0"/>
              <a:t>= </a:t>
            </a:r>
            <a:r>
              <a:rPr lang="en-US" altLang="en-US" b="1" dirty="0"/>
              <a:t>FDIST</a:t>
            </a:r>
            <a:r>
              <a:rPr lang="en-US" altLang="en-US" sz="1600" dirty="0"/>
              <a:t>(X,df1,df2)=</a:t>
            </a:r>
          </a:p>
          <a:p>
            <a:pPr eaLnBrk="1" hangingPunct="1"/>
            <a:r>
              <a:rPr lang="en-US" altLang="en-US" sz="1600" dirty="0"/>
              <a:t>FDIST(36.01,1,48)=</a:t>
            </a:r>
          </a:p>
          <a:p>
            <a:pPr eaLnBrk="1" hangingPunct="1"/>
            <a:r>
              <a:rPr lang="en-US" altLang="en-US" sz="1600" b="1" dirty="0" smtClean="0">
                <a:solidFill>
                  <a:srgbClr val="FF3300"/>
                </a:solidFill>
              </a:rPr>
              <a:t>2.5x10</a:t>
            </a:r>
            <a:r>
              <a:rPr lang="en-US" altLang="en-US" sz="1600" b="1" baseline="30000" dirty="0" smtClean="0">
                <a:solidFill>
                  <a:srgbClr val="FF3300"/>
                </a:solidFill>
              </a:rPr>
              <a:t>-7</a:t>
            </a:r>
          </a:p>
          <a:p>
            <a:pPr eaLnBrk="1" hangingPunct="1"/>
            <a:r>
              <a:rPr lang="en-US" altLang="en-US" sz="1200" dirty="0" smtClean="0">
                <a:solidFill>
                  <a:schemeClr val="tx2">
                    <a:lumMod val="50000"/>
                  </a:schemeClr>
                </a:solidFill>
                <a:cs typeface="Tahoma" panose="020B0604030504040204" pitchFamily="34" charset="0"/>
              </a:rPr>
              <a:t>F.DIST.RT(36.01,1,48)=</a:t>
            </a:r>
          </a:p>
          <a:p>
            <a:pPr eaLnBrk="1" hangingPunct="1"/>
            <a:r>
              <a:rPr lang="en-US" altLang="en-US" sz="1200" dirty="0" smtClean="0">
                <a:solidFill>
                  <a:schemeClr val="tx2">
                    <a:lumMod val="50000"/>
                  </a:schemeClr>
                </a:solidFill>
              </a:rPr>
              <a:t>2.5x10</a:t>
            </a:r>
            <a:r>
              <a:rPr lang="en-US" altLang="en-US" sz="1200" baseline="30000" dirty="0" smtClean="0">
                <a:solidFill>
                  <a:schemeClr val="tx2">
                    <a:lumMod val="50000"/>
                  </a:schemeClr>
                </a:solidFill>
              </a:rPr>
              <a:t>-7</a:t>
            </a:r>
            <a:endParaRPr lang="en-US" altLang="en-US" sz="1200" baseline="30000" dirty="0">
              <a:solidFill>
                <a:schemeClr val="tx2">
                  <a:lumMod val="50000"/>
                </a:schemeClr>
              </a:solidFill>
            </a:endParaRPr>
          </a:p>
          <a:p>
            <a:pPr eaLnBrk="1" hangingPunct="1"/>
            <a:endParaRPr lang="en-US" altLang="en-US" sz="1200" dirty="0">
              <a:solidFill>
                <a:schemeClr val="tx2">
                  <a:lumMod val="50000"/>
                </a:schemeClr>
              </a:solidFill>
              <a:cs typeface="Tahoma" panose="020B0604030504040204" pitchFamily="34" charset="0"/>
            </a:endParaRPr>
          </a:p>
          <a:p>
            <a:pPr eaLnBrk="1" hangingPunct="1"/>
            <a:endParaRPr lang="en-US" altLang="en-US" sz="1200" b="1" dirty="0"/>
          </a:p>
        </p:txBody>
      </p:sp>
      <p:sp>
        <p:nvSpPr>
          <p:cNvPr id="22538" name="Rectangle 13"/>
          <p:cNvSpPr>
            <a:spLocks noChangeArrowheads="1"/>
          </p:cNvSpPr>
          <p:nvPr/>
        </p:nvSpPr>
        <p:spPr bwMode="auto">
          <a:xfrm>
            <a:off x="0" y="5516563"/>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t>Reject the </a:t>
            </a:r>
          </a:p>
          <a:p>
            <a:pPr eaLnBrk="1" hangingPunct="1"/>
            <a:r>
              <a:rPr lang="en-US" altLang="en-US" b="1"/>
              <a:t>Hypothesis that there is NO difference or NO effect</a:t>
            </a:r>
          </a:p>
          <a:p>
            <a:pPr eaLnBrk="1" hangingPunct="1"/>
            <a:endParaRPr lang="en-US" altLang="en-US" b="1">
              <a:solidFill>
                <a:srgbClr val="6CFFFF"/>
              </a:solidFill>
            </a:endParaRPr>
          </a:p>
          <a:p>
            <a:pPr eaLnBrk="1" hangingPunct="1"/>
            <a:r>
              <a:rPr lang="en-US" altLang="en-US">
                <a:solidFill>
                  <a:srgbClr val="6CFFFF"/>
                </a:solidFill>
              </a:rPr>
              <a:t>There is higher fasting glucose levels in children with parental history of type II diabetes</a:t>
            </a:r>
          </a:p>
        </p:txBody>
      </p:sp>
      <p:pic>
        <p:nvPicPr>
          <p:cNvPr id="1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6400" y="3140968"/>
            <a:ext cx="4052026" cy="230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692150"/>
            <a:ext cx="377507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4" name="Object 6"/>
          <p:cNvGraphicFramePr>
            <a:graphicFrameLocks noChangeAspect="1"/>
          </p:cNvGraphicFramePr>
          <p:nvPr/>
        </p:nvGraphicFramePr>
        <p:xfrm>
          <a:off x="6948488" y="3573463"/>
          <a:ext cx="1422400" cy="682625"/>
        </p:xfrm>
        <a:graphic>
          <a:graphicData uri="http://schemas.openxmlformats.org/presentationml/2006/ole">
            <mc:AlternateContent xmlns:mc="http://schemas.openxmlformats.org/markup-compatibility/2006">
              <mc:Choice xmlns:v="urn:schemas-microsoft-com:vml" Requires="v">
                <p:oleObj spid="_x0000_s23636" name="Equation" r:id="rId4" imgW="952200" imgH="457200" progId="Equation.DSMT4">
                  <p:embed/>
                </p:oleObj>
              </mc:Choice>
              <mc:Fallback>
                <p:oleObj name="Equation" r:id="rId4" imgW="95220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3573463"/>
                        <a:ext cx="14224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7"/>
          <p:cNvSpPr txBox="1">
            <a:spLocks noChangeArrowheads="1"/>
          </p:cNvSpPr>
          <p:nvPr/>
        </p:nvSpPr>
        <p:spPr bwMode="auto">
          <a:xfrm>
            <a:off x="6732588" y="4581525"/>
            <a:ext cx="225189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t>P value:</a:t>
            </a:r>
          </a:p>
          <a:p>
            <a:pPr eaLnBrk="1" hangingPunct="1"/>
            <a:r>
              <a:rPr lang="en-US" altLang="en-US" dirty="0"/>
              <a:t>FDIST(29.84,1,48)=</a:t>
            </a:r>
          </a:p>
          <a:p>
            <a:pPr eaLnBrk="1" hangingPunct="1"/>
            <a:r>
              <a:rPr lang="en-US" altLang="en-US" dirty="0"/>
              <a:t>1.64</a:t>
            </a:r>
            <a:r>
              <a:rPr lang="en-US" altLang="en-US" dirty="0">
                <a:cs typeface="Tahoma" panose="020B0604030504040204" pitchFamily="34" charset="0"/>
              </a:rPr>
              <a:t>∙10</a:t>
            </a:r>
            <a:r>
              <a:rPr lang="en-US" altLang="en-US" baseline="30000" dirty="0">
                <a:cs typeface="Tahoma" panose="020B0604030504040204" pitchFamily="34" charset="0"/>
              </a:rPr>
              <a:t>-6</a:t>
            </a:r>
            <a:endParaRPr lang="en-US" altLang="en-US" dirty="0">
              <a:cs typeface="Tahoma" panose="020B0604030504040204" pitchFamily="34" charset="0"/>
            </a:endParaRPr>
          </a:p>
          <a:p>
            <a:pPr eaLnBrk="1" hangingPunct="1"/>
            <a:r>
              <a:rPr lang="en-US" altLang="en-US" sz="1200" dirty="0" smtClean="0">
                <a:solidFill>
                  <a:schemeClr val="tx2">
                    <a:lumMod val="50000"/>
                  </a:schemeClr>
                </a:solidFill>
                <a:cs typeface="Tahoma" panose="020B0604030504040204" pitchFamily="34" charset="0"/>
              </a:rPr>
              <a:t>F.DIST.RT(29.84,1,48)</a:t>
            </a:r>
            <a:endParaRPr lang="en-US" altLang="en-US" sz="1200" dirty="0">
              <a:solidFill>
                <a:schemeClr val="tx2">
                  <a:lumMod val="50000"/>
                </a:schemeClr>
              </a:solidFill>
              <a:cs typeface="Tahoma" panose="020B0604030504040204" pitchFamily="34" charset="0"/>
            </a:endParaRPr>
          </a:p>
          <a:p>
            <a:pPr eaLnBrk="1" hangingPunct="1"/>
            <a:r>
              <a:rPr lang="en-US" altLang="en-US" dirty="0">
                <a:cs typeface="Tahoma" panose="020B0604030504040204" pitchFamily="34" charset="0"/>
              </a:rPr>
              <a:t>F </a:t>
            </a:r>
            <a:r>
              <a:rPr lang="en-US" altLang="en-US" dirty="0" err="1">
                <a:cs typeface="Tahoma" panose="020B0604030504040204" pitchFamily="34" charset="0"/>
              </a:rPr>
              <a:t>crit</a:t>
            </a:r>
            <a:r>
              <a:rPr lang="en-US" altLang="en-US" dirty="0">
                <a:cs typeface="Tahoma" panose="020B0604030504040204" pitchFamily="34" charset="0"/>
              </a:rPr>
              <a:t>:</a:t>
            </a:r>
          </a:p>
          <a:p>
            <a:pPr eaLnBrk="1" hangingPunct="1"/>
            <a:r>
              <a:rPr lang="en-US" altLang="en-US" dirty="0">
                <a:cs typeface="Tahoma" panose="020B0604030504040204" pitchFamily="34" charset="0"/>
              </a:rPr>
              <a:t>FINV(0.05,1,48)=</a:t>
            </a:r>
          </a:p>
          <a:p>
            <a:pPr eaLnBrk="1" hangingPunct="1"/>
            <a:r>
              <a:rPr lang="en-US" altLang="en-US" dirty="0" smtClean="0">
                <a:cs typeface="Tahoma" panose="020B0604030504040204" pitchFamily="34" charset="0"/>
              </a:rPr>
              <a:t>4.0426</a:t>
            </a:r>
          </a:p>
          <a:p>
            <a:pPr eaLnBrk="1" hangingPunct="1"/>
            <a:r>
              <a:rPr lang="en-US" altLang="en-US" sz="1200" dirty="0" smtClean="0">
                <a:solidFill>
                  <a:schemeClr val="tx2">
                    <a:lumMod val="50000"/>
                  </a:schemeClr>
                </a:solidFill>
                <a:cs typeface="Tahoma" panose="020B0604030504040204" pitchFamily="34" charset="0"/>
              </a:rPr>
              <a:t>F.INV.RT(0.05,1,48)=4.0426</a:t>
            </a:r>
            <a:endParaRPr lang="en-US" altLang="en-US" sz="1200" dirty="0">
              <a:solidFill>
                <a:schemeClr val="tx2">
                  <a:lumMod val="50000"/>
                </a:schemeClr>
              </a:solidFill>
              <a:cs typeface="Tahoma" panose="020B0604030504040204" pitchFamily="34" charset="0"/>
            </a:endParaRPr>
          </a:p>
        </p:txBody>
      </p:sp>
      <p:graphicFrame>
        <p:nvGraphicFramePr>
          <p:cNvPr id="67825" name="Group 241"/>
          <p:cNvGraphicFramePr>
            <a:graphicFrameLocks noGrp="1"/>
          </p:cNvGraphicFramePr>
          <p:nvPr/>
        </p:nvGraphicFramePr>
        <p:xfrm>
          <a:off x="107950" y="260350"/>
          <a:ext cx="1116013" cy="4941891"/>
        </p:xfrm>
        <a:graphic>
          <a:graphicData uri="http://schemas.openxmlformats.org/drawingml/2006/table">
            <a:tbl>
              <a:tblPr/>
              <a:tblGrid>
                <a:gridCol w="558800"/>
                <a:gridCol w="557213"/>
              </a:tblGrid>
              <a:tr h="1905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Control</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Cases</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cap="fla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77</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82</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79</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82</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79</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83</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80</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84</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80</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84</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81</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85</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81</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85</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81</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81</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82</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82</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82</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82</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83</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83</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84</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86</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84</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87</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84</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87</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84</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87</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85</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88</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85</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88</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86</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88</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86</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89</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88913">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87</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90</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a:noFill/>
                    </a:lnB>
                    <a:lnTlToBr>
                      <a:noFill/>
                    </a:lnTlToBr>
                    <a:lnBlToTr>
                      <a:noFill/>
                    </a:lnBlToTr>
                    <a:noFill/>
                  </a:tcPr>
                </a:tc>
              </a:tr>
              <a:tr h="1905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87</a:t>
                      </a:r>
                      <a:endParaRPr kumimoji="0" lang="en-US" sz="900" b="0" i="0" u="none" strike="noStrike" cap="none" normalizeH="0" baseline="0" smtClean="0">
                        <a:ln>
                          <a:noFill/>
                        </a:ln>
                        <a:solidFill>
                          <a:schemeClr val="tx1"/>
                        </a:solidFill>
                        <a:effectLst/>
                        <a:latin typeface="Tahoma" pitchFamily="34" charset="0"/>
                        <a:cs typeface="Arial" pitchFamily="34" charset="0"/>
                      </a:endParaRPr>
                    </a:p>
                  </a:txBody>
                  <a:tcPr marT="0" marB="0"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90</a:t>
                      </a:r>
                      <a:endParaRPr kumimoji="0" lang="en-US" sz="900" b="0" i="0" u="none" strike="noStrike" cap="none" normalizeH="0" baseline="0" dirty="0" smtClean="0">
                        <a:ln>
                          <a:noFill/>
                        </a:ln>
                        <a:solidFill>
                          <a:schemeClr val="tx1"/>
                        </a:solidFill>
                        <a:effectLst/>
                        <a:latin typeface="Tahoma" pitchFamily="34" charset="0"/>
                        <a:cs typeface="Arial" pitchFamily="34" charset="0"/>
                      </a:endParaRPr>
                    </a:p>
                  </a:txBody>
                  <a:tcPr marT="0" marB="0" anchor="b" horzOverflow="overflow">
                    <a:lnL>
                      <a:noFill/>
                    </a:lnL>
                    <a:lnR cap="flat">
                      <a:noFill/>
                    </a:lnR>
                    <a:lnT>
                      <a:noFill/>
                    </a:lnT>
                    <a:lnB cap="flat">
                      <a:noFill/>
                    </a:lnB>
                    <a:lnTlToBr>
                      <a:noFill/>
                    </a:lnTlToBr>
                    <a:lnBlToTr>
                      <a:noFill/>
                    </a:lnBlToTr>
                    <a:noFill/>
                  </a:tcPr>
                </a:tc>
              </a:tr>
            </a:tbl>
          </a:graphicData>
        </a:graphic>
      </p:graphicFrame>
      <p:pic>
        <p:nvPicPr>
          <p:cNvPr id="2361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612874"/>
            <a:ext cx="488791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11" name="Rectangle 5"/>
          <p:cNvSpPr>
            <a:spLocks noChangeArrowheads="1"/>
          </p:cNvSpPr>
          <p:nvPr/>
        </p:nvSpPr>
        <p:spPr bwMode="auto">
          <a:xfrm>
            <a:off x="4067175" y="4294188"/>
            <a:ext cx="1871663" cy="3603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pic>
        <p:nvPicPr>
          <p:cNvPr id="23612" name="Picture 2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8450" y="692150"/>
            <a:ext cx="37655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829" name="Group 245"/>
          <p:cNvGraphicFramePr>
            <a:graphicFrameLocks noGrp="1"/>
          </p:cNvGraphicFramePr>
          <p:nvPr/>
        </p:nvGraphicFramePr>
        <p:xfrm>
          <a:off x="179388" y="5445125"/>
          <a:ext cx="1871662" cy="488950"/>
        </p:xfrm>
        <a:graphic>
          <a:graphicData uri="http://schemas.openxmlformats.org/drawingml/2006/table">
            <a:tbl>
              <a:tblPr/>
              <a:tblGrid>
                <a:gridCol w="431800"/>
                <a:gridCol w="576262"/>
                <a:gridCol w="863600"/>
              </a:tblGrid>
              <a:tr h="244157">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82.6</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86.12</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average</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a:noFill/>
                    </a:lnL>
                    <a:lnR cap="flat">
                      <a:noFill/>
                    </a:lnR>
                    <a:lnT cap="flat">
                      <a:noFill/>
                    </a:lnT>
                    <a:lnB>
                      <a:noFill/>
                    </a:lnB>
                    <a:lnTlToBr>
                      <a:noFill/>
                    </a:lnTlToBr>
                    <a:lnBlToTr>
                      <a:noFill/>
                    </a:lnBlToTr>
                    <a:noFill/>
                  </a:tcPr>
                </a:tc>
              </a:tr>
              <a:tr h="244793">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2.6</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2.1</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SD</a:t>
                      </a:r>
                      <a:endParaRPr kumimoji="0" lang="en-US" sz="1800" b="0" i="0" u="none" strike="noStrike" cap="none" normalizeH="0" baseline="0" smtClean="0">
                        <a:ln>
                          <a:noFill/>
                        </a:ln>
                        <a:solidFill>
                          <a:schemeClr val="tx1"/>
                        </a:solidFill>
                        <a:effectLst/>
                        <a:latin typeface="Tahoma" pitchFamily="34" charset="0"/>
                        <a:cs typeface="Arial" pitchFamily="34" charset="0"/>
                      </a:endParaRPr>
                    </a:p>
                  </a:txBody>
                  <a:tcPr marT="45779" marB="45779" anchor="b" horzOverflow="overflow">
                    <a:lnL>
                      <a:noFill/>
                    </a:lnL>
                    <a:lnR cap="flat">
                      <a:noFill/>
                    </a:lnR>
                    <a:lnT>
                      <a:noFill/>
                    </a:lnT>
                    <a:lnB cap="flat">
                      <a:noFill/>
                    </a:lnB>
                    <a:lnTlToBr>
                      <a:noFill/>
                    </a:lnTlToBr>
                    <a:lnBlToTr>
                      <a:noFill/>
                    </a:lnBlToTr>
                    <a:noFill/>
                  </a:tcPr>
                </a:tc>
              </a:tr>
            </a:tbl>
          </a:graphicData>
        </a:graphic>
      </p:graphicFrame>
      <p:sp>
        <p:nvSpPr>
          <p:cNvPr id="23620" name="Text Box 247"/>
          <p:cNvSpPr txBox="1">
            <a:spLocks noChangeArrowheads="1"/>
          </p:cNvSpPr>
          <p:nvPr/>
        </p:nvSpPr>
        <p:spPr bwMode="auto">
          <a:xfrm>
            <a:off x="1671638" y="131763"/>
            <a:ext cx="23606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Data analysis in Excel</a:t>
            </a:r>
          </a:p>
        </p:txBody>
      </p:sp>
      <p:sp>
        <p:nvSpPr>
          <p:cNvPr id="2" name="Rectangle 1"/>
          <p:cNvSpPr/>
          <p:nvPr/>
        </p:nvSpPr>
        <p:spPr>
          <a:xfrm>
            <a:off x="2131864" y="3140968"/>
            <a:ext cx="639936" cy="50405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07912" y="3140968"/>
            <a:ext cx="1236096" cy="504056"/>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767976" y="4160019"/>
            <a:ext cx="639936" cy="485872"/>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title" idx="4294967295"/>
          </p:nvPr>
        </p:nvSpPr>
        <p:spPr>
          <a:xfrm>
            <a:off x="250825" y="115888"/>
            <a:ext cx="8893175" cy="6742112"/>
          </a:xfrm>
        </p:spPr>
        <p:txBody>
          <a:bodyPr anchor="t"/>
          <a:lstStyle/>
          <a:p>
            <a:pPr algn="l" eaLnBrk="1" hangingPunct="1">
              <a:defRPr/>
            </a:pPr>
            <a:r>
              <a:rPr lang="en-US" sz="3200" smtClean="0"/>
              <a:t>Example-2: </a:t>
            </a:r>
            <a:br>
              <a:rPr lang="en-US" sz="3200" smtClean="0"/>
            </a:br>
            <a:r>
              <a:rPr lang="en-US" sz="2000" smtClean="0"/>
              <a:t>HALOTHANE VS MORPHINE FOR OPEN HEART SURGERY</a:t>
            </a:r>
            <a:br>
              <a:rPr lang="en-US" sz="2000" smtClean="0"/>
            </a:br>
            <a:r>
              <a:rPr lang="en-US" sz="2000" smtClean="0"/>
              <a:t/>
            </a:r>
            <a:br>
              <a:rPr lang="en-US" sz="2000" smtClean="0"/>
            </a:br>
            <a:r>
              <a:rPr lang="en-US" sz="2000" smtClean="0"/>
              <a:t>HALOTHANE: Popular drug for general anesthesia (potent, non-flammable, </a:t>
            </a:r>
            <a:br>
              <a:rPr lang="en-US" sz="2000" smtClean="0"/>
            </a:br>
            <a:r>
              <a:rPr lang="en-US" sz="2000" smtClean="0"/>
              <a:t>safe, can be used with the same equipment to ventilate the patient) but </a:t>
            </a:r>
            <a:br>
              <a:rPr lang="en-US" sz="2000" smtClean="0"/>
            </a:br>
            <a:r>
              <a:rPr lang="en-US" sz="2000" smtClean="0"/>
              <a:t/>
            </a:r>
            <a:br>
              <a:rPr lang="en-US" sz="2000" smtClean="0"/>
            </a:br>
            <a:r>
              <a:rPr lang="en-US" sz="2000" smtClean="0"/>
              <a:t>lessens the heart ability to pump blood 	</a:t>
            </a:r>
            <a:r>
              <a:rPr lang="en-US" sz="1600" smtClean="0"/>
              <a:t>– depressing the myocardium</a:t>
            </a:r>
            <a:br>
              <a:rPr lang="en-US" sz="1600" smtClean="0"/>
            </a:br>
            <a:r>
              <a:rPr lang="en-US" sz="1600" smtClean="0"/>
              <a:t>					– increasing the peripheral venous capacity</a:t>
            </a:r>
            <a:r>
              <a:rPr lang="en-US" sz="2000" smtClean="0"/>
              <a:t/>
            </a:r>
            <a:br>
              <a:rPr lang="en-US" sz="2000" smtClean="0"/>
            </a:br>
            <a:r>
              <a:rPr lang="en-US" sz="2000" smtClean="0"/>
              <a:t/>
            </a:r>
            <a:br>
              <a:rPr lang="en-US" sz="2000" smtClean="0"/>
            </a:br>
            <a:r>
              <a:rPr lang="en-US" sz="1800" smtClean="0"/>
              <a:t>It was believed to contribute to complications in people with cardiac problems, and the use of morphine was suggested – it has little effect on cardiac performance</a:t>
            </a:r>
            <a:br>
              <a:rPr lang="en-US" sz="1800" smtClean="0"/>
            </a:br>
            <a:r>
              <a:rPr lang="en-US" sz="2000" smtClean="0"/>
              <a:t/>
            </a:r>
            <a:br>
              <a:rPr lang="en-US" sz="2000" smtClean="0"/>
            </a:br>
            <a:r>
              <a:rPr lang="en-US" sz="2000" smtClean="0"/>
              <a:t>Compared during heart valve surgery</a:t>
            </a:r>
            <a:br>
              <a:rPr lang="en-US" sz="2000" smtClean="0"/>
            </a:br>
            <a:r>
              <a:rPr lang="en-US" sz="2000" smtClean="0"/>
              <a:t>Selected the used anesthesia </a:t>
            </a:r>
            <a:r>
              <a:rPr lang="en-US" sz="2000" smtClean="0">
                <a:solidFill>
                  <a:srgbClr val="FF3300"/>
                </a:solidFill>
              </a:rPr>
              <a:t>random</a:t>
            </a:r>
            <a:r>
              <a:rPr lang="en-US" sz="2000" smtClean="0"/>
              <a:t> who was suitable</a:t>
            </a:r>
            <a:br>
              <a:rPr lang="en-US" sz="2000" smtClean="0"/>
            </a:br>
            <a:r>
              <a:rPr lang="en-US" sz="2000" smtClean="0"/>
              <a:t/>
            </a:r>
            <a:br>
              <a:rPr lang="en-US" sz="2000" smtClean="0"/>
            </a:br>
            <a:r>
              <a:rPr lang="en-US" sz="2000" smtClean="0"/>
              <a:t>During the operation they recorded a number of hemodynamic variables e.g., blood pressure before anesthesia, after anesthesia but before incision and during the operation and other parameters (recovery time, death, etc.)</a:t>
            </a:r>
            <a:br>
              <a:rPr lang="en-US" sz="2000" smtClean="0"/>
            </a:br>
            <a:r>
              <a:rPr lang="en-US" sz="2000" smtClean="0"/>
              <a:t/>
            </a:r>
            <a:br>
              <a:rPr lang="en-US" sz="2000" smtClean="0"/>
            </a:br>
            <a:r>
              <a:rPr lang="en-US" sz="2000" smtClean="0"/>
              <a:t>Evaluated the representative pressure: </a:t>
            </a:r>
            <a:r>
              <a:rPr lang="en-US" sz="2000" b="1" smtClean="0">
                <a:solidFill>
                  <a:srgbClr val="FF0000"/>
                </a:solidFill>
              </a:rPr>
              <a:t>lowest mean arterial blood pressure</a:t>
            </a:r>
            <a:r>
              <a:rPr lang="en-US" sz="2000" smtClean="0">
                <a:solidFill>
                  <a:schemeClr val="tx1"/>
                </a:solidFill>
              </a:rPr>
              <a:t> between start of anesthesia and incision – measure of depression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4427538" y="2349500"/>
            <a:ext cx="4608512" cy="3960813"/>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5827" name="Rectangle 3"/>
          <p:cNvSpPr>
            <a:spLocks noGrp="1" noChangeArrowheads="1"/>
          </p:cNvSpPr>
          <p:nvPr>
            <p:ph type="title" idx="4294967295"/>
          </p:nvPr>
        </p:nvSpPr>
        <p:spPr>
          <a:xfrm>
            <a:off x="250825" y="115888"/>
            <a:ext cx="3559175" cy="865187"/>
          </a:xfrm>
        </p:spPr>
        <p:txBody>
          <a:bodyPr anchor="t"/>
          <a:lstStyle/>
          <a:p>
            <a:pPr algn="l" eaLnBrk="1" hangingPunct="1">
              <a:defRPr/>
            </a:pPr>
            <a:r>
              <a:rPr lang="en-US" dirty="0" smtClean="0"/>
              <a:t>Example-2:</a:t>
            </a:r>
            <a:endParaRPr lang="en-US" dirty="0"/>
          </a:p>
        </p:txBody>
      </p:sp>
      <p:graphicFrame>
        <p:nvGraphicFramePr>
          <p:cNvPr id="24578" name="Object 2"/>
          <p:cNvGraphicFramePr>
            <a:graphicFrameLocks noChangeAspect="1"/>
          </p:cNvGraphicFramePr>
          <p:nvPr/>
        </p:nvGraphicFramePr>
        <p:xfrm>
          <a:off x="4716463" y="5516563"/>
          <a:ext cx="1512887" cy="585787"/>
        </p:xfrm>
        <a:graphic>
          <a:graphicData uri="http://schemas.openxmlformats.org/presentationml/2006/ole">
            <mc:AlternateContent xmlns:mc="http://schemas.openxmlformats.org/markup-compatibility/2006">
              <mc:Choice xmlns:v="urn:schemas-microsoft-com:vml" Requires="v">
                <p:oleObj spid="_x0000_s24619" name="Equation" r:id="rId3" imgW="1244520" imgH="482400" progId="Equation.DSMT4">
                  <p:embed/>
                </p:oleObj>
              </mc:Choice>
              <mc:Fallback>
                <p:oleObj name="Equation" r:id="rId3" imgW="124452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5516563"/>
                        <a:ext cx="151288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Text Box 13"/>
          <p:cNvSpPr txBox="1">
            <a:spLocks noChangeArrowheads="1"/>
          </p:cNvSpPr>
          <p:nvPr/>
        </p:nvSpPr>
        <p:spPr bwMode="auto">
          <a:xfrm>
            <a:off x="6516688" y="6381750"/>
            <a:ext cx="17478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(0.01)=6.85</a:t>
            </a:r>
          </a:p>
        </p:txBody>
      </p:sp>
      <p:sp>
        <p:nvSpPr>
          <p:cNvPr id="24582" name="Text Box 14"/>
          <p:cNvSpPr txBox="1">
            <a:spLocks noChangeArrowheads="1"/>
          </p:cNvSpPr>
          <p:nvPr/>
        </p:nvSpPr>
        <p:spPr bwMode="auto">
          <a:xfrm>
            <a:off x="4572000" y="6381750"/>
            <a:ext cx="1747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(0.05)=3.92</a:t>
            </a:r>
          </a:p>
        </p:txBody>
      </p:sp>
      <p:pic>
        <p:nvPicPr>
          <p:cNvPr id="24583" name="Picture 15" descr="primerofbiostatfigures_Page_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25" y="2552700"/>
            <a:ext cx="38862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16"/>
          <p:cNvSpPr txBox="1">
            <a:spLocks noChangeArrowheads="1"/>
          </p:cNvSpPr>
          <p:nvPr/>
        </p:nvSpPr>
        <p:spPr bwMode="auto">
          <a:xfrm>
            <a:off x="228600" y="838200"/>
            <a:ext cx="432911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t>Null hypothesis: There is </a:t>
            </a:r>
            <a:r>
              <a:rPr lang="en-US" altLang="en-US" dirty="0">
                <a:solidFill>
                  <a:srgbClr val="FF3300"/>
                </a:solidFill>
              </a:rPr>
              <a:t>NO</a:t>
            </a:r>
            <a:r>
              <a:rPr lang="en-US" altLang="en-US" dirty="0"/>
              <a:t>  difference between the lowest mean arterial blood pressure, a measure of the hearts ability to pump blood if the anesthesia is made by Halothane or morphine</a:t>
            </a:r>
          </a:p>
        </p:txBody>
      </p:sp>
      <p:sp>
        <p:nvSpPr>
          <p:cNvPr id="24585" name="Text Box 17"/>
          <p:cNvSpPr txBox="1">
            <a:spLocks noChangeArrowheads="1"/>
          </p:cNvSpPr>
          <p:nvPr/>
        </p:nvSpPr>
        <p:spPr bwMode="auto">
          <a:xfrm>
            <a:off x="1905000" y="250983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200">
                <a:solidFill>
                  <a:srgbClr val="FF0000"/>
                </a:solidFill>
              </a:rPr>
              <a:t>n=61 </a:t>
            </a:r>
          </a:p>
          <a:p>
            <a:pPr eaLnBrk="1" hangingPunct="1"/>
            <a:r>
              <a:rPr lang="en-US" altLang="en-US" sz="1200">
                <a:solidFill>
                  <a:srgbClr val="FF0000"/>
                </a:solidFill>
              </a:rPr>
              <a:t>Halothane: 66.9 </a:t>
            </a:r>
            <a:r>
              <a:rPr lang="en-US" altLang="en-US" sz="1200">
                <a:solidFill>
                  <a:srgbClr val="FF0000"/>
                </a:solidFill>
                <a:sym typeface="Symbol" panose="05050102010706020507" pitchFamily="18" charset="2"/>
              </a:rPr>
              <a:t>12.2 mmHg</a:t>
            </a:r>
          </a:p>
        </p:txBody>
      </p:sp>
      <mc:AlternateContent xmlns:mc="http://schemas.openxmlformats.org/markup-compatibility/2006" xmlns:a14="http://schemas.microsoft.com/office/drawing/2010/main">
        <mc:Choice Requires="a14">
          <p:sp>
            <p:nvSpPr>
              <p:cNvPr id="24586" name="Text Box 18"/>
              <p:cNvSpPr txBox="1">
                <a:spLocks noChangeArrowheads="1"/>
              </p:cNvSpPr>
              <p:nvPr/>
            </p:nvSpPr>
            <p:spPr bwMode="auto">
              <a:xfrm>
                <a:off x="4724400" y="304800"/>
                <a:ext cx="4419600" cy="20040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FFFFFF"/>
                    </a:solidFill>
                    <a:latin typeface="Arial" panose="020B0604020202020204" pitchFamily="34" charset="0"/>
                  </a:rPr>
                  <a:t>Is a pressure difference of </a:t>
                </a:r>
                <a:r>
                  <a:rPr lang="el-GR" altLang="en-US" dirty="0">
                    <a:solidFill>
                      <a:srgbClr val="FF0000"/>
                    </a:solidFill>
                    <a:latin typeface="Arial" panose="020B0604020202020204" pitchFamily="34" charset="0"/>
                  </a:rPr>
                  <a:t>Δ</a:t>
                </a:r>
                <a:r>
                  <a:rPr lang="en-US" altLang="en-US" dirty="0">
                    <a:solidFill>
                      <a:srgbClr val="FF0000"/>
                    </a:solidFill>
                    <a:latin typeface="Arial" panose="020B0604020202020204" pitchFamily="34" charset="0"/>
                  </a:rPr>
                  <a:t>=6.3 mmHg</a:t>
                </a:r>
              </a:p>
              <a:p>
                <a:pPr eaLnBrk="1" hangingPunct="1"/>
                <a:r>
                  <a:rPr lang="en-US" altLang="en-US" dirty="0">
                    <a:solidFill>
                      <a:srgbClr val="FFFFFF"/>
                    </a:solidFill>
                    <a:latin typeface="Arial" panose="020B0604020202020204" pitchFamily="34" charset="0"/>
                  </a:rPr>
                  <a:t>related to the difference in the anesthetic agents or related to random sampling with standard deviations ranging between 12.2 and 14.4?</a:t>
                </a:r>
              </a:p>
              <a:p>
                <a:pPr eaLnBrk="1" hangingPunct="1"/>
                <a:r>
                  <a:rPr lang="en-US" altLang="en-US" sz="1600" dirty="0" smtClean="0">
                    <a:solidFill>
                      <a:srgbClr val="FF0000"/>
                    </a:solidFill>
                    <a:latin typeface="Arial" panose="020B0604020202020204" pitchFamily="34" charset="0"/>
                  </a:rPr>
                  <a:t>Assumption:</a:t>
                </a:r>
                <a14:m>
                  <m:oMath xmlns:m="http://schemas.openxmlformats.org/officeDocument/2006/math">
                    <m:sSubSup>
                      <m:sSubSupPr>
                        <m:ctrlPr>
                          <a:rPr lang="en-US" altLang="en-US" sz="1600" i="1">
                            <a:solidFill>
                              <a:srgbClr val="FF0000"/>
                            </a:solidFill>
                            <a:latin typeface="Cambria Math" panose="02040503050406030204" pitchFamily="18" charset="0"/>
                          </a:rPr>
                        </m:ctrlPr>
                      </m:sSubSupPr>
                      <m:e>
                        <m:r>
                          <a:rPr lang="en-US" altLang="en-US" sz="1600" b="0" i="1" smtClean="0">
                            <a:solidFill>
                              <a:srgbClr val="FF0000"/>
                            </a:solidFill>
                            <a:latin typeface="Cambria Math" panose="02040503050406030204" pitchFamily="18" charset="0"/>
                          </a:rPr>
                          <m:t> </m:t>
                        </m:r>
                        <m:r>
                          <a:rPr lang="en-US" altLang="en-US" sz="1600" i="1">
                            <a:solidFill>
                              <a:srgbClr val="FF0000"/>
                            </a:solidFill>
                            <a:latin typeface="Cambria Math" panose="02040503050406030204" pitchFamily="18" charset="0"/>
                          </a:rPr>
                          <m:t>𝑠</m:t>
                        </m:r>
                      </m:e>
                      <m:sub>
                        <m:r>
                          <a:rPr lang="en-US" altLang="en-US" sz="1600" i="1">
                            <a:solidFill>
                              <a:srgbClr val="FF0000"/>
                            </a:solidFill>
                            <a:latin typeface="Cambria Math" panose="02040503050406030204" pitchFamily="18" charset="0"/>
                          </a:rPr>
                          <m:t>𝐻</m:t>
                        </m:r>
                      </m:sub>
                      <m:sup>
                        <m:r>
                          <a:rPr lang="en-US" altLang="en-US" sz="1600" i="1">
                            <a:solidFill>
                              <a:srgbClr val="FF0000"/>
                            </a:solidFill>
                            <a:latin typeface="Cambria Math" panose="02040503050406030204" pitchFamily="18" charset="0"/>
                          </a:rPr>
                          <m:t>2</m:t>
                        </m:r>
                      </m:sup>
                    </m:sSubSup>
                    <m:r>
                      <a:rPr lang="en-US" altLang="en-US" sz="1600" i="1">
                        <a:solidFill>
                          <a:srgbClr val="FF0000"/>
                        </a:solidFill>
                        <a:latin typeface="Cambria Math" panose="02040503050406030204" pitchFamily="18" charset="0"/>
                      </a:rPr>
                      <m:t>=</m:t>
                    </m:r>
                    <m:sSubSup>
                      <m:sSubSupPr>
                        <m:ctrlPr>
                          <a:rPr lang="en-US" altLang="en-US" sz="1600" i="1">
                            <a:solidFill>
                              <a:srgbClr val="FF0000"/>
                            </a:solidFill>
                            <a:latin typeface="Cambria Math" panose="02040503050406030204" pitchFamily="18" charset="0"/>
                          </a:rPr>
                        </m:ctrlPr>
                      </m:sSubSupPr>
                      <m:e>
                        <m:r>
                          <a:rPr lang="en-US" altLang="en-US" sz="1600" i="1">
                            <a:solidFill>
                              <a:srgbClr val="FF0000"/>
                            </a:solidFill>
                            <a:latin typeface="Cambria Math" panose="02040503050406030204" pitchFamily="18" charset="0"/>
                          </a:rPr>
                          <m:t>𝑠</m:t>
                        </m:r>
                      </m:e>
                      <m:sub>
                        <m:r>
                          <a:rPr lang="en-US" altLang="en-US" sz="1600" i="1">
                            <a:solidFill>
                              <a:srgbClr val="FF0000"/>
                            </a:solidFill>
                            <a:latin typeface="Cambria Math" panose="02040503050406030204" pitchFamily="18" charset="0"/>
                          </a:rPr>
                          <m:t>𝑀</m:t>
                        </m:r>
                      </m:sub>
                      <m:sup>
                        <m:r>
                          <a:rPr lang="en-US" altLang="en-US" sz="1600" i="1">
                            <a:solidFill>
                              <a:srgbClr val="FF0000"/>
                            </a:solidFill>
                            <a:latin typeface="Cambria Math" panose="02040503050406030204" pitchFamily="18" charset="0"/>
                          </a:rPr>
                          <m:t>2</m:t>
                        </m:r>
                      </m:sup>
                    </m:sSubSup>
                  </m:oMath>
                </a14:m>
                <a:endParaRPr lang="en-US" altLang="en-US" sz="1600" dirty="0">
                  <a:solidFill>
                    <a:srgbClr val="FFFFFF"/>
                  </a:solidFill>
                  <a:latin typeface="Arial" panose="020B0604020202020204" pitchFamily="34" charset="0"/>
                </a:endParaRPr>
              </a:p>
              <a:p>
                <a:pPr eaLnBrk="1" hangingPunct="1"/>
                <a:r>
                  <a:rPr lang="en-US" altLang="en-US" dirty="0">
                    <a:solidFill>
                      <a:srgbClr val="FFFFFF"/>
                    </a:solidFill>
                    <a:latin typeface="Arial" panose="020B0604020202020204" pitchFamily="34" charset="0"/>
                  </a:rPr>
                  <a:t>Quite big overlap between the results </a:t>
                </a:r>
                <a:endParaRPr lang="el-GR" altLang="en-US" dirty="0">
                  <a:solidFill>
                    <a:srgbClr val="FFFFFF"/>
                  </a:solidFill>
                  <a:latin typeface="Arial" panose="020B0604020202020204" pitchFamily="34" charset="0"/>
                </a:endParaRPr>
              </a:p>
            </p:txBody>
          </p:sp>
        </mc:Choice>
        <mc:Fallback xmlns="">
          <p:sp>
            <p:nvSpPr>
              <p:cNvPr id="24586" name="Text Box 18"/>
              <p:cNvSpPr txBox="1">
                <a:spLocks noRot="1" noChangeAspect="1" noMove="1" noResize="1" noEditPoints="1" noAdjustHandles="1" noChangeArrowheads="1" noChangeShapeType="1" noTextEdit="1"/>
              </p:cNvSpPr>
              <p:nvPr/>
            </p:nvSpPr>
            <p:spPr bwMode="auto">
              <a:xfrm>
                <a:off x="4724400" y="304800"/>
                <a:ext cx="4419600" cy="2004010"/>
              </a:xfrm>
              <a:prstGeom prst="rect">
                <a:avLst/>
              </a:prstGeom>
              <a:blipFill rotWithShape="0">
                <a:blip r:embed="rId6"/>
                <a:stretch>
                  <a:fillRect l="-1103" t="-1520" r="-1793" b="-39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4587"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492375"/>
            <a:ext cx="44116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2852738"/>
            <a:ext cx="33321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284538"/>
            <a:ext cx="36639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437063"/>
            <a:ext cx="254793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4868863"/>
            <a:ext cx="19685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Text Box 17"/>
          <p:cNvSpPr txBox="1">
            <a:spLocks noChangeArrowheads="1"/>
          </p:cNvSpPr>
          <p:nvPr/>
        </p:nvSpPr>
        <p:spPr bwMode="auto">
          <a:xfrm>
            <a:off x="1981200" y="377825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200">
                <a:solidFill>
                  <a:srgbClr val="FF0000"/>
                </a:solidFill>
              </a:rPr>
              <a:t>n=61</a:t>
            </a:r>
          </a:p>
          <a:p>
            <a:pPr eaLnBrk="1" hangingPunct="1"/>
            <a:r>
              <a:rPr lang="en-US" altLang="en-US" sz="1200">
                <a:solidFill>
                  <a:srgbClr val="FF0000"/>
                </a:solidFill>
                <a:sym typeface="Symbol" panose="05050102010706020507" pitchFamily="18" charset="2"/>
              </a:rPr>
              <a:t>Morphine: 73.2 14.4 mmHg</a:t>
            </a:r>
            <a:endParaRPr lang="en-US" altLang="en-US" sz="1200">
              <a:solidFill>
                <a:srgbClr val="FF0000"/>
              </a:solidFill>
            </a:endParaRPr>
          </a:p>
          <a:p>
            <a:pPr eaLnBrk="1" hangingPunct="1"/>
            <a:endParaRPr lang="en-US" altLang="en-US" sz="1200">
              <a:solidFill>
                <a:srgbClr val="FF0000"/>
              </a:solidFill>
            </a:endParaRPr>
          </a:p>
        </p:txBody>
      </p:sp>
      <p:sp>
        <p:nvSpPr>
          <p:cNvPr id="24593" name="Text Box 14"/>
          <p:cNvSpPr txBox="1">
            <a:spLocks noChangeArrowheads="1"/>
          </p:cNvSpPr>
          <p:nvPr/>
        </p:nvSpPr>
        <p:spPr bwMode="auto">
          <a:xfrm>
            <a:off x="1143000" y="5776913"/>
            <a:ext cx="1747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(0.01)=7.19</a:t>
            </a:r>
          </a:p>
        </p:txBody>
      </p:sp>
      <p:sp>
        <p:nvSpPr>
          <p:cNvPr id="24594" name="Text Box 15"/>
          <p:cNvSpPr txBox="1">
            <a:spLocks noChangeArrowheads="1"/>
          </p:cNvSpPr>
          <p:nvPr/>
        </p:nvSpPr>
        <p:spPr bwMode="auto">
          <a:xfrm>
            <a:off x="1143000" y="5167313"/>
            <a:ext cx="1747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crit</a:t>
            </a:r>
            <a:r>
              <a:rPr lang="en-US" altLang="en-US"/>
              <a:t>(0.05)=4.04</a:t>
            </a:r>
          </a:p>
        </p:txBody>
      </p:sp>
      <p:sp>
        <p:nvSpPr>
          <p:cNvPr id="9242" name="Rectangle 26"/>
          <p:cNvSpPr>
            <a:spLocks noChangeArrowheads="1"/>
          </p:cNvSpPr>
          <p:nvPr/>
        </p:nvSpPr>
        <p:spPr bwMode="auto">
          <a:xfrm>
            <a:off x="6300788" y="2349500"/>
            <a:ext cx="2663825"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3" name="Rectangle 27"/>
          <p:cNvSpPr>
            <a:spLocks noChangeArrowheads="1"/>
          </p:cNvSpPr>
          <p:nvPr/>
        </p:nvSpPr>
        <p:spPr bwMode="auto">
          <a:xfrm>
            <a:off x="4643438" y="3860800"/>
            <a:ext cx="4249737"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4" name="Rectangle 28"/>
          <p:cNvSpPr>
            <a:spLocks noChangeArrowheads="1"/>
          </p:cNvSpPr>
          <p:nvPr/>
        </p:nvSpPr>
        <p:spPr bwMode="auto">
          <a:xfrm>
            <a:off x="5580063" y="4868863"/>
            <a:ext cx="338455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6" name="Rectangle 30"/>
          <p:cNvSpPr>
            <a:spLocks noChangeArrowheads="1"/>
          </p:cNvSpPr>
          <p:nvPr/>
        </p:nvSpPr>
        <p:spPr bwMode="auto">
          <a:xfrm>
            <a:off x="5435600" y="4365625"/>
            <a:ext cx="338455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7" name="Rectangle 31"/>
          <p:cNvSpPr>
            <a:spLocks noChangeArrowheads="1"/>
          </p:cNvSpPr>
          <p:nvPr/>
        </p:nvSpPr>
        <p:spPr bwMode="auto">
          <a:xfrm>
            <a:off x="5076825" y="5516563"/>
            <a:ext cx="381635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8" name="Rectangle 32"/>
          <p:cNvSpPr>
            <a:spLocks noChangeArrowheads="1"/>
          </p:cNvSpPr>
          <p:nvPr/>
        </p:nvSpPr>
        <p:spPr bwMode="auto">
          <a:xfrm>
            <a:off x="5580063" y="6426200"/>
            <a:ext cx="8636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9249" name="Rectangle 33"/>
          <p:cNvSpPr>
            <a:spLocks noChangeArrowheads="1"/>
          </p:cNvSpPr>
          <p:nvPr/>
        </p:nvSpPr>
        <p:spPr bwMode="auto">
          <a:xfrm>
            <a:off x="7667625" y="6426200"/>
            <a:ext cx="8636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7" name="Rectangle 16"/>
          <p:cNvSpPr/>
          <p:nvPr/>
        </p:nvSpPr>
        <p:spPr>
          <a:xfrm>
            <a:off x="4608513" y="2349500"/>
            <a:ext cx="4535487" cy="455613"/>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 name="Rectangle 16"/>
          <p:cNvSpPr/>
          <p:nvPr/>
        </p:nvSpPr>
        <p:spPr>
          <a:xfrm>
            <a:off x="4500563" y="2852738"/>
            <a:ext cx="4454525" cy="1471612"/>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16"/>
          <p:cNvSpPr/>
          <p:nvPr/>
        </p:nvSpPr>
        <p:spPr>
          <a:xfrm>
            <a:off x="4572000" y="4797425"/>
            <a:ext cx="4406900" cy="508000"/>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Rectangle 16"/>
          <p:cNvSpPr/>
          <p:nvPr/>
        </p:nvSpPr>
        <p:spPr>
          <a:xfrm>
            <a:off x="4500563" y="4292600"/>
            <a:ext cx="4425950" cy="450850"/>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Rectangle 16"/>
          <p:cNvSpPr/>
          <p:nvPr/>
        </p:nvSpPr>
        <p:spPr>
          <a:xfrm>
            <a:off x="4427538" y="5373688"/>
            <a:ext cx="4464050" cy="719137"/>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Rectangle 16">
            <a:hlinkClick r:id="rId12" action="ppaction://hlinksldjump"/>
          </p:cNvPr>
          <p:cNvSpPr/>
          <p:nvPr/>
        </p:nvSpPr>
        <p:spPr>
          <a:xfrm>
            <a:off x="4427538" y="6138863"/>
            <a:ext cx="4535487" cy="719137"/>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924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1" fill="hold" grpId="0" nodeType="clickEffect">
                                  <p:stCondLst>
                                    <p:cond delay="0"/>
                                  </p:stCondLst>
                                  <p:childTnLst>
                                    <p:animEffect transition="out" filter="wipe(up)">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243"/>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xit" presetSubtype="1" fill="hold" grpId="0" nodeType="clickEffect">
                                  <p:stCondLst>
                                    <p:cond delay="0"/>
                                  </p:stCondLst>
                                  <p:childTnLst>
                                    <p:animEffect transition="out" filter="wipe(up)">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9246"/>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xit" presetSubtype="1" fill="hold" grpId="0" nodeType="clickEffect">
                                  <p:stCondLst>
                                    <p:cond delay="0"/>
                                  </p:stCondLst>
                                  <p:childTnLst>
                                    <p:animEffect transition="out" filter="wipe(up)">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244"/>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xit" presetSubtype="1" fill="hold" grpId="0" nodeType="clickEffect">
                                  <p:stCondLst>
                                    <p:cond delay="0"/>
                                  </p:stCondLst>
                                  <p:childTnLst>
                                    <p:animEffect transition="out" filter="wipe(up)">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924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0" nodeType="clickEffect">
                                  <p:stCondLst>
                                    <p:cond delay="0"/>
                                  </p:stCondLst>
                                  <p:childTnLst>
                                    <p:animEffect transition="out" filter="wipe(up)">
                                      <p:cBhvr>
                                        <p:cTn id="51" dur="500"/>
                                        <p:tgtEl>
                                          <p:spTgt spid="4"/>
                                        </p:tgtEl>
                                      </p:cBhvr>
                                    </p:animEffect>
                                    <p:set>
                                      <p:cBhvr>
                                        <p:cTn id="52" dur="1" fill="hold">
                                          <p:stCondLst>
                                            <p:cond delay="499"/>
                                          </p:stCondLst>
                                        </p:cTn>
                                        <p:tgtEl>
                                          <p:spTgt spid="4"/>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9248"/>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9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animBg="1"/>
      <p:bldP spid="9243" grpId="0" animBg="1"/>
      <p:bldP spid="9244" grpId="0" animBg="1"/>
      <p:bldP spid="9246" grpId="0" animBg="1"/>
      <p:bldP spid="9247" grpId="0" animBg="1"/>
      <p:bldP spid="9248" grpId="0" animBg="1"/>
      <p:bldP spid="9249" grpId="0" animBg="1"/>
      <p:bldP spid="17" grpId="0" animBg="1"/>
      <p:bldP spid="2" grpId="0" animBg="1"/>
      <p:bldP spid="6" grpId="0" animBg="1"/>
      <p:bldP spid="3" grpId="0" animBg="1"/>
      <p:bldP spid="5"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1066800"/>
            <a:ext cx="688022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0263" y="4225925"/>
            <a:ext cx="6881812"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873375" y="1371600"/>
            <a:ext cx="609600" cy="52578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2111375" y="6172200"/>
            <a:ext cx="1371600" cy="45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5"/>
          <p:cNvSpPr/>
          <p:nvPr/>
        </p:nvSpPr>
        <p:spPr>
          <a:xfrm>
            <a:off x="2141538" y="0"/>
            <a:ext cx="1981200" cy="939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aphicFrame>
        <p:nvGraphicFramePr>
          <p:cNvPr id="25602" name="Object 2"/>
          <p:cNvGraphicFramePr>
            <a:graphicFrameLocks noChangeAspect="1"/>
          </p:cNvGraphicFramePr>
          <p:nvPr/>
        </p:nvGraphicFramePr>
        <p:xfrm>
          <a:off x="2209800" y="119063"/>
          <a:ext cx="1955800" cy="757237"/>
        </p:xfrm>
        <a:graphic>
          <a:graphicData uri="http://schemas.openxmlformats.org/presentationml/2006/ole">
            <mc:AlternateContent xmlns:mc="http://schemas.openxmlformats.org/markup-compatibility/2006">
              <mc:Choice xmlns:v="urn:schemas-microsoft-com:vml" Requires="v">
                <p:oleObj spid="_x0000_s25621" name="Equation" r:id="rId5" imgW="1244520" imgH="482400" progId="Equation.DSMT4">
                  <p:embed/>
                </p:oleObj>
              </mc:Choice>
              <mc:Fallback>
                <p:oleObj name="Equation" r:id="rId5" imgW="1244520" imgH="4824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19063"/>
                        <a:ext cx="19558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TextBox 7"/>
          <p:cNvSpPr txBox="1">
            <a:spLocks noChangeArrowheads="1"/>
          </p:cNvSpPr>
          <p:nvPr/>
        </p:nvSpPr>
        <p:spPr bwMode="auto">
          <a:xfrm>
            <a:off x="152400" y="152400"/>
            <a:ext cx="19812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F</a:t>
            </a:r>
            <a:r>
              <a:rPr lang="en-US" altLang="en-US" baseline="-25000"/>
              <a:t>calc </a:t>
            </a:r>
            <a:r>
              <a:rPr lang="en-US" altLang="en-US"/>
              <a:t>= 6.81</a:t>
            </a:r>
          </a:p>
          <a:p>
            <a:pPr eaLnBrk="1" hangingPunct="1"/>
            <a:endParaRPr lang="en-US" altLang="en-US"/>
          </a:p>
          <a:p>
            <a:pPr eaLnBrk="1" hangingPunct="1"/>
            <a:r>
              <a:rPr lang="en-US" altLang="en-US" sz="2400">
                <a:solidFill>
                  <a:srgbClr val="FF0000"/>
                </a:solidFill>
              </a:rPr>
              <a:t>F is BIG</a:t>
            </a:r>
          </a:p>
          <a:p>
            <a:pPr eaLnBrk="1" hangingPunct="1"/>
            <a:endParaRPr lang="en-US" altLang="en-US"/>
          </a:p>
          <a:p>
            <a:pPr eaLnBrk="1" hangingPunct="1"/>
            <a:r>
              <a:rPr lang="en-US" altLang="en-US"/>
              <a:t>Reject the </a:t>
            </a:r>
          </a:p>
          <a:p>
            <a:pPr eaLnBrk="1" hangingPunct="1"/>
            <a:r>
              <a:rPr lang="en-US" altLang="en-US"/>
              <a:t>Null hypothesis that there is NO difference</a:t>
            </a:r>
          </a:p>
          <a:p>
            <a:pPr eaLnBrk="1" hangingPunct="1"/>
            <a:endParaRPr lang="en-US" altLang="en-US">
              <a:solidFill>
                <a:srgbClr val="6CFFFF"/>
              </a:solidFill>
            </a:endParaRPr>
          </a:p>
          <a:p>
            <a:pPr eaLnBrk="1" hangingPunct="1"/>
            <a:r>
              <a:rPr lang="en-US" altLang="en-US">
                <a:solidFill>
                  <a:srgbClr val="6CFFFF"/>
                </a:solidFill>
              </a:rPr>
              <a:t>Halothane produced lower lowest mean arterial pressure than morphine on average</a:t>
            </a:r>
          </a:p>
          <a:p>
            <a:pPr eaLnBrk="1" hangingPunct="1"/>
            <a:endParaRPr lang="en-US" altLang="en-US">
              <a:solidFill>
                <a:srgbClr val="6CFFFF"/>
              </a:solidFill>
            </a:endParaRPr>
          </a:p>
          <a:p>
            <a:pPr eaLnBrk="1" hangingPunct="1"/>
            <a:r>
              <a:rPr lang="en-US" altLang="en-US">
                <a:solidFill>
                  <a:srgbClr val="6CFFFF"/>
                </a:solidFill>
              </a:rPr>
              <a:t>Is this statistically significant difference clinically significant?</a:t>
            </a:r>
          </a:p>
        </p:txBody>
      </p:sp>
      <p:sp>
        <p:nvSpPr>
          <p:cNvPr id="10250" name="Text Box 10"/>
          <p:cNvSpPr txBox="1">
            <a:spLocks noChangeArrowheads="1"/>
          </p:cNvSpPr>
          <p:nvPr/>
        </p:nvSpPr>
        <p:spPr bwMode="auto">
          <a:xfrm>
            <a:off x="5038725" y="0"/>
            <a:ext cx="41052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t>EXCEL:</a:t>
            </a:r>
          </a:p>
          <a:p>
            <a:pPr eaLnBrk="1" hangingPunct="1"/>
            <a:r>
              <a:rPr lang="en-US" altLang="en-US"/>
              <a:t>FDIST(x,df</a:t>
            </a:r>
            <a:r>
              <a:rPr lang="en-US" altLang="en-US" baseline="-25000"/>
              <a:t>1</a:t>
            </a:r>
            <a:r>
              <a:rPr lang="en-US" altLang="en-US"/>
              <a:t>,df</a:t>
            </a:r>
            <a:r>
              <a:rPr lang="en-US" altLang="en-US" baseline="-25000"/>
              <a:t>2</a:t>
            </a:r>
            <a:r>
              <a:rPr lang="en-US" altLang="en-US"/>
              <a:t>)= FDIST(6.81,1,60)= 0.0114 (1.14 %)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wipe(left)">
                                      <p:cBhvr>
                                        <p:cTn id="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title" idx="4294967295"/>
          </p:nvPr>
        </p:nvSpPr>
        <p:spPr>
          <a:xfrm>
            <a:off x="250825" y="115888"/>
            <a:ext cx="8893175" cy="6742112"/>
          </a:xfrm>
        </p:spPr>
        <p:txBody>
          <a:bodyPr anchor="t"/>
          <a:lstStyle/>
          <a:p>
            <a:pPr algn="l" eaLnBrk="1" hangingPunct="1">
              <a:defRPr/>
            </a:pPr>
            <a:r>
              <a:rPr lang="en-US" sz="3200" smtClean="0"/>
              <a:t>Example-3: </a:t>
            </a:r>
            <a:br>
              <a:rPr lang="en-US" sz="3200" smtClean="0"/>
            </a:br>
            <a:r>
              <a:rPr lang="en-US" sz="2000" smtClean="0"/>
              <a:t>MENSTRUAL DYSFUNCTION IN DISTANT RUNNERS</a:t>
            </a:r>
            <a:br>
              <a:rPr lang="en-US" sz="2000" smtClean="0"/>
            </a:br>
            <a:r>
              <a:rPr lang="en-US" sz="2000" smtClean="0"/>
              <a:t/>
            </a:r>
            <a:br>
              <a:rPr lang="en-US" sz="2000" smtClean="0"/>
            </a:br>
            <a:r>
              <a:rPr lang="en-US" sz="2000" smtClean="0"/>
              <a:t>Infrequent, suspended menstruation </a:t>
            </a:r>
            <a:br>
              <a:rPr lang="en-US" sz="2000" smtClean="0"/>
            </a:br>
            <a:r>
              <a:rPr lang="en-US" sz="2000" smtClean="0"/>
              <a:t>	can be symptom of metabolic disorders, e.g., anorexia, or tumors</a:t>
            </a:r>
            <a:br>
              <a:rPr lang="en-US" sz="2000" smtClean="0"/>
            </a:br>
            <a:r>
              <a:rPr lang="en-US" sz="2000" smtClean="0"/>
              <a:t>	frustrate woman who wish to be pregnant</a:t>
            </a:r>
            <a:br>
              <a:rPr lang="en-US" sz="2000" smtClean="0"/>
            </a:br>
            <a:r>
              <a:rPr lang="en-US" sz="2000" smtClean="0"/>
              <a:t>	side effect of birth control pills</a:t>
            </a:r>
            <a:br>
              <a:rPr lang="en-US" sz="2000" smtClean="0"/>
            </a:br>
            <a:r>
              <a:rPr lang="en-US" sz="2000" smtClean="0"/>
              <a:t>How to diagnose/treat? Is it related to heavy exercises/body fat?</a:t>
            </a:r>
            <a:br>
              <a:rPr lang="en-US" sz="2000" smtClean="0"/>
            </a:br>
            <a:r>
              <a:rPr lang="en-US" sz="2000" smtClean="0"/>
              <a:t/>
            </a:r>
            <a:br>
              <a:rPr lang="en-US" sz="2000" smtClean="0"/>
            </a:br>
            <a:r>
              <a:rPr lang="en-US" sz="2000" smtClean="0"/>
              <a:t>Study the frequency of menstruation by joggers, runners </a:t>
            </a:r>
            <a:br>
              <a:rPr lang="en-US" sz="2000" smtClean="0"/>
            </a:br>
            <a:r>
              <a:rPr lang="en-US" sz="2000" smtClean="0"/>
              <a:t>(effect on weight, body fat, concentration of hormones etc.)</a:t>
            </a:r>
            <a:br>
              <a:rPr lang="en-US" sz="2000" smtClean="0"/>
            </a:br>
            <a:r>
              <a:rPr lang="en-US" sz="2000" smtClean="0"/>
              <a:t/>
            </a:r>
            <a:br>
              <a:rPr lang="en-US" sz="2000" smtClean="0"/>
            </a:br>
            <a:r>
              <a:rPr lang="en-US" sz="2800" smtClean="0"/>
              <a:t>Observational study with three groups:</a:t>
            </a:r>
            <a:br>
              <a:rPr lang="en-US" sz="2800" smtClean="0"/>
            </a:br>
            <a:r>
              <a:rPr lang="en-US" sz="2800" smtClean="0"/>
              <a:t>	</a:t>
            </a:r>
            <a:r>
              <a:rPr lang="en-US" sz="2000" smtClean="0"/>
              <a:t>Joggers (5-30 miles/week)</a:t>
            </a:r>
            <a:br>
              <a:rPr lang="en-US" sz="2000" smtClean="0"/>
            </a:br>
            <a:r>
              <a:rPr lang="en-US" sz="2000" smtClean="0"/>
              <a:t>	Runners (More than 30 miles/week</a:t>
            </a:r>
            <a:br>
              <a:rPr lang="en-US" sz="2000" smtClean="0"/>
            </a:br>
            <a:r>
              <a:rPr lang="en-US" sz="2000" smtClean="0"/>
              <a:t>	CONTROL: woman who did not run</a:t>
            </a:r>
            <a:br>
              <a:rPr lang="en-US" sz="2000" smtClean="0"/>
            </a:br>
            <a:r>
              <a:rPr lang="en-US" sz="2000" smtClean="0"/>
              <a:t>The three groups were similar in all other aspects, e.g., ages, heights, occupation, birth control, other physical activity</a:t>
            </a:r>
            <a:r>
              <a:rPr lang="en-US" sz="2800" smtClean="0"/>
              <a:t/>
            </a:r>
            <a:br>
              <a:rPr lang="en-US" sz="2800" smtClean="0"/>
            </a:br>
            <a:endParaRPr lang="en-US" sz="2800" b="1"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p:cNvSpPr txBox="1">
                <a:spLocks noChangeArrowheads="1"/>
              </p:cNvSpPr>
              <p:nvPr/>
            </p:nvSpPr>
            <p:spPr bwMode="auto">
              <a:xfrm>
                <a:off x="178574" y="15032"/>
                <a:ext cx="3406775" cy="6742112"/>
              </a:xfrm>
              <a:prstGeom prst="rect">
                <a:avLst/>
              </a:prstGeom>
              <a:noFill/>
              <a:ln w="9525">
                <a:noFill/>
                <a:miter lim="800000"/>
                <a:headEnd/>
                <a:tailEnd/>
              </a:ln>
              <a:effectLst/>
            </p:spPr>
            <p:txBody>
              <a:bodyPr/>
              <a:lstStyle/>
              <a:p>
                <a:pPr>
                  <a:defRPr/>
                </a:pPr>
                <a:r>
                  <a:rPr lang="en-US" sz="3200" kern="0" dirty="0" smtClean="0">
                    <a:solidFill>
                      <a:schemeClr val="tx2"/>
                    </a:solidFill>
                    <a:effectLst>
                      <a:outerShdw blurRad="38100" dist="38100" dir="2700000" algn="tl">
                        <a:srgbClr val="000000"/>
                      </a:outerShdw>
                    </a:effectLst>
                    <a:latin typeface="+mj-lt"/>
                    <a:ea typeface="+mj-ea"/>
                    <a:cs typeface="+mj-cs"/>
                  </a:rPr>
                  <a:t>Example-3: </a:t>
                </a:r>
                <a:br>
                  <a:rPr lang="en-US" sz="3200" kern="0" dirty="0" smtClean="0">
                    <a:solidFill>
                      <a:schemeClr val="tx2"/>
                    </a:solidFill>
                    <a:effectLst>
                      <a:outerShdw blurRad="38100" dist="38100" dir="2700000" algn="tl">
                        <a:srgbClr val="000000"/>
                      </a:outerShdw>
                    </a:effectLst>
                    <a:latin typeface="+mj-lt"/>
                    <a:ea typeface="+mj-ea"/>
                    <a:cs typeface="+mj-cs"/>
                  </a:rPr>
                </a:br>
                <a:r>
                  <a:rPr lang="en-US" sz="2000" kern="0" dirty="0">
                    <a:solidFill>
                      <a:schemeClr val="tx2"/>
                    </a:solidFill>
                    <a:effectLst>
                      <a:outerShdw blurRad="38100" dist="38100" dir="2700000" algn="tl">
                        <a:srgbClr val="000000"/>
                      </a:outerShdw>
                    </a:effectLst>
                    <a:latin typeface="+mj-lt"/>
                    <a:ea typeface="+mj-ea"/>
                    <a:cs typeface="+mj-cs"/>
                  </a:rPr>
                  <a:t>MENSTRUAL DYSFUNCTION IN DISTANT RUNNERS</a:t>
                </a:r>
              </a:p>
              <a:p>
                <a:pPr>
                  <a:defRPr/>
                </a:pPr>
                <a:r>
                  <a:rPr lang="en-US" sz="1600" kern="0" dirty="0" smtClean="0">
                    <a:solidFill>
                      <a:schemeClr val="tx2"/>
                    </a:solidFill>
                    <a:effectLst>
                      <a:outerShdw blurRad="38100" dist="38100" dir="2700000" algn="tl">
                        <a:srgbClr val="000000"/>
                      </a:outerShdw>
                    </a:effectLst>
                    <a:latin typeface="+mj-lt"/>
                    <a:ea typeface="+mj-ea"/>
                    <a:cs typeface="+mj-cs"/>
                  </a:rPr>
                  <a:t>Assumption: </a:t>
                </a:r>
                <a14:m>
                  <m:oMath xmlns:m="http://schemas.openxmlformats.org/officeDocument/2006/math">
                    <m:sSubSup>
                      <m:sSubSupPr>
                        <m:ctrlPr>
                          <a:rPr lang="en-US" sz="1600" b="0" i="1" kern="0" smtClean="0">
                            <a:solidFill>
                              <a:srgbClr val="FF0000"/>
                            </a:solidFill>
                            <a:effectLst>
                              <a:outerShdw blurRad="38100" dist="38100" dir="2700000" algn="tl">
                                <a:srgbClr val="000000"/>
                              </a:outerShdw>
                            </a:effectLst>
                            <a:latin typeface="Cambria Math" panose="02040503050406030204" pitchFamily="18" charset="0"/>
                            <a:ea typeface="+mj-ea"/>
                            <a:cs typeface="+mj-cs"/>
                          </a:rPr>
                        </m:ctrlPr>
                      </m:sSubSupPr>
                      <m:e>
                        <m:r>
                          <a:rPr lang="en-US" sz="1600" b="0" i="1" kern="0" smtClean="0">
                            <a:solidFill>
                              <a:srgbClr val="FF0000"/>
                            </a:solidFill>
                            <a:effectLst>
                              <a:outerShdw blurRad="38100" dist="38100" dir="2700000" algn="tl">
                                <a:srgbClr val="000000"/>
                              </a:outerShdw>
                            </a:effectLst>
                            <a:latin typeface="Cambria Math" panose="02040503050406030204" pitchFamily="18" charset="0"/>
                            <a:ea typeface="+mj-ea"/>
                            <a:cs typeface="+mj-cs"/>
                          </a:rPr>
                          <m:t>𝑠</m:t>
                        </m:r>
                      </m:e>
                      <m:sub>
                        <m:r>
                          <a:rPr lang="en-US" sz="1600" b="0" i="1" kern="0" smtClean="0">
                            <a:solidFill>
                              <a:srgbClr val="FF0000"/>
                            </a:solidFill>
                            <a:effectLst>
                              <a:outerShdw blurRad="38100" dist="38100" dir="2700000" algn="tl">
                                <a:srgbClr val="000000"/>
                              </a:outerShdw>
                            </a:effectLst>
                            <a:latin typeface="Cambria Math" panose="02040503050406030204" pitchFamily="18" charset="0"/>
                            <a:ea typeface="+mj-ea"/>
                            <a:cs typeface="+mj-cs"/>
                          </a:rPr>
                          <m:t>𝑐𝑜𝑛𝑡</m:t>
                        </m:r>
                      </m:sub>
                      <m:sup>
                        <m:r>
                          <a:rPr lang="en-US" sz="1600" b="0" i="1" kern="0" smtClean="0">
                            <a:solidFill>
                              <a:srgbClr val="FF0000"/>
                            </a:solidFill>
                            <a:effectLst>
                              <a:outerShdw blurRad="38100" dist="38100" dir="2700000" algn="tl">
                                <a:srgbClr val="000000"/>
                              </a:outerShdw>
                            </a:effectLst>
                            <a:latin typeface="Cambria Math" panose="02040503050406030204" pitchFamily="18" charset="0"/>
                            <a:ea typeface="+mj-ea"/>
                            <a:cs typeface="+mj-cs"/>
                          </a:rPr>
                          <m:t>2</m:t>
                        </m:r>
                      </m:sup>
                    </m:sSubSup>
                  </m:oMath>
                </a14:m>
                <a:r>
                  <a:rPr lang="en-US" sz="1600" kern="0" dirty="0" smtClean="0">
                    <a:solidFill>
                      <a:srgbClr val="FF0000"/>
                    </a:solidFill>
                    <a:effectLst>
                      <a:outerShdw blurRad="38100" dist="38100" dir="2700000" algn="tl">
                        <a:srgbClr val="000000"/>
                      </a:outerShdw>
                    </a:effectLst>
                    <a:latin typeface="+mj-lt"/>
                    <a:ea typeface="+mj-ea"/>
                    <a:cs typeface="+mj-cs"/>
                  </a:rPr>
                  <a:t>=</a:t>
                </a:r>
                <a14:m>
                  <m:oMath xmlns:m="http://schemas.openxmlformats.org/officeDocument/2006/math">
                    <m:sSubSup>
                      <m:sSubSupPr>
                        <m:ctrlPr>
                          <a:rPr lang="en-US" sz="1600" i="1" kern="0">
                            <a:solidFill>
                              <a:srgbClr val="FF0000"/>
                            </a:solidFill>
                            <a:effectLst>
                              <a:outerShdw blurRad="38100" dist="38100" dir="2700000" algn="tl">
                                <a:srgbClr val="000000"/>
                              </a:outerShdw>
                            </a:effectLst>
                            <a:latin typeface="Cambria Math" panose="02040503050406030204" pitchFamily="18" charset="0"/>
                          </a:rPr>
                        </m:ctrlPr>
                      </m:sSubSupPr>
                      <m:e>
                        <m:r>
                          <a:rPr lang="en-US" sz="1600" i="1" kern="0">
                            <a:solidFill>
                              <a:srgbClr val="FF0000"/>
                            </a:solidFill>
                            <a:effectLst>
                              <a:outerShdw blurRad="38100" dist="38100" dir="2700000" algn="tl">
                                <a:srgbClr val="000000"/>
                              </a:outerShdw>
                            </a:effectLst>
                            <a:latin typeface="Cambria Math" panose="02040503050406030204" pitchFamily="18" charset="0"/>
                          </a:rPr>
                          <m:t>𝑠</m:t>
                        </m:r>
                      </m:e>
                      <m:sub>
                        <m:r>
                          <a:rPr lang="en-US" sz="1600" b="0" i="1" kern="0" smtClean="0">
                            <a:solidFill>
                              <a:srgbClr val="FF0000"/>
                            </a:solidFill>
                            <a:effectLst>
                              <a:outerShdw blurRad="38100" dist="38100" dir="2700000" algn="tl">
                                <a:srgbClr val="000000"/>
                              </a:outerShdw>
                            </a:effectLst>
                            <a:latin typeface="Cambria Math" panose="02040503050406030204" pitchFamily="18" charset="0"/>
                          </a:rPr>
                          <m:t>𝑗𝑜𝑔</m:t>
                        </m:r>
                      </m:sub>
                      <m:sup>
                        <m:r>
                          <a:rPr lang="en-US" sz="1600" i="1" kern="0">
                            <a:solidFill>
                              <a:srgbClr val="FF0000"/>
                            </a:solidFill>
                            <a:effectLst>
                              <a:outerShdw blurRad="38100" dist="38100" dir="2700000" algn="tl">
                                <a:srgbClr val="000000"/>
                              </a:outerShdw>
                            </a:effectLst>
                            <a:latin typeface="Cambria Math" panose="02040503050406030204" pitchFamily="18" charset="0"/>
                          </a:rPr>
                          <m:t>2</m:t>
                        </m:r>
                      </m:sup>
                    </m:sSubSup>
                    <m:r>
                      <a:rPr lang="en-US" sz="1600" b="0" i="1" kern="0" smtClean="0">
                        <a:solidFill>
                          <a:srgbClr val="FF0000"/>
                        </a:solidFill>
                        <a:effectLst>
                          <a:outerShdw blurRad="38100" dist="38100" dir="2700000" algn="tl">
                            <a:srgbClr val="000000"/>
                          </a:outerShdw>
                        </a:effectLst>
                        <a:latin typeface="Cambria Math" panose="02040503050406030204" pitchFamily="18" charset="0"/>
                      </a:rPr>
                      <m:t>=</m:t>
                    </m:r>
                    <m:sSubSup>
                      <m:sSubSupPr>
                        <m:ctrlPr>
                          <a:rPr lang="en-US" sz="1600" i="1" kern="0">
                            <a:solidFill>
                              <a:srgbClr val="FF0000"/>
                            </a:solidFill>
                            <a:effectLst>
                              <a:outerShdw blurRad="38100" dist="38100" dir="2700000" algn="tl">
                                <a:srgbClr val="000000"/>
                              </a:outerShdw>
                            </a:effectLst>
                            <a:latin typeface="Cambria Math" panose="02040503050406030204" pitchFamily="18" charset="0"/>
                          </a:rPr>
                        </m:ctrlPr>
                      </m:sSubSupPr>
                      <m:e>
                        <m:r>
                          <a:rPr lang="en-US" sz="1600" i="1" kern="0">
                            <a:solidFill>
                              <a:srgbClr val="FF0000"/>
                            </a:solidFill>
                            <a:effectLst>
                              <a:outerShdw blurRad="38100" dist="38100" dir="2700000" algn="tl">
                                <a:srgbClr val="000000"/>
                              </a:outerShdw>
                            </a:effectLst>
                            <a:latin typeface="Cambria Math" panose="02040503050406030204" pitchFamily="18" charset="0"/>
                          </a:rPr>
                          <m:t>𝑠</m:t>
                        </m:r>
                      </m:e>
                      <m:sub>
                        <m:r>
                          <a:rPr lang="en-US" sz="1600" b="0" i="1" kern="0" smtClean="0">
                            <a:solidFill>
                              <a:srgbClr val="FF0000"/>
                            </a:solidFill>
                            <a:effectLst>
                              <a:outerShdw blurRad="38100" dist="38100" dir="2700000" algn="tl">
                                <a:srgbClr val="000000"/>
                              </a:outerShdw>
                            </a:effectLst>
                            <a:latin typeface="Cambria Math" panose="02040503050406030204" pitchFamily="18" charset="0"/>
                          </a:rPr>
                          <m:t>𝑟𝑢𝑛</m:t>
                        </m:r>
                      </m:sub>
                      <m:sup>
                        <m:r>
                          <a:rPr lang="en-US" sz="1600" i="1" kern="0">
                            <a:solidFill>
                              <a:srgbClr val="FF0000"/>
                            </a:solidFill>
                            <a:effectLst>
                              <a:outerShdw blurRad="38100" dist="38100" dir="2700000" algn="tl">
                                <a:srgbClr val="000000"/>
                              </a:outerShdw>
                            </a:effectLst>
                            <a:latin typeface="Cambria Math" panose="02040503050406030204" pitchFamily="18" charset="0"/>
                          </a:rPr>
                          <m:t>2</m:t>
                        </m:r>
                      </m:sup>
                    </m:sSubSup>
                  </m:oMath>
                </a14:m>
                <a:endParaRPr lang="en-US" sz="1600" kern="0" dirty="0">
                  <a:solidFill>
                    <a:schemeClr val="tx2"/>
                  </a:solidFill>
                  <a:effectLst>
                    <a:outerShdw blurRad="38100" dist="38100" dir="2700000" algn="tl">
                      <a:srgbClr val="000000"/>
                    </a:outerShdw>
                  </a:effectLst>
                  <a:latin typeface="+mj-lt"/>
                  <a:ea typeface="+mj-ea"/>
                  <a:cs typeface="+mj-cs"/>
                </a:endParaRPr>
              </a:p>
              <a:p>
                <a:pPr>
                  <a:defRPr/>
                </a:pPr>
                <a:r>
                  <a:rPr lang="en-US" sz="2000" kern="0" dirty="0">
                    <a:solidFill>
                      <a:schemeClr val="tx2"/>
                    </a:solidFill>
                    <a:effectLst>
                      <a:outerShdw blurRad="38100" dist="38100" dir="2700000" algn="tl">
                        <a:srgbClr val="000000"/>
                      </a:outerShdw>
                    </a:effectLst>
                    <a:latin typeface="+mj-lt"/>
                    <a:ea typeface="+mj-ea"/>
                    <a:cs typeface="+mj-cs"/>
                  </a:rPr>
                  <a:t/>
                </a:r>
                <a:br>
                  <a:rPr lang="en-US" sz="2000" kern="0" dirty="0">
                    <a:solidFill>
                      <a:schemeClr val="tx2"/>
                    </a:solidFill>
                    <a:effectLst>
                      <a:outerShdw blurRad="38100" dist="38100" dir="2700000" algn="tl">
                        <a:srgbClr val="000000"/>
                      </a:outerShdw>
                    </a:effectLst>
                    <a:latin typeface="+mj-lt"/>
                    <a:ea typeface="+mj-ea"/>
                    <a:cs typeface="+mj-cs"/>
                  </a:rPr>
                </a:br>
                <a:r>
                  <a:rPr lang="en-US" sz="2000" kern="0" dirty="0">
                    <a:solidFill>
                      <a:schemeClr val="tx2"/>
                    </a:solidFill>
                    <a:effectLst>
                      <a:outerShdw blurRad="38100" dist="38100" dir="2700000" algn="tl">
                        <a:srgbClr val="000000"/>
                      </a:outerShdw>
                    </a:effectLst>
                    <a:latin typeface="+mj-lt"/>
                    <a:ea typeface="+mj-ea"/>
                    <a:cs typeface="+mj-cs"/>
                  </a:rPr>
                  <a:t/>
                </a:r>
                <a:br>
                  <a:rPr lang="en-US" sz="2000" kern="0" dirty="0">
                    <a:solidFill>
                      <a:schemeClr val="tx2"/>
                    </a:solidFill>
                    <a:effectLst>
                      <a:outerShdw blurRad="38100" dist="38100" dir="2700000" algn="tl">
                        <a:srgbClr val="000000"/>
                      </a:outerShdw>
                    </a:effectLst>
                    <a:latin typeface="+mj-lt"/>
                    <a:ea typeface="+mj-ea"/>
                    <a:cs typeface="+mj-cs"/>
                  </a:rPr>
                </a:br>
                <a:endParaRPr lang="en-US" sz="2800" b="1" kern="0" dirty="0">
                  <a:solidFill>
                    <a:srgbClr val="FF0000"/>
                  </a:solidFill>
                  <a:effectLst>
                    <a:outerShdw blurRad="38100" dist="38100" dir="2700000" algn="tl">
                      <a:srgbClr val="000000"/>
                    </a:outerShdw>
                  </a:effectLst>
                  <a:latin typeface="+mj-lt"/>
                  <a:ea typeface="+mj-ea"/>
                  <a:cs typeface="+mj-cs"/>
                </a:endParaRPr>
              </a:p>
            </p:txBody>
          </p:sp>
        </mc:Choice>
        <mc:Fallback xmlns="">
          <p:sp>
            <p:nvSpPr>
              <p:cNvPr id="2" name="Rectangle 3"/>
              <p:cNvSpPr txBox="1">
                <a:spLocks noRot="1" noChangeAspect="1" noMove="1" noResize="1" noEditPoints="1" noAdjustHandles="1" noChangeArrowheads="1" noChangeShapeType="1" noTextEdit="1"/>
              </p:cNvSpPr>
              <p:nvPr/>
            </p:nvSpPr>
            <p:spPr bwMode="auto">
              <a:xfrm>
                <a:off x="178574" y="15032"/>
                <a:ext cx="3406775" cy="6742112"/>
              </a:xfrm>
              <a:prstGeom prst="rect">
                <a:avLst/>
              </a:prstGeom>
              <a:blipFill rotWithShape="0">
                <a:blip r:embed="rId3"/>
                <a:stretch>
                  <a:fillRect l="-4651" t="-1266" r="-3041"/>
                </a:stretch>
              </a:blipFill>
              <a:ln w="9525">
                <a:noFill/>
                <a:miter lim="800000"/>
                <a:headEnd/>
                <a:tailEnd/>
              </a:ln>
              <a:effectLst/>
            </p:spPr>
            <p:txBody>
              <a:bodyPr/>
              <a:lstStyle/>
              <a:p>
                <a:r>
                  <a:rPr lang="en-US">
                    <a:noFill/>
                  </a:rPr>
                  <a:t> </a:t>
                </a:r>
              </a:p>
            </p:txBody>
          </p:sp>
        </mc:Fallback>
      </mc:AlternateContent>
      <p:pic>
        <p:nvPicPr>
          <p:cNvPr id="2663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8600"/>
            <a:ext cx="5080000" cy="639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2"/>
          <p:cNvSpPr>
            <a:spLocks noChangeArrowheads="1"/>
          </p:cNvSpPr>
          <p:nvPr/>
        </p:nvSpPr>
        <p:spPr bwMode="auto">
          <a:xfrm>
            <a:off x="152400" y="1676400"/>
            <a:ext cx="3425825" cy="4943475"/>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aphicFrame>
        <p:nvGraphicFramePr>
          <p:cNvPr id="26626" name="Object 3"/>
          <p:cNvGraphicFramePr>
            <a:graphicFrameLocks noChangeAspect="1"/>
          </p:cNvGraphicFramePr>
          <p:nvPr/>
        </p:nvGraphicFramePr>
        <p:xfrm>
          <a:off x="304800" y="1905000"/>
          <a:ext cx="3009900" cy="368300"/>
        </p:xfrm>
        <a:graphic>
          <a:graphicData uri="http://schemas.openxmlformats.org/presentationml/2006/ole">
            <mc:AlternateContent xmlns:mc="http://schemas.openxmlformats.org/markup-compatibility/2006">
              <mc:Choice xmlns:v="urn:schemas-microsoft-com:vml" Requires="v">
                <p:oleObj spid="_x0000_s26690" name="Equation" r:id="rId5" imgW="3009900" imgH="368300" progId="Equation.3">
                  <p:embed/>
                </p:oleObj>
              </mc:Choice>
              <mc:Fallback>
                <p:oleObj name="Equation" r:id="rId5" imgW="3009900" imgH="368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05000"/>
                        <a:ext cx="30099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4"/>
          <p:cNvGraphicFramePr>
            <a:graphicFrameLocks noChangeAspect="1"/>
          </p:cNvGraphicFramePr>
          <p:nvPr/>
        </p:nvGraphicFramePr>
        <p:xfrm>
          <a:off x="304800" y="2362200"/>
          <a:ext cx="2781300" cy="203200"/>
        </p:xfrm>
        <a:graphic>
          <a:graphicData uri="http://schemas.openxmlformats.org/presentationml/2006/ole">
            <mc:AlternateContent xmlns:mc="http://schemas.openxmlformats.org/markup-compatibility/2006">
              <mc:Choice xmlns:v="urn:schemas-microsoft-com:vml" Requires="v">
                <p:oleObj spid="_x0000_s26691" name="Equation" r:id="rId7" imgW="2781300" imgH="203200" progId="Equation.3">
                  <p:embed/>
                </p:oleObj>
              </mc:Choice>
              <mc:Fallback>
                <p:oleObj name="Equation" r:id="rId7" imgW="2781300" imgH="203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362200"/>
                        <a:ext cx="27813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5"/>
          <p:cNvGraphicFramePr>
            <a:graphicFrameLocks noChangeAspect="1"/>
          </p:cNvGraphicFramePr>
          <p:nvPr/>
        </p:nvGraphicFramePr>
        <p:xfrm>
          <a:off x="304800" y="2743200"/>
          <a:ext cx="2311400" cy="1625600"/>
        </p:xfrm>
        <a:graphic>
          <a:graphicData uri="http://schemas.openxmlformats.org/presentationml/2006/ole">
            <mc:AlternateContent xmlns:mc="http://schemas.openxmlformats.org/markup-compatibility/2006">
              <mc:Choice xmlns:v="urn:schemas-microsoft-com:vml" Requires="v">
                <p:oleObj spid="_x0000_s26692" name="Equation" r:id="rId9" imgW="2311400" imgH="1625600" progId="Equation.3">
                  <p:embed/>
                </p:oleObj>
              </mc:Choice>
              <mc:Fallback>
                <p:oleObj name="Equation" r:id="rId9" imgW="2311400" imgH="1625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2743200"/>
                        <a:ext cx="231140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6"/>
          <p:cNvGraphicFramePr>
            <a:graphicFrameLocks noChangeAspect="1"/>
          </p:cNvGraphicFramePr>
          <p:nvPr/>
        </p:nvGraphicFramePr>
        <p:xfrm>
          <a:off x="304800" y="4495800"/>
          <a:ext cx="1155700" cy="406400"/>
        </p:xfrm>
        <a:graphic>
          <a:graphicData uri="http://schemas.openxmlformats.org/presentationml/2006/ole">
            <mc:AlternateContent xmlns:mc="http://schemas.openxmlformats.org/markup-compatibility/2006">
              <mc:Choice xmlns:v="urn:schemas-microsoft-com:vml" Requires="v">
                <p:oleObj spid="_x0000_s26693" name="Equation" r:id="rId11" imgW="1155700" imgH="406400" progId="Equation.3">
                  <p:embed/>
                </p:oleObj>
              </mc:Choice>
              <mc:Fallback>
                <p:oleObj name="Equation" r:id="rId11" imgW="1155700" imgH="406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4495800"/>
                        <a:ext cx="1155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TextBox 17"/>
          <p:cNvSpPr txBox="1">
            <a:spLocks noChangeArrowheads="1"/>
          </p:cNvSpPr>
          <p:nvPr/>
        </p:nvSpPr>
        <p:spPr bwMode="auto">
          <a:xfrm>
            <a:off x="304800" y="5181600"/>
            <a:ext cx="3259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5850" algn="l"/>
              </a:tabLst>
              <a:defRPr>
                <a:solidFill>
                  <a:schemeClr val="tx1"/>
                </a:solidFill>
                <a:latin typeface="Tahoma" panose="020B0604030504040204" pitchFamily="34" charset="0"/>
                <a:cs typeface="Arial" panose="020B0604020202020204" pitchFamily="34" charset="0"/>
              </a:defRPr>
            </a:lvl1pPr>
            <a:lvl2pPr marL="742950" indent="-285750" eaLnBrk="0" hangingPunct="0">
              <a:tabLst>
                <a:tab pos="1085850" algn="l"/>
              </a:tabLst>
              <a:defRPr>
                <a:solidFill>
                  <a:schemeClr val="tx1"/>
                </a:solidFill>
                <a:latin typeface="Tahoma" panose="020B0604030504040204" pitchFamily="34" charset="0"/>
                <a:cs typeface="Arial" panose="020B0604020202020204" pitchFamily="34" charset="0"/>
              </a:defRPr>
            </a:lvl2pPr>
            <a:lvl3pPr marL="1143000" indent="-228600" eaLnBrk="0" hangingPunct="0">
              <a:tabLst>
                <a:tab pos="1085850" algn="l"/>
              </a:tabLst>
              <a:defRPr>
                <a:solidFill>
                  <a:schemeClr val="tx1"/>
                </a:solidFill>
                <a:latin typeface="Tahoma" panose="020B0604030504040204" pitchFamily="34" charset="0"/>
                <a:cs typeface="Arial" panose="020B0604020202020204" pitchFamily="34" charset="0"/>
              </a:defRPr>
            </a:lvl3pPr>
            <a:lvl4pPr marL="1600200" indent="-228600" eaLnBrk="0" hangingPunct="0">
              <a:tabLst>
                <a:tab pos="1085850" algn="l"/>
              </a:tabLst>
              <a:defRPr>
                <a:solidFill>
                  <a:schemeClr val="tx1"/>
                </a:solidFill>
                <a:latin typeface="Tahoma" panose="020B0604030504040204" pitchFamily="34" charset="0"/>
                <a:cs typeface="Arial" panose="020B0604020202020204" pitchFamily="34" charset="0"/>
              </a:defRPr>
            </a:lvl4pPr>
            <a:lvl5pPr marL="2057400" indent="-228600" eaLnBrk="0" hangingPunct="0">
              <a:tabLst>
                <a:tab pos="1085850" algn="l"/>
              </a:tabLst>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tabLst>
                <a:tab pos="1085850" algn="l"/>
              </a:tabLs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tabLst>
                <a:tab pos="1085850" algn="l"/>
              </a:tabLs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tabLst>
                <a:tab pos="1085850" algn="l"/>
              </a:tabLs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tabLst>
                <a:tab pos="1085850" algn="l"/>
              </a:tabLs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chemeClr val="bg2"/>
                </a:solidFill>
              </a:rPr>
              <a:t>F</a:t>
            </a:r>
            <a:r>
              <a:rPr lang="en-US" altLang="en-US" baseline="-25000">
                <a:solidFill>
                  <a:schemeClr val="bg2"/>
                </a:solidFill>
              </a:rPr>
              <a:t>crit </a:t>
            </a:r>
            <a:r>
              <a:rPr lang="en-US" altLang="en-US">
                <a:solidFill>
                  <a:schemeClr val="bg2"/>
                </a:solidFill>
                <a:latin typeface="Lucida Grande"/>
                <a:ea typeface="Lucida Grande"/>
                <a:cs typeface="Lucida Grande"/>
                <a:sym typeface="Symbol" panose="05050102010706020507" pitchFamily="18" charset="2"/>
              </a:rPr>
              <a:t></a:t>
            </a:r>
            <a:r>
              <a:rPr lang="en-US" altLang="en-US" baseline="-25000">
                <a:solidFill>
                  <a:schemeClr val="bg2"/>
                </a:solidFill>
                <a:latin typeface="Lucida Grande"/>
                <a:ea typeface="Lucida Grande"/>
                <a:cs typeface="Lucida Grande"/>
              </a:rPr>
              <a:t>n</a:t>
            </a:r>
            <a:r>
              <a:rPr lang="en-US" altLang="en-US">
                <a:solidFill>
                  <a:schemeClr val="bg2"/>
                </a:solidFill>
                <a:latin typeface="Lucida Grande"/>
                <a:ea typeface="Lucida Grande"/>
                <a:cs typeface="Lucida Grande"/>
              </a:rPr>
              <a:t>(2)	</a:t>
            </a:r>
            <a:r>
              <a:rPr lang="en-US" altLang="en-US">
                <a:solidFill>
                  <a:schemeClr val="bg2"/>
                </a:solidFill>
                <a:sym typeface="Symbol" panose="05050102010706020507" pitchFamily="18" charset="2"/>
              </a:rPr>
              <a:t></a:t>
            </a:r>
            <a:r>
              <a:rPr lang="en-US" altLang="en-US" baseline="-25000">
                <a:solidFill>
                  <a:schemeClr val="bg2"/>
                </a:solidFill>
                <a:latin typeface="Lucida Grande"/>
                <a:ea typeface="Lucida Grande"/>
                <a:cs typeface="Lucida Grande"/>
              </a:rPr>
              <a:t>d</a:t>
            </a:r>
            <a:r>
              <a:rPr lang="en-US" altLang="en-US">
                <a:solidFill>
                  <a:schemeClr val="bg2"/>
                </a:solidFill>
                <a:latin typeface="Lucida Grande"/>
                <a:ea typeface="Lucida Grande"/>
                <a:cs typeface="Lucida Grande"/>
              </a:rPr>
              <a:t>(70)	3.13 (4.92)</a:t>
            </a:r>
          </a:p>
          <a:p>
            <a:pPr eaLnBrk="1" hangingPunct="1"/>
            <a:r>
              <a:rPr lang="en-US" altLang="en-US">
                <a:solidFill>
                  <a:schemeClr val="bg2"/>
                </a:solidFill>
                <a:latin typeface="Lucida Grande"/>
                <a:ea typeface="Lucida Grande"/>
                <a:cs typeface="Lucida Grande"/>
              </a:rPr>
              <a:t>	</a:t>
            </a:r>
            <a:r>
              <a:rPr lang="en-US" altLang="en-US">
                <a:solidFill>
                  <a:schemeClr val="bg2"/>
                </a:solidFill>
                <a:sym typeface="Symbol" panose="05050102010706020507" pitchFamily="18" charset="2"/>
              </a:rPr>
              <a:t></a:t>
            </a:r>
            <a:r>
              <a:rPr lang="en-US" altLang="en-US" baseline="-25000">
                <a:solidFill>
                  <a:schemeClr val="bg2"/>
                </a:solidFill>
              </a:rPr>
              <a:t>d</a:t>
            </a:r>
            <a:r>
              <a:rPr lang="en-US" altLang="en-US">
                <a:solidFill>
                  <a:schemeClr val="bg2"/>
                </a:solidFill>
                <a:latin typeface="Lucida Grande"/>
                <a:ea typeface="Lucida Grande"/>
                <a:cs typeface="Lucida Grande"/>
              </a:rPr>
              <a:t>(80)	3.11 (4.88)</a:t>
            </a:r>
          </a:p>
        </p:txBody>
      </p:sp>
      <p:sp>
        <p:nvSpPr>
          <p:cNvPr id="26634" name="Text Box 19"/>
          <p:cNvSpPr txBox="1">
            <a:spLocks noChangeArrowheads="1"/>
          </p:cNvSpPr>
          <p:nvPr/>
        </p:nvSpPr>
        <p:spPr bwMode="auto">
          <a:xfrm>
            <a:off x="3779838" y="311150"/>
            <a:ext cx="2217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bg2"/>
                </a:solidFill>
              </a:rPr>
              <a:t>26  Women in each group</a:t>
            </a:r>
          </a:p>
        </p:txBody>
      </p:sp>
      <p:sp>
        <p:nvSpPr>
          <p:cNvPr id="12308" name="Text Box 20"/>
          <p:cNvSpPr txBox="1">
            <a:spLocks noChangeArrowheads="1"/>
          </p:cNvSpPr>
          <p:nvPr/>
        </p:nvSpPr>
        <p:spPr bwMode="auto">
          <a:xfrm>
            <a:off x="323850" y="6021388"/>
            <a:ext cx="22320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400">
                <a:solidFill>
                  <a:schemeClr val="bg2"/>
                </a:solidFill>
              </a:rPr>
              <a:t>Excel:</a:t>
            </a:r>
          </a:p>
          <a:p>
            <a:pPr eaLnBrk="1" hangingPunct="1">
              <a:spcBef>
                <a:spcPct val="50000"/>
              </a:spcBef>
            </a:pPr>
            <a:r>
              <a:rPr lang="en-US" altLang="en-US" sz="1400">
                <a:solidFill>
                  <a:schemeClr val="bg2"/>
                </a:solidFill>
              </a:rPr>
              <a:t>FINV(0.01,2,75)=4.899</a:t>
            </a:r>
          </a:p>
        </p:txBody>
      </p:sp>
      <p:sp>
        <p:nvSpPr>
          <p:cNvPr id="12309" name="Rectangle 21"/>
          <p:cNvSpPr>
            <a:spLocks noChangeArrowheads="1"/>
          </p:cNvSpPr>
          <p:nvPr/>
        </p:nvSpPr>
        <p:spPr bwMode="auto">
          <a:xfrm>
            <a:off x="684213" y="1916113"/>
            <a:ext cx="2808287"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310" name="Rectangle 22"/>
          <p:cNvSpPr>
            <a:spLocks noChangeArrowheads="1"/>
          </p:cNvSpPr>
          <p:nvPr/>
        </p:nvSpPr>
        <p:spPr bwMode="auto">
          <a:xfrm>
            <a:off x="1331913" y="2781300"/>
            <a:ext cx="2160587"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311" name="Rectangle 23"/>
          <p:cNvSpPr>
            <a:spLocks noChangeArrowheads="1"/>
          </p:cNvSpPr>
          <p:nvPr/>
        </p:nvSpPr>
        <p:spPr bwMode="auto">
          <a:xfrm>
            <a:off x="1116013" y="3357563"/>
            <a:ext cx="2303462"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312" name="Rectangle 24"/>
          <p:cNvSpPr>
            <a:spLocks noChangeArrowheads="1"/>
          </p:cNvSpPr>
          <p:nvPr/>
        </p:nvSpPr>
        <p:spPr bwMode="auto">
          <a:xfrm>
            <a:off x="971550" y="3933825"/>
            <a:ext cx="2303463"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313" name="Rectangle 25"/>
          <p:cNvSpPr>
            <a:spLocks noChangeArrowheads="1"/>
          </p:cNvSpPr>
          <p:nvPr/>
        </p:nvSpPr>
        <p:spPr bwMode="auto">
          <a:xfrm>
            <a:off x="611188" y="4508500"/>
            <a:ext cx="2303462"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314" name="Rectangle 26"/>
          <p:cNvSpPr>
            <a:spLocks noChangeArrowheads="1"/>
          </p:cNvSpPr>
          <p:nvPr/>
        </p:nvSpPr>
        <p:spPr bwMode="auto">
          <a:xfrm>
            <a:off x="2124075" y="5229225"/>
            <a:ext cx="1368425"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3" name="Rectangle 12"/>
          <p:cNvSpPr/>
          <p:nvPr/>
        </p:nvSpPr>
        <p:spPr>
          <a:xfrm>
            <a:off x="179388" y="1628775"/>
            <a:ext cx="3429000" cy="600075"/>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 name="Rectangle 12"/>
          <p:cNvSpPr/>
          <p:nvPr/>
        </p:nvSpPr>
        <p:spPr>
          <a:xfrm>
            <a:off x="179388" y="2276475"/>
            <a:ext cx="3429000" cy="412750"/>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Rectangle 12"/>
          <p:cNvSpPr/>
          <p:nvPr/>
        </p:nvSpPr>
        <p:spPr>
          <a:xfrm>
            <a:off x="179388" y="2708275"/>
            <a:ext cx="3429000" cy="517525"/>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Rectangle 12"/>
          <p:cNvSpPr/>
          <p:nvPr/>
        </p:nvSpPr>
        <p:spPr>
          <a:xfrm>
            <a:off x="134938" y="3213100"/>
            <a:ext cx="3429000" cy="517525"/>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12"/>
          <p:cNvSpPr/>
          <p:nvPr/>
        </p:nvSpPr>
        <p:spPr>
          <a:xfrm>
            <a:off x="179388" y="3860800"/>
            <a:ext cx="3429000" cy="574675"/>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12"/>
          <p:cNvSpPr/>
          <p:nvPr/>
        </p:nvSpPr>
        <p:spPr>
          <a:xfrm>
            <a:off x="179388" y="4365625"/>
            <a:ext cx="3429000" cy="574675"/>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12"/>
          <p:cNvSpPr/>
          <p:nvPr/>
        </p:nvSpPr>
        <p:spPr>
          <a:xfrm>
            <a:off x="63500" y="4868863"/>
            <a:ext cx="3429000" cy="1471612"/>
          </a:xfrm>
          <a:prstGeom prst="rect">
            <a:avLst/>
          </a:prstGeom>
          <a:solidFill>
            <a:schemeClr val="accent6">
              <a:lumMod val="60000"/>
              <a:lumOff val="40000"/>
              <a:alpha val="89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2309"/>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xit" presetSubtype="1" fill="hold" grpId="0" nodeType="clickEffect">
                                  <p:stCondLst>
                                    <p:cond delay="0"/>
                                  </p:stCondLst>
                                  <p:childTnLst>
                                    <p:animEffect transition="out" filter="wipe(up)">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1" fill="hold" grpId="0" nodeType="clickEffect">
                                  <p:stCondLst>
                                    <p:cond delay="0"/>
                                  </p:stCondLst>
                                  <p:childTnLst>
                                    <p:animEffect transition="out" filter="wipe(up)">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12310"/>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xit" presetSubtype="1" fill="hold" grpId="0" nodeType="clickEffect">
                                  <p:stCondLst>
                                    <p:cond delay="0"/>
                                  </p:stCondLst>
                                  <p:childTnLst>
                                    <p:animEffect transition="out" filter="wipe(up)">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31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1" fill="hold" grpId="0" nodeType="clickEffect">
                                  <p:stCondLst>
                                    <p:cond delay="0"/>
                                  </p:stCondLst>
                                  <p:childTnLst>
                                    <p:animEffect transition="out" filter="wipe(up)">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12312"/>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xit" presetSubtype="1" fill="hold" grpId="0" nodeType="clickEffect">
                                  <p:stCondLst>
                                    <p:cond delay="0"/>
                                  </p:stCondLst>
                                  <p:childTnLst>
                                    <p:animEffect transition="out" filter="wipe(up)">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231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1" fill="hold" grpId="0" nodeType="clickEffect">
                                  <p:stCondLst>
                                    <p:cond delay="0"/>
                                  </p:stCondLst>
                                  <p:childTnLst>
                                    <p:animEffect transition="out" filter="wipe(up)">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lef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23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 grpId="0"/>
      <p:bldP spid="12309" grpId="0" animBg="1"/>
      <p:bldP spid="12310" grpId="0" animBg="1"/>
      <p:bldP spid="12311" grpId="0" animBg="1"/>
      <p:bldP spid="12312" grpId="0" animBg="1"/>
      <p:bldP spid="12313" grpId="0" animBg="1"/>
      <p:bldP spid="12314" grpId="0" animBg="1"/>
      <p:bldP spid="13" grpId="0" animBg="1"/>
      <p:bldP spid="3" grpId="0" animBg="1"/>
      <p:bldP spid="4" grpId="0" animBg="1"/>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382000" cy="3878263"/>
          </a:xfrm>
          <a:prstGeom prst="rect">
            <a:avLst/>
          </a:prstGeom>
          <a:noFill/>
        </p:spPr>
        <p:txBody>
          <a:bodyPr>
            <a:spAutoFit/>
          </a:bodyPr>
          <a:lstStyle/>
          <a:p>
            <a:pPr>
              <a:defRPr/>
            </a:pPr>
            <a:r>
              <a:rPr lang="en-US" sz="2800" dirty="0" err="1">
                <a:latin typeface="Tahoma" pitchFamily="54" charset="0"/>
                <a:cs typeface="Arial" pitchFamily="54" charset="0"/>
              </a:rPr>
              <a:t>F</a:t>
            </a:r>
            <a:r>
              <a:rPr lang="en-US" sz="2800" baseline="-25000" dirty="0" err="1">
                <a:latin typeface="Tahoma" pitchFamily="54" charset="0"/>
                <a:cs typeface="Arial" pitchFamily="54" charset="0"/>
              </a:rPr>
              <a:t>calc</a:t>
            </a:r>
            <a:r>
              <a:rPr lang="en-US" sz="2800" baseline="-25000" dirty="0">
                <a:latin typeface="Tahoma" pitchFamily="54" charset="0"/>
                <a:cs typeface="Arial" pitchFamily="54" charset="0"/>
              </a:rPr>
              <a:t> </a:t>
            </a:r>
            <a:r>
              <a:rPr lang="en-US" sz="2800" dirty="0">
                <a:latin typeface="Tahoma" pitchFamily="54" charset="0"/>
                <a:cs typeface="Arial" pitchFamily="54" charset="0"/>
              </a:rPr>
              <a:t>= 9.5</a:t>
            </a:r>
          </a:p>
          <a:p>
            <a:pPr>
              <a:defRPr/>
            </a:pPr>
            <a:endParaRPr lang="en-US" dirty="0">
              <a:latin typeface="Tahoma" pitchFamily="54" charset="0"/>
              <a:cs typeface="Arial" pitchFamily="54" charset="0"/>
            </a:endParaRPr>
          </a:p>
          <a:p>
            <a:pPr>
              <a:defRPr/>
            </a:pPr>
            <a:r>
              <a:rPr lang="en-US" sz="2800" dirty="0">
                <a:solidFill>
                  <a:srgbClr val="FF0000"/>
                </a:solidFill>
                <a:latin typeface="Tahoma" pitchFamily="54" charset="0"/>
                <a:cs typeface="Arial" pitchFamily="54" charset="0"/>
              </a:rPr>
              <a:t>F is BIG</a:t>
            </a:r>
          </a:p>
          <a:p>
            <a:pPr>
              <a:defRPr/>
            </a:pPr>
            <a:endParaRPr lang="en-US" dirty="0">
              <a:latin typeface="Tahoma" pitchFamily="54" charset="0"/>
              <a:cs typeface="Arial" pitchFamily="54" charset="0"/>
            </a:endParaRPr>
          </a:p>
          <a:p>
            <a:pPr>
              <a:defRPr/>
            </a:pPr>
            <a:r>
              <a:rPr lang="en-US" sz="2000" dirty="0">
                <a:latin typeface="Tahoma" pitchFamily="54" charset="0"/>
                <a:cs typeface="Arial" pitchFamily="54" charset="0"/>
              </a:rPr>
              <a:t>Reject the Null hypothesis that there is NO difference between the number of menstrual cycles of woman</a:t>
            </a:r>
          </a:p>
          <a:p>
            <a:pPr>
              <a:defRPr/>
            </a:pPr>
            <a:endParaRPr lang="en-US" dirty="0">
              <a:solidFill>
                <a:schemeClr val="tx2">
                  <a:lumMod val="75000"/>
                </a:schemeClr>
              </a:solidFill>
              <a:latin typeface="Tahoma" pitchFamily="54" charset="0"/>
              <a:cs typeface="Arial" pitchFamily="54" charset="0"/>
            </a:endParaRPr>
          </a:p>
          <a:p>
            <a:pPr>
              <a:defRPr/>
            </a:pPr>
            <a:r>
              <a:rPr lang="en-US" sz="2000" dirty="0">
                <a:solidFill>
                  <a:schemeClr val="tx2">
                    <a:lumMod val="75000"/>
                  </a:schemeClr>
                </a:solidFill>
                <a:latin typeface="Tahoma" pitchFamily="54" charset="0"/>
                <a:cs typeface="Arial" pitchFamily="54" charset="0"/>
              </a:rPr>
              <a:t>When reported physicians should ask also for physical activities!</a:t>
            </a:r>
          </a:p>
          <a:p>
            <a:pPr>
              <a:defRPr/>
            </a:pPr>
            <a:endParaRPr lang="en-US" sz="2000" dirty="0">
              <a:solidFill>
                <a:schemeClr val="tx2">
                  <a:lumMod val="75000"/>
                </a:schemeClr>
              </a:solidFill>
              <a:latin typeface="Tahoma" pitchFamily="54" charset="0"/>
              <a:cs typeface="Arial" pitchFamily="54" charset="0"/>
            </a:endParaRPr>
          </a:p>
          <a:p>
            <a:pPr>
              <a:defRPr/>
            </a:pPr>
            <a:r>
              <a:rPr lang="en-US" sz="2800" dirty="0">
                <a:solidFill>
                  <a:schemeClr val="tx2">
                    <a:lumMod val="75000"/>
                  </a:schemeClr>
                </a:solidFill>
                <a:latin typeface="Tahoma" pitchFamily="54" charset="0"/>
                <a:cs typeface="Arial" pitchFamily="54" charset="0"/>
              </a:rPr>
              <a:t>Question remains which group differed from the others.</a:t>
            </a:r>
          </a:p>
        </p:txBody>
      </p:sp>
      <p:sp>
        <p:nvSpPr>
          <p:cNvPr id="71683" name="Text Box 4"/>
          <p:cNvSpPr txBox="1">
            <a:spLocks noChangeArrowheads="1"/>
          </p:cNvSpPr>
          <p:nvPr/>
        </p:nvSpPr>
        <p:spPr bwMode="auto">
          <a:xfrm>
            <a:off x="3851275" y="333375"/>
            <a:ext cx="34575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a:t>Excel:</a:t>
            </a:r>
          </a:p>
          <a:p>
            <a:pPr eaLnBrk="1" hangingPunct="1">
              <a:spcBef>
                <a:spcPct val="50000"/>
              </a:spcBef>
            </a:pPr>
            <a:r>
              <a:rPr lang="en-US" altLang="en-US"/>
              <a:t>FDIST(9.5,2,25)=0.000853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ChangeArrowheads="1"/>
          </p:cNvSpPr>
          <p:nvPr/>
        </p:nvSpPr>
        <p:spPr bwMode="auto">
          <a:xfrm>
            <a:off x="4284663" y="133350"/>
            <a:ext cx="4537075" cy="4651375"/>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28" name="Rectangle 5"/>
          <p:cNvSpPr>
            <a:spLocks noChangeArrowheads="1"/>
          </p:cNvSpPr>
          <p:nvPr/>
        </p:nvSpPr>
        <p:spPr bwMode="auto">
          <a:xfrm>
            <a:off x="4284663" y="4913313"/>
            <a:ext cx="4537075" cy="1916112"/>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pic>
        <p:nvPicPr>
          <p:cNvPr id="10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304800"/>
            <a:ext cx="42545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3725" y="4892675"/>
            <a:ext cx="4249738"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4"/>
          <p:cNvSpPr>
            <a:spLocks noChangeShapeType="1"/>
          </p:cNvSpPr>
          <p:nvPr/>
        </p:nvSpPr>
        <p:spPr bwMode="auto">
          <a:xfrm>
            <a:off x="6454775" y="447675"/>
            <a:ext cx="0" cy="62658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Text Box 9"/>
          <p:cNvSpPr txBox="1">
            <a:spLocks noChangeArrowheads="1"/>
          </p:cNvSpPr>
          <p:nvPr/>
        </p:nvSpPr>
        <p:spPr bwMode="auto">
          <a:xfrm>
            <a:off x="4427538" y="4941888"/>
            <a:ext cx="131603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bg1"/>
                </a:solidFill>
              </a:rPr>
              <a:t>25 random samples of 10</a:t>
            </a:r>
          </a:p>
          <a:p>
            <a:pPr eaLnBrk="1" hangingPunct="1"/>
            <a:endParaRPr lang="en-US" altLang="en-US" sz="1400">
              <a:solidFill>
                <a:schemeClr val="bg1"/>
              </a:solidFill>
            </a:endParaRPr>
          </a:p>
          <a:p>
            <a:pPr eaLnBrk="1" hangingPunct="1"/>
            <a:r>
              <a:rPr lang="en-US" altLang="en-US" sz="1400">
                <a:solidFill>
                  <a:schemeClr val="bg1"/>
                </a:solidFill>
              </a:rPr>
              <a:t>From 10</a:t>
            </a:r>
            <a:r>
              <a:rPr lang="en-US" altLang="en-US" sz="1400" baseline="30000">
                <a:solidFill>
                  <a:schemeClr val="bg1"/>
                </a:solidFill>
              </a:rPr>
              <a:t>16</a:t>
            </a:r>
            <a:r>
              <a:rPr lang="en-US" altLang="en-US" sz="1400">
                <a:solidFill>
                  <a:schemeClr val="bg1"/>
                </a:solidFill>
              </a:rPr>
              <a:t> possibilities</a:t>
            </a:r>
          </a:p>
        </p:txBody>
      </p:sp>
      <p:sp>
        <p:nvSpPr>
          <p:cNvPr id="1033" name="Text Box 10"/>
          <p:cNvSpPr txBox="1">
            <a:spLocks noChangeArrowheads="1"/>
          </p:cNvSpPr>
          <p:nvPr/>
        </p:nvSpPr>
        <p:spPr bwMode="auto">
          <a:xfrm>
            <a:off x="179388" y="404813"/>
            <a:ext cx="39481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1- Roughly bell shaped</a:t>
            </a:r>
          </a:p>
          <a:p>
            <a:pPr eaLnBrk="1" hangingPunct="1"/>
            <a:r>
              <a:rPr lang="en-US" altLang="en-US"/>
              <a:t>2- Appears to be normally distributed</a:t>
            </a:r>
          </a:p>
        </p:txBody>
      </p:sp>
      <p:sp>
        <p:nvSpPr>
          <p:cNvPr id="1034" name="Text Box 11"/>
          <p:cNvSpPr txBox="1">
            <a:spLocks noChangeArrowheads="1"/>
          </p:cNvSpPr>
          <p:nvPr/>
        </p:nvSpPr>
        <p:spPr bwMode="auto">
          <a:xfrm>
            <a:off x="179388" y="1341438"/>
            <a:ext cx="40322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t>When the variable of interest is the sum of many independent variables, its </a:t>
            </a:r>
            <a:r>
              <a:rPr lang="en-US" altLang="en-US" b="1">
                <a:solidFill>
                  <a:srgbClr val="FF3300"/>
                </a:solidFill>
              </a:rPr>
              <a:t>distribution </a:t>
            </a:r>
            <a:r>
              <a:rPr lang="en-US" altLang="en-US" b="1"/>
              <a:t>tends to be </a:t>
            </a:r>
            <a:r>
              <a:rPr lang="en-US" altLang="en-US" b="1">
                <a:solidFill>
                  <a:srgbClr val="FF3300"/>
                </a:solidFill>
              </a:rPr>
              <a:t>normal</a:t>
            </a:r>
            <a:r>
              <a:rPr lang="en-US" altLang="en-US" b="1"/>
              <a:t>, regardless of the distributions of the variables used to form the sum</a:t>
            </a:r>
          </a:p>
          <a:p>
            <a:pPr eaLnBrk="1" hangingPunct="1"/>
            <a:endParaRPr lang="en-US" altLang="en-US" b="1"/>
          </a:p>
          <a:p>
            <a:pPr eaLnBrk="1" hangingPunct="1"/>
            <a:endParaRPr lang="en-US" altLang="en-US"/>
          </a:p>
          <a:p>
            <a:pPr eaLnBrk="1" hangingPunct="1"/>
            <a:r>
              <a:rPr lang="en-US" altLang="en-US"/>
              <a:t>If the sample were drown from a normally distributed population the </a:t>
            </a:r>
            <a:r>
              <a:rPr lang="en-US" altLang="en-US">
                <a:solidFill>
                  <a:srgbClr val="FF3300"/>
                </a:solidFill>
              </a:rPr>
              <a:t>distribution of the sample means</a:t>
            </a:r>
            <a:r>
              <a:rPr lang="en-US" altLang="en-US"/>
              <a:t> </a:t>
            </a:r>
            <a:r>
              <a:rPr lang="en-US" altLang="en-US">
                <a:solidFill>
                  <a:srgbClr val="FF3300"/>
                </a:solidFill>
              </a:rPr>
              <a:t>will be normal</a:t>
            </a:r>
            <a:r>
              <a:rPr lang="en-US" altLang="en-US"/>
              <a:t> regardless of the sample size. </a:t>
            </a:r>
          </a:p>
          <a:p>
            <a:pPr eaLnBrk="1" hangingPunct="1"/>
            <a:endParaRPr lang="en-US" altLang="en-US"/>
          </a:p>
          <a:p>
            <a:pPr eaLnBrk="1" hangingPunct="1"/>
            <a:r>
              <a:rPr lang="en-US" altLang="en-US"/>
              <a:t>i.e., it makes sense to describe the population of the means with their </a:t>
            </a:r>
            <a:r>
              <a:rPr lang="en-US" altLang="en-US">
                <a:solidFill>
                  <a:srgbClr val="FF3300"/>
                </a:solidFill>
              </a:rPr>
              <a:t>mean and standard deviation</a:t>
            </a:r>
            <a:r>
              <a:rPr lang="en-US" altLang="en-US"/>
              <a:t> </a:t>
            </a:r>
          </a:p>
        </p:txBody>
      </p:sp>
      <p:sp>
        <p:nvSpPr>
          <p:cNvPr id="1035" name="Line 13"/>
          <p:cNvSpPr>
            <a:spLocks noChangeShapeType="1"/>
          </p:cNvSpPr>
          <p:nvPr/>
        </p:nvSpPr>
        <p:spPr bwMode="auto">
          <a:xfrm>
            <a:off x="4932363" y="2349500"/>
            <a:ext cx="0" cy="4508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 name="Text Box 7"/>
          <p:cNvSpPr txBox="1">
            <a:spLocks noChangeArrowheads="1"/>
          </p:cNvSpPr>
          <p:nvPr/>
        </p:nvSpPr>
        <p:spPr bwMode="auto">
          <a:xfrm>
            <a:off x="6084888" y="188913"/>
            <a:ext cx="703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b="1">
                <a:solidFill>
                  <a:srgbClr val="FF3300"/>
                </a:solidFill>
                <a:latin typeface="Symbol" panose="05050102010706020507" pitchFamily="18" charset="2"/>
              </a:rPr>
              <a:t>m</a:t>
            </a:r>
            <a:r>
              <a:rPr lang="en-US" altLang="en-US" b="1">
                <a:solidFill>
                  <a:srgbClr val="FF3300"/>
                </a:solidFill>
                <a:latin typeface="Arial" panose="020B0604020202020204" pitchFamily="34" charset="0"/>
              </a:rPr>
              <a:t>=40</a:t>
            </a:r>
            <a:endParaRPr lang="el-GR" altLang="en-US" b="1">
              <a:solidFill>
                <a:srgbClr val="FF3300"/>
              </a:solidFill>
              <a:latin typeface="Arial" panose="020B0604020202020204" pitchFamily="34" charset="0"/>
              <a:cs typeface="Times New Roman" panose="02020603050405020304" pitchFamily="18" charset="0"/>
            </a:endParaRPr>
          </a:p>
        </p:txBody>
      </p:sp>
      <p:sp>
        <p:nvSpPr>
          <p:cNvPr id="1037" name="Text Box 7"/>
          <p:cNvSpPr txBox="1">
            <a:spLocks noChangeArrowheads="1"/>
          </p:cNvSpPr>
          <p:nvPr/>
        </p:nvSpPr>
        <p:spPr bwMode="auto">
          <a:xfrm>
            <a:off x="5076825" y="836613"/>
            <a:ext cx="568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l-GR" altLang="en-US" b="1">
                <a:solidFill>
                  <a:srgbClr val="FF3300"/>
                </a:solidFill>
                <a:latin typeface="Times New Roman" panose="02020603050405020304" pitchFamily="18" charset="0"/>
                <a:cs typeface="Times New Roman" panose="02020603050405020304" pitchFamily="18" charset="0"/>
              </a:rPr>
              <a:t>σ</a:t>
            </a:r>
            <a:r>
              <a:rPr lang="en-US" altLang="en-US" b="1">
                <a:solidFill>
                  <a:srgbClr val="FF3300"/>
                </a:solidFill>
                <a:latin typeface="Arial" panose="020B0604020202020204" pitchFamily="34" charset="0"/>
                <a:cs typeface="Times New Roman" panose="02020603050405020304" pitchFamily="18" charset="0"/>
              </a:rPr>
              <a:t>=5</a:t>
            </a:r>
            <a:endParaRPr lang="el-GR" altLang="en-US" b="1">
              <a:solidFill>
                <a:srgbClr val="FF3300"/>
              </a:solidFill>
              <a:latin typeface="Arial" panose="020B0604020202020204" pitchFamily="34" charset="0"/>
              <a:cs typeface="Times New Roman" panose="02020603050405020304" pitchFamily="18" charset="0"/>
            </a:endParaRPr>
          </a:p>
        </p:txBody>
      </p:sp>
      <p:sp>
        <p:nvSpPr>
          <p:cNvPr id="1038" name="Line 4"/>
          <p:cNvSpPr>
            <a:spLocks noChangeShapeType="1"/>
          </p:cNvSpPr>
          <p:nvPr/>
        </p:nvSpPr>
        <p:spPr bwMode="auto">
          <a:xfrm flipH="1">
            <a:off x="5689600" y="620713"/>
            <a:ext cx="3175" cy="1884362"/>
          </a:xfrm>
          <a:prstGeom prst="line">
            <a:avLst/>
          </a:prstGeom>
          <a:noFill/>
          <a:ln w="31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9" name="Line 4"/>
          <p:cNvSpPr>
            <a:spLocks noChangeShapeType="1"/>
          </p:cNvSpPr>
          <p:nvPr/>
        </p:nvSpPr>
        <p:spPr bwMode="auto">
          <a:xfrm flipH="1">
            <a:off x="7235825" y="620713"/>
            <a:ext cx="3175" cy="1884362"/>
          </a:xfrm>
          <a:prstGeom prst="line">
            <a:avLst/>
          </a:prstGeom>
          <a:noFill/>
          <a:ln w="31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2" name="TextBox 1"/>
              <p:cNvSpPr txBox="1"/>
              <p:nvPr/>
            </p:nvSpPr>
            <p:spPr>
              <a:xfrm>
                <a:off x="4114800" y="2979174"/>
                <a:ext cx="4487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ub/>
                      </m:sSub>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114800" y="2979174"/>
                <a:ext cx="448777" cy="2769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63564" y="6258738"/>
                <a:ext cx="2647007" cy="276999"/>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e>
                      <m:sub>
                        <m:acc>
                          <m:accPr>
                            <m:chr m:val="̅"/>
                            <m:ctrlPr>
                              <a:rPr lang="en-US" b="0" i="1" smtClean="0">
                                <a:latin typeface="Cambria Math" panose="02040503050406030204" pitchFamily="18" charset="0"/>
                              </a:rPr>
                            </m:ctrlPr>
                          </m:accPr>
                          <m:e>
                            <m:r>
                              <a:rPr lang="en-US" i="1">
                                <a:latin typeface="Cambria Math" panose="02040503050406030204" pitchFamily="18" charset="0"/>
                              </a:rPr>
                              <m:t>𝑥</m:t>
                            </m:r>
                          </m:e>
                        </m:acc>
                      </m:sub>
                    </m:sSub>
                  </m:oMath>
                </a14:m>
                <a:r>
                  <a:rPr lang="en-US" dirty="0" smtClean="0"/>
                  <a:t>=40 cm and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sub>
                    </m:sSub>
                  </m:oMath>
                </a14:m>
                <a:r>
                  <a:rPr lang="en-US" dirty="0" smtClean="0"/>
                  <a:t>=1.6 cm</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63564" y="6258738"/>
                <a:ext cx="2647007" cy="276999"/>
              </a:xfrm>
              <a:prstGeom prst="rect">
                <a:avLst/>
              </a:prstGeom>
              <a:blipFill rotWithShape="0">
                <a:blip r:embed="rId5"/>
                <a:stretch>
                  <a:fillRect l="-2299" t="-28889" r="-4598" b="-51111"/>
                </a:stretch>
              </a:blipFill>
            </p:spPr>
            <p:txBody>
              <a:bodyPr/>
              <a:lstStyle/>
              <a:p>
                <a:r>
                  <a:rPr lang="en-US">
                    <a:noFill/>
                  </a:rPr>
                  <a:t> </a:t>
                </a:r>
              </a:p>
            </p:txBody>
          </p:sp>
        </mc:Fallback>
      </mc:AlternateContent>
    </p:spTree>
    <p:extLst>
      <p:ext uri="{BB962C8B-B14F-4D97-AF65-F5344CB8AC3E}">
        <p14:creationId xmlns:p14="http://schemas.microsoft.com/office/powerpoint/2010/main" val="7614521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7"/>
          <p:cNvSpPr txBox="1">
            <a:spLocks noChangeArrowheads="1"/>
          </p:cNvSpPr>
          <p:nvPr/>
        </p:nvSpPr>
        <p:spPr bwMode="auto">
          <a:xfrm>
            <a:off x="3851275" y="1989138"/>
            <a:ext cx="4897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spcBef>
                <a:spcPct val="50000"/>
              </a:spcBef>
            </a:pPr>
            <a:endParaRPr lang="en-US" altLang="en-US"/>
          </a:p>
        </p:txBody>
      </p:sp>
      <p:sp>
        <p:nvSpPr>
          <p:cNvPr id="17411" name="Text Box 56"/>
          <p:cNvSpPr txBox="1">
            <a:spLocks noChangeArrowheads="1"/>
          </p:cNvSpPr>
          <p:nvPr/>
        </p:nvSpPr>
        <p:spPr bwMode="auto">
          <a:xfrm>
            <a:off x="395288" y="2781300"/>
            <a:ext cx="56165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t>Based on these data can one claim that the mean cadmium level is higher among smokers than non smokers? </a:t>
            </a:r>
          </a:p>
          <a:p>
            <a:pPr eaLnBrk="1" hangingPunct="1"/>
            <a:endParaRPr lang="en-US" altLang="en-US"/>
          </a:p>
          <a:p>
            <a:pPr eaLnBrk="1" hangingPunct="1"/>
            <a:r>
              <a:rPr lang="en-US" altLang="en-US"/>
              <a:t>How do you proceed?</a:t>
            </a:r>
          </a:p>
        </p:txBody>
      </p:sp>
      <p:sp>
        <p:nvSpPr>
          <p:cNvPr id="17412" name="Text Box 57"/>
          <p:cNvSpPr txBox="1">
            <a:spLocks noChangeArrowheads="1"/>
          </p:cNvSpPr>
          <p:nvPr/>
        </p:nvSpPr>
        <p:spPr bwMode="auto">
          <a:xfrm>
            <a:off x="395288" y="333375"/>
            <a:ext cx="554513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spcBef>
                <a:spcPct val="50000"/>
              </a:spcBef>
            </a:pPr>
            <a:r>
              <a:rPr lang="en-US" altLang="en-US"/>
              <a:t>In a study of factors thought to be responsible for the adverse effect of smoking on human reproduction, cadmium level determinations (ng/g) were made on placenta tissue of a sample of 14 mothers who were smokers and an independent sample of nonsmoking mothers. The results were as follows:</a:t>
            </a:r>
          </a:p>
        </p:txBody>
      </p:sp>
      <p:graphicFrame>
        <p:nvGraphicFramePr>
          <p:cNvPr id="298200" name="Group 216"/>
          <p:cNvGraphicFramePr>
            <a:graphicFrameLocks noGrp="1"/>
          </p:cNvGraphicFramePr>
          <p:nvPr/>
        </p:nvGraphicFramePr>
        <p:xfrm>
          <a:off x="6588125" y="333375"/>
          <a:ext cx="2303463" cy="6004370"/>
        </p:xfrm>
        <a:graphic>
          <a:graphicData uri="http://schemas.openxmlformats.org/drawingml/2006/table">
            <a:tbl>
              <a:tblPr/>
              <a:tblGrid>
                <a:gridCol w="1295400"/>
                <a:gridCol w="1008063"/>
              </a:tblGrid>
              <a:tr h="5181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Nonsmokers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8.4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24.1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16.8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23.5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13.4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28.5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19.5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12.2</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22687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3"/>
          <p:cNvSpPr txBox="1">
            <a:spLocks noChangeArrowheads="1"/>
          </p:cNvSpPr>
          <p:nvPr/>
        </p:nvSpPr>
        <p:spPr bwMode="auto">
          <a:xfrm>
            <a:off x="592138" y="7127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endParaRPr lang="en-US" altLang="en-US"/>
          </a:p>
        </p:txBody>
      </p:sp>
      <p:graphicFrame>
        <p:nvGraphicFramePr>
          <p:cNvPr id="299173" name="Group 165"/>
          <p:cNvGraphicFramePr>
            <a:graphicFrameLocks noGrp="1"/>
          </p:cNvGraphicFramePr>
          <p:nvPr/>
        </p:nvGraphicFramePr>
        <p:xfrm>
          <a:off x="539750" y="2924175"/>
          <a:ext cx="4608513" cy="3292479"/>
        </p:xfrm>
        <a:graphic>
          <a:graphicData uri="http://schemas.openxmlformats.org/drawingml/2006/table">
            <a:tbl>
              <a:tblPr/>
              <a:tblGrid>
                <a:gridCol w="1917700"/>
                <a:gridCol w="1519238"/>
                <a:gridCol w="1171575"/>
              </a:tblGrid>
              <a:tr h="3658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Nonsmokers</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Smokers</a:t>
                      </a:r>
                    </a:p>
                  </a:txBody>
                  <a:tcPr marT="45729" marB="45729"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a:t>
                      </a:r>
                    </a:p>
                  </a:txBody>
                  <a:tcPr marT="45729" marB="45729"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18</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14</a:t>
                      </a:r>
                    </a:p>
                  </a:txBody>
                  <a:tcPr marT="45729" marB="45729" anchor="b"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average</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14.7</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20.4</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stdev</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6.2</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6.8</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Variance</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38.4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46.4</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Median</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12.4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17.7</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Min</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7.5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12.5</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Max</a:t>
                      </a:r>
                    </a:p>
                  </a:txBody>
                  <a:tcPr marT="45729" marB="45729"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25.5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30.5</a:t>
                      </a:r>
                    </a:p>
                  </a:txBody>
                  <a:tcPr marT="45729" marB="45729" anchor="b"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96619" name="Rectangle 11"/>
          <p:cNvSpPr>
            <a:spLocks noChangeArrowheads="1"/>
          </p:cNvSpPr>
          <p:nvPr/>
        </p:nvSpPr>
        <p:spPr bwMode="auto">
          <a:xfrm>
            <a:off x="250825" y="549275"/>
            <a:ext cx="5545138" cy="1800225"/>
          </a:xfrm>
          <a:prstGeom prst="rect">
            <a:avLst/>
          </a:prstGeom>
          <a:noFill/>
          <a:ln w="9525">
            <a:noFill/>
            <a:miter lim="800000"/>
            <a:headEnd/>
            <a:tailEnd/>
          </a:ln>
          <a:effectLst/>
        </p:spPr>
        <p:txBody>
          <a:bodyPr/>
          <a:lstStyle/>
          <a:p>
            <a:pPr marL="180975" indent="-180975">
              <a:defRPr/>
            </a:pPr>
            <a:r>
              <a:rPr lang="en-US" b="1" dirty="0">
                <a:solidFill>
                  <a:schemeClr val="tx2"/>
                </a:solidFill>
                <a:effectLst>
                  <a:outerShdw blurRad="38100" dist="38100" dir="2700000" algn="tl">
                    <a:srgbClr val="000000"/>
                  </a:outerShdw>
                </a:effectLst>
                <a:latin typeface="Tahoma" pitchFamily="34" charset="0"/>
              </a:rPr>
              <a:t>Two goals: </a:t>
            </a:r>
            <a:br>
              <a:rPr lang="en-US" b="1" dirty="0">
                <a:solidFill>
                  <a:schemeClr val="tx2"/>
                </a:solidFill>
                <a:effectLst>
                  <a:outerShdw blurRad="38100" dist="38100" dir="2700000" algn="tl">
                    <a:srgbClr val="000000"/>
                  </a:outerShdw>
                </a:effectLst>
                <a:latin typeface="Tahoma" pitchFamily="34" charset="0"/>
              </a:rPr>
            </a:br>
            <a:r>
              <a:rPr lang="en-US" b="1" dirty="0">
                <a:solidFill>
                  <a:schemeClr val="tx2"/>
                </a:solidFill>
                <a:effectLst>
                  <a:outerShdw blurRad="38100" dist="38100" dir="2700000" algn="tl">
                    <a:srgbClr val="000000"/>
                  </a:outerShdw>
                </a:effectLst>
                <a:latin typeface="Tahoma" pitchFamily="34" charset="0"/>
              </a:rPr>
              <a:t/>
            </a:r>
            <a:br>
              <a:rPr lang="en-US" b="1" dirty="0">
                <a:solidFill>
                  <a:schemeClr val="tx2"/>
                </a:solidFill>
                <a:effectLst>
                  <a:outerShdw blurRad="38100" dist="38100" dir="2700000" algn="tl">
                    <a:srgbClr val="000000"/>
                  </a:outerShdw>
                </a:effectLst>
                <a:latin typeface="Tahoma" pitchFamily="34" charset="0"/>
              </a:rPr>
            </a:br>
            <a:r>
              <a:rPr lang="en-US" b="1" dirty="0">
                <a:solidFill>
                  <a:schemeClr val="tx2"/>
                </a:solidFill>
                <a:effectLst>
                  <a:outerShdw blurRad="38100" dist="38100" dir="2700000" algn="tl">
                    <a:srgbClr val="000000"/>
                  </a:outerShdw>
                </a:effectLst>
                <a:latin typeface="Tahoma" pitchFamily="34" charset="0"/>
              </a:rPr>
              <a:t>Obtain descriptive information about the population from which a sample was drawn</a:t>
            </a:r>
            <a:br>
              <a:rPr lang="en-US" b="1" dirty="0">
                <a:solidFill>
                  <a:schemeClr val="tx2"/>
                </a:solidFill>
                <a:effectLst>
                  <a:outerShdw blurRad="38100" dist="38100" dir="2700000" algn="tl">
                    <a:srgbClr val="000000"/>
                  </a:outerShdw>
                </a:effectLst>
                <a:latin typeface="Tahoma" pitchFamily="34" charset="0"/>
              </a:rPr>
            </a:br>
            <a:endParaRPr lang="en-US" b="1" dirty="0">
              <a:solidFill>
                <a:schemeClr val="tx2"/>
              </a:solidFill>
              <a:effectLst>
                <a:outerShdw blurRad="38100" dist="38100" dir="2700000" algn="tl">
                  <a:srgbClr val="000000"/>
                </a:outerShdw>
              </a:effectLst>
              <a:latin typeface="Tahoma" pitchFamily="34" charset="0"/>
            </a:endParaRPr>
          </a:p>
          <a:p>
            <a:pPr marL="180975" indent="-180975">
              <a:defRPr/>
            </a:pPr>
            <a:r>
              <a:rPr lang="en-US" b="1" dirty="0">
                <a:solidFill>
                  <a:schemeClr val="tx2"/>
                </a:solidFill>
                <a:effectLst>
                  <a:outerShdw blurRad="38100" dist="38100" dir="2700000" algn="tl">
                    <a:srgbClr val="000000"/>
                  </a:outerShdw>
                </a:effectLst>
                <a:latin typeface="Tahoma" pitchFamily="34" charset="0"/>
              </a:rPr>
              <a:t>	</a:t>
            </a:r>
            <a:r>
              <a:rPr lang="en-US" b="1" dirty="0">
                <a:solidFill>
                  <a:srgbClr val="FFC000"/>
                </a:solidFill>
                <a:effectLst>
                  <a:outerShdw blurRad="38100" dist="38100" dir="2700000" algn="tl">
                    <a:srgbClr val="000000"/>
                  </a:outerShdw>
                </a:effectLst>
                <a:latin typeface="Tahoma" pitchFamily="34" charset="0"/>
              </a:rPr>
              <a:t>Test a hypothesis about the population</a:t>
            </a:r>
            <a:r>
              <a:rPr lang="en-US" b="1" dirty="0">
                <a:solidFill>
                  <a:schemeClr val="accent2"/>
                </a:solidFill>
                <a:effectLst>
                  <a:outerShdw blurRad="38100" dist="38100" dir="2700000" algn="tl">
                    <a:srgbClr val="000000"/>
                  </a:outerShdw>
                </a:effectLst>
                <a:latin typeface="Tahoma" pitchFamily="34" charset="0"/>
              </a:rPr>
              <a:t/>
            </a:r>
            <a:br>
              <a:rPr lang="en-US" b="1" dirty="0">
                <a:solidFill>
                  <a:schemeClr val="accent2"/>
                </a:solidFill>
                <a:effectLst>
                  <a:outerShdw blurRad="38100" dist="38100" dir="2700000" algn="tl">
                    <a:srgbClr val="000000"/>
                  </a:outerShdw>
                </a:effectLst>
                <a:latin typeface="Tahoma" pitchFamily="34" charset="0"/>
              </a:rPr>
            </a:br>
            <a:endParaRPr lang="en-US" b="1" dirty="0">
              <a:solidFill>
                <a:schemeClr val="accent2"/>
              </a:solidFill>
              <a:effectLst>
                <a:outerShdw blurRad="38100" dist="38100" dir="2700000" algn="tl">
                  <a:srgbClr val="000000"/>
                </a:outerShdw>
              </a:effectLst>
              <a:latin typeface="Tahoma" pitchFamily="34" charset="0"/>
            </a:endParaRPr>
          </a:p>
        </p:txBody>
      </p:sp>
      <p:graphicFrame>
        <p:nvGraphicFramePr>
          <p:cNvPr id="299174" name="Group 166"/>
          <p:cNvGraphicFramePr>
            <a:graphicFrameLocks noGrp="1"/>
          </p:cNvGraphicFramePr>
          <p:nvPr/>
        </p:nvGraphicFramePr>
        <p:xfrm>
          <a:off x="6588125" y="333375"/>
          <a:ext cx="2303463" cy="6004370"/>
        </p:xfrm>
        <a:graphic>
          <a:graphicData uri="http://schemas.openxmlformats.org/drawingml/2006/table">
            <a:tbl>
              <a:tblPr/>
              <a:tblGrid>
                <a:gridCol w="1295400"/>
                <a:gridCol w="1008063"/>
              </a:tblGrid>
              <a:tr h="5181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Nonsmokers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8.4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24.1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16.8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23.5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13.4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28.5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19.5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12.2</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685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9173"/>
                                        </p:tgtEl>
                                        <p:attrNameLst>
                                          <p:attrName>style.visibility</p:attrName>
                                        </p:attrNameLst>
                                      </p:cBhvr>
                                      <p:to>
                                        <p:strVal val="visible"/>
                                      </p:to>
                                    </p:set>
                                    <p:animEffect transition="in" filter="wipe(up)">
                                      <p:cBhvr>
                                        <p:cTn id="7" dur="500"/>
                                        <p:tgtEl>
                                          <p:spTgt spid="299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294" name="Group 190"/>
          <p:cNvGraphicFramePr>
            <a:graphicFrameLocks noGrp="1"/>
          </p:cNvGraphicFramePr>
          <p:nvPr/>
        </p:nvGraphicFramePr>
        <p:xfrm>
          <a:off x="4787900" y="333375"/>
          <a:ext cx="3960813" cy="2041992"/>
        </p:xfrm>
        <a:graphic>
          <a:graphicData uri="http://schemas.openxmlformats.org/drawingml/2006/table">
            <a:tbl>
              <a:tblPr/>
              <a:tblGrid>
                <a:gridCol w="912813"/>
                <a:gridCol w="1287462"/>
                <a:gridCol w="722313"/>
                <a:gridCol w="1038225"/>
              </a:tblGrid>
              <a:tr h="51799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Frequency</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Non-smoker</a:t>
                      </a: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Frequency</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1" u="none" strike="noStrike" cap="none" normalizeH="0" baseline="0" smtClean="0">
                          <a:ln>
                            <a:noFill/>
                          </a:ln>
                          <a:solidFill>
                            <a:schemeClr val="tx1"/>
                          </a:solidFill>
                          <a:effectLst/>
                          <a:latin typeface="Arial" pitchFamily="34" charset="0"/>
                          <a:cs typeface="Arial" pitchFamily="34" charset="0"/>
                        </a:rPr>
                        <a:t>Smoker</a:t>
                      </a: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8</a:t>
                      </a: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8</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0</a:t>
                      </a: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a:t>
                      </a: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10</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a:t>
                      </a: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a:t>
                      </a: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a:t>
                      </a: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26</a:t>
                      </a: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4</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26</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a:t>
                      </a: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More</a:t>
                      </a:r>
                    </a:p>
                  </a:txBody>
                  <a:tcPr marT="45706" marB="45706"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0</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More</a:t>
                      </a:r>
                    </a:p>
                  </a:txBody>
                  <a:tcPr marT="45706" marB="45706"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4</a:t>
                      </a:r>
                    </a:p>
                  </a:txBody>
                  <a:tcPr marT="45706" marB="45706"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6" name="Object 191"/>
          <p:cNvGraphicFramePr>
            <a:graphicFrameLocks noChangeAspect="1"/>
          </p:cNvGraphicFramePr>
          <p:nvPr/>
        </p:nvGraphicFramePr>
        <p:xfrm>
          <a:off x="4356100" y="2781300"/>
          <a:ext cx="4608513" cy="3484563"/>
        </p:xfrm>
        <a:graphic>
          <a:graphicData uri="http://schemas.openxmlformats.org/presentationml/2006/ole">
            <mc:AlternateContent xmlns:mc="http://schemas.openxmlformats.org/markup-compatibility/2006">
              <mc:Choice xmlns:v="urn:schemas-microsoft-com:vml" Requires="v">
                <p:oleObj spid="_x0000_s28689" name="Chart" r:id="rId3" imgW="4219732" imgH="3190728" progId="Excel.Chart.8">
                  <p:embed/>
                </p:oleObj>
              </mc:Choice>
              <mc:Fallback>
                <p:oleObj name="Chart" r:id="rId3" imgW="4219732" imgH="3190728"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781300"/>
                        <a:ext cx="4608513" cy="348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9" name="Rectangle 11"/>
          <p:cNvSpPr>
            <a:spLocks noChangeArrowheads="1"/>
          </p:cNvSpPr>
          <p:nvPr/>
        </p:nvSpPr>
        <p:spPr bwMode="auto">
          <a:xfrm>
            <a:off x="250825" y="188913"/>
            <a:ext cx="3889375" cy="1800225"/>
          </a:xfrm>
          <a:prstGeom prst="rect">
            <a:avLst/>
          </a:prstGeom>
          <a:noFill/>
          <a:ln w="9525">
            <a:noFill/>
            <a:miter lim="800000"/>
            <a:headEnd/>
            <a:tailEnd/>
          </a:ln>
          <a:effectLst/>
        </p:spPr>
        <p:txBody>
          <a:bodyPr/>
          <a:lstStyle/>
          <a:p>
            <a:pPr marL="180975" indent="-180975">
              <a:defRPr/>
            </a:pPr>
            <a:r>
              <a:rPr lang="en-US" b="1" dirty="0">
                <a:solidFill>
                  <a:schemeClr val="tx2"/>
                </a:solidFill>
                <a:effectLst>
                  <a:outerShdw blurRad="38100" dist="38100" dir="2700000" algn="tl">
                    <a:srgbClr val="000000"/>
                  </a:outerShdw>
                </a:effectLst>
                <a:latin typeface="Tahoma" pitchFamily="34" charset="0"/>
              </a:rPr>
              <a:t>Two goals: </a:t>
            </a:r>
            <a:br>
              <a:rPr lang="en-US" b="1" dirty="0">
                <a:solidFill>
                  <a:schemeClr val="tx2"/>
                </a:solidFill>
                <a:effectLst>
                  <a:outerShdw blurRad="38100" dist="38100" dir="2700000" algn="tl">
                    <a:srgbClr val="000000"/>
                  </a:outerShdw>
                </a:effectLst>
                <a:latin typeface="Tahoma" pitchFamily="34" charset="0"/>
              </a:rPr>
            </a:br>
            <a:r>
              <a:rPr lang="en-US" b="1" dirty="0">
                <a:solidFill>
                  <a:schemeClr val="tx2"/>
                </a:solidFill>
                <a:effectLst>
                  <a:outerShdw blurRad="38100" dist="38100" dir="2700000" algn="tl">
                    <a:srgbClr val="000000"/>
                  </a:outerShdw>
                </a:effectLst>
                <a:latin typeface="Tahoma" pitchFamily="34" charset="0"/>
              </a:rPr>
              <a:t/>
            </a:r>
            <a:br>
              <a:rPr lang="en-US" b="1" dirty="0">
                <a:solidFill>
                  <a:schemeClr val="tx2"/>
                </a:solidFill>
                <a:effectLst>
                  <a:outerShdw blurRad="38100" dist="38100" dir="2700000" algn="tl">
                    <a:srgbClr val="000000"/>
                  </a:outerShdw>
                </a:effectLst>
                <a:latin typeface="Tahoma" pitchFamily="34" charset="0"/>
              </a:rPr>
            </a:br>
            <a:r>
              <a:rPr lang="en-US" b="1" dirty="0">
                <a:solidFill>
                  <a:schemeClr val="tx2"/>
                </a:solidFill>
                <a:effectLst>
                  <a:outerShdw blurRad="38100" dist="38100" dir="2700000" algn="tl">
                    <a:srgbClr val="000000"/>
                  </a:outerShdw>
                </a:effectLst>
                <a:latin typeface="Tahoma" pitchFamily="34" charset="0"/>
              </a:rPr>
              <a:t>Obtain descriptive information about the population from which a sample was drawn</a:t>
            </a:r>
            <a:br>
              <a:rPr lang="en-US" b="1" dirty="0">
                <a:solidFill>
                  <a:schemeClr val="tx2"/>
                </a:solidFill>
                <a:effectLst>
                  <a:outerShdw blurRad="38100" dist="38100" dir="2700000" algn="tl">
                    <a:srgbClr val="000000"/>
                  </a:outerShdw>
                </a:effectLst>
                <a:latin typeface="Tahoma" pitchFamily="34" charset="0"/>
              </a:rPr>
            </a:br>
            <a:endParaRPr lang="en-US" b="1" dirty="0">
              <a:solidFill>
                <a:schemeClr val="tx2"/>
              </a:solidFill>
              <a:effectLst>
                <a:outerShdw blurRad="38100" dist="38100" dir="2700000" algn="tl">
                  <a:srgbClr val="000000"/>
                </a:outerShdw>
              </a:effectLst>
              <a:latin typeface="Tahoma" pitchFamily="34" charset="0"/>
            </a:endParaRPr>
          </a:p>
          <a:p>
            <a:pPr marL="180975" indent="-180975">
              <a:defRPr/>
            </a:pPr>
            <a:r>
              <a:rPr lang="en-US" b="1" dirty="0">
                <a:solidFill>
                  <a:srgbClr val="FFC000"/>
                </a:solidFill>
                <a:effectLst>
                  <a:outerShdw blurRad="38100" dist="38100" dir="2700000" algn="tl">
                    <a:srgbClr val="000000"/>
                  </a:outerShdw>
                </a:effectLst>
                <a:latin typeface="Tahoma" pitchFamily="34" charset="0"/>
              </a:rPr>
              <a:t>	Test a hypothesis about the population</a:t>
            </a:r>
            <a:br>
              <a:rPr lang="en-US" b="1" dirty="0">
                <a:solidFill>
                  <a:srgbClr val="FFC000"/>
                </a:solidFill>
                <a:effectLst>
                  <a:outerShdw blurRad="38100" dist="38100" dir="2700000" algn="tl">
                    <a:srgbClr val="000000"/>
                  </a:outerShdw>
                </a:effectLst>
                <a:latin typeface="Tahoma" pitchFamily="34" charset="0"/>
              </a:rPr>
            </a:br>
            <a:r>
              <a:rPr lang="en-US" b="1" dirty="0">
                <a:solidFill>
                  <a:srgbClr val="FFC000"/>
                </a:solidFill>
                <a:effectLst>
                  <a:outerShdw blurRad="38100" dist="38100" dir="2700000" algn="tl">
                    <a:srgbClr val="000000"/>
                  </a:outerShdw>
                </a:effectLst>
                <a:latin typeface="Tahoma" pitchFamily="34" charset="0"/>
              </a:rPr>
              <a:t>Ho: </a:t>
            </a:r>
          </a:p>
        </p:txBody>
      </p:sp>
      <p:graphicFrame>
        <p:nvGraphicFramePr>
          <p:cNvPr id="1027" name="Object 276"/>
          <p:cNvGraphicFramePr>
            <a:graphicFrameLocks noChangeAspect="1"/>
          </p:cNvGraphicFramePr>
          <p:nvPr/>
        </p:nvGraphicFramePr>
        <p:xfrm>
          <a:off x="323850" y="2768600"/>
          <a:ext cx="3606800" cy="3433763"/>
        </p:xfrm>
        <a:graphic>
          <a:graphicData uri="http://schemas.openxmlformats.org/presentationml/2006/ole">
            <mc:AlternateContent xmlns:mc="http://schemas.openxmlformats.org/markup-compatibility/2006">
              <mc:Choice xmlns:v="urn:schemas-microsoft-com:vml" Requires="v">
                <p:oleObj spid="_x0000_s28690" name="Chart" r:id="rId5" imgW="3171871" imgH="3019389" progId="Excel.Chart.8">
                  <p:embed/>
                </p:oleObj>
              </mc:Choice>
              <mc:Fallback>
                <p:oleObj name="Chart" r:id="rId5" imgW="3171871" imgH="3019389"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768600"/>
                        <a:ext cx="3606800"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 name="Text Box 277"/>
          <p:cNvSpPr txBox="1">
            <a:spLocks noChangeArrowheads="1"/>
          </p:cNvSpPr>
          <p:nvPr/>
        </p:nvSpPr>
        <p:spPr bwMode="auto">
          <a:xfrm>
            <a:off x="395288" y="6308725"/>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t>No outliers</a:t>
            </a:r>
          </a:p>
        </p:txBody>
      </p:sp>
      <p:graphicFrame>
        <p:nvGraphicFramePr>
          <p:cNvPr id="303382" name="Object 278"/>
          <p:cNvGraphicFramePr>
            <a:graphicFrameLocks noChangeAspect="1"/>
          </p:cNvGraphicFramePr>
          <p:nvPr/>
        </p:nvGraphicFramePr>
        <p:xfrm>
          <a:off x="2195513" y="2349500"/>
          <a:ext cx="1152525" cy="339725"/>
        </p:xfrm>
        <a:graphic>
          <a:graphicData uri="http://schemas.openxmlformats.org/presentationml/2006/ole">
            <mc:AlternateContent xmlns:mc="http://schemas.openxmlformats.org/markup-compatibility/2006">
              <mc:Choice xmlns:v="urn:schemas-microsoft-com:vml" Requires="v">
                <p:oleObj spid="_x0000_s28691" name="Equation" r:id="rId7" imgW="774360" imgH="228600" progId="Equation.DSMT4">
                  <p:embed/>
                </p:oleObj>
              </mc:Choice>
              <mc:Fallback>
                <p:oleObj name="Equation" r:id="rId7" imgW="7743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349500"/>
                        <a:ext cx="115252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3333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196619">
                                            <p:txEl>
                                              <p:pRg st="1" end="1"/>
                                            </p:txEl>
                                          </p:spTgt>
                                        </p:tgtEl>
                                        <p:attrNameLst>
                                          <p:attrName>style.color</p:attrName>
                                        </p:attrNameLst>
                                      </p:cBhvr>
                                      <p:to>
                                        <a:schemeClr val="tx1"/>
                                      </p:to>
                                    </p:animClr>
                                  </p:childTnLst>
                                </p:cTn>
                              </p:par>
                              <p:par>
                                <p:cTn id="7" presetID="9" presetClass="entr" presetSubtype="0" fill="hold" nodeType="withEffect">
                                  <p:stCondLst>
                                    <p:cond delay="0"/>
                                  </p:stCondLst>
                                  <p:childTnLst>
                                    <p:set>
                                      <p:cBhvr>
                                        <p:cTn id="8" dur="1" fill="hold">
                                          <p:stCondLst>
                                            <p:cond delay="0"/>
                                          </p:stCondLst>
                                        </p:cTn>
                                        <p:tgtEl>
                                          <p:spTgt spid="303382"/>
                                        </p:tgtEl>
                                        <p:attrNameLst>
                                          <p:attrName>style.visibility</p:attrName>
                                        </p:attrNameLst>
                                      </p:cBhvr>
                                      <p:to>
                                        <p:strVal val="visible"/>
                                      </p:to>
                                    </p:set>
                                    <p:animEffect transition="in" filter="dissolve">
                                      <p:cBhvr>
                                        <p:cTn id="9" dur="500"/>
                                        <p:tgtEl>
                                          <p:spTgt spid="303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a:xfrm>
            <a:off x="457200" y="381000"/>
            <a:ext cx="8229600" cy="815975"/>
          </a:xfrm>
        </p:spPr>
        <p:txBody>
          <a:bodyPr/>
          <a:lstStyle/>
          <a:p>
            <a:pPr eaLnBrk="1" hangingPunct="1">
              <a:defRPr/>
            </a:pPr>
            <a:r>
              <a:rPr lang="en-US" sz="2400" b="1" smtClean="0">
                <a:solidFill>
                  <a:schemeClr val="folHlink"/>
                </a:solidFill>
              </a:rPr>
              <a:t>Assumptions to test a hypothesis about the population with ANOVA:</a:t>
            </a:r>
            <a:br>
              <a:rPr lang="en-US" sz="2400" b="1" smtClean="0">
                <a:solidFill>
                  <a:schemeClr val="folHlink"/>
                </a:solidFill>
              </a:rPr>
            </a:br>
            <a:endParaRPr lang="en-US" sz="2400" b="1" smtClean="0">
              <a:solidFill>
                <a:schemeClr val="folHlink"/>
              </a:solidFill>
            </a:endParaRPr>
          </a:p>
        </p:txBody>
      </p:sp>
      <p:sp>
        <p:nvSpPr>
          <p:cNvPr id="134147" name="Rectangle 3"/>
          <p:cNvSpPr>
            <a:spLocks noGrp="1" noChangeArrowheads="1"/>
          </p:cNvSpPr>
          <p:nvPr>
            <p:ph type="body" idx="4294967295"/>
          </p:nvPr>
        </p:nvSpPr>
        <p:spPr>
          <a:xfrm>
            <a:off x="468313" y="1196975"/>
            <a:ext cx="8507412" cy="4114800"/>
          </a:xfrm>
        </p:spPr>
        <p:txBody>
          <a:bodyPr/>
          <a:lstStyle/>
          <a:p>
            <a:pPr eaLnBrk="1" hangingPunct="1">
              <a:buFont typeface="Wingdings" pitchFamily="54" charset="2"/>
              <a:buChar char="n"/>
              <a:defRPr/>
            </a:pPr>
            <a:r>
              <a:rPr lang="en-US" sz="2800" dirty="0"/>
              <a:t>Each sample independent</a:t>
            </a:r>
          </a:p>
          <a:p>
            <a:pPr eaLnBrk="1" hangingPunct="1">
              <a:buFont typeface="Wingdings" pitchFamily="54" charset="2"/>
              <a:buChar char="n"/>
              <a:defRPr/>
            </a:pPr>
            <a:r>
              <a:rPr lang="en-US" sz="2800" dirty="0"/>
              <a:t>Each is randomly selected from the population studied</a:t>
            </a:r>
          </a:p>
          <a:p>
            <a:pPr eaLnBrk="1" hangingPunct="1">
              <a:buFont typeface="Wingdings" pitchFamily="54" charset="2"/>
              <a:buChar char="n"/>
              <a:defRPr/>
            </a:pPr>
            <a:r>
              <a:rPr lang="en-US" sz="2800" dirty="0"/>
              <a:t>The populations were normally distributed</a:t>
            </a:r>
          </a:p>
          <a:p>
            <a:pPr eaLnBrk="1" hangingPunct="1">
              <a:buFont typeface="Wingdings" pitchFamily="54" charset="2"/>
              <a:buChar char="n"/>
              <a:defRPr/>
            </a:pPr>
            <a:r>
              <a:rPr lang="en-US" sz="2800" dirty="0"/>
              <a:t>The variances of each population </a:t>
            </a:r>
            <a:r>
              <a:rPr lang="en-US" sz="2800" dirty="0">
                <a:solidFill>
                  <a:srgbClr val="FF3300"/>
                </a:solidFill>
              </a:rPr>
              <a:t>are </a:t>
            </a:r>
            <a:r>
              <a:rPr lang="en-US" sz="2800" dirty="0"/>
              <a:t>the </a:t>
            </a:r>
            <a:r>
              <a:rPr lang="en-US" sz="2800" dirty="0">
                <a:solidFill>
                  <a:srgbClr val="FF3300"/>
                </a:solidFill>
              </a:rPr>
              <a:t>same</a:t>
            </a:r>
            <a:r>
              <a:rPr lang="en-US" sz="2800" dirty="0"/>
              <a:t> even when the means are different</a:t>
            </a:r>
          </a:p>
          <a:p>
            <a:pPr eaLnBrk="1" hangingPunct="1">
              <a:buFont typeface="Wingdings" pitchFamily="54" charset="2"/>
              <a:buChar char="n"/>
              <a:defRPr/>
            </a:pPr>
            <a:endParaRPr lang="en-US" sz="2800" dirty="0"/>
          </a:p>
          <a:p>
            <a:pPr eaLnBrk="1" hangingPunct="1">
              <a:buFont typeface="Wingdings" pitchFamily="54" charset="2"/>
              <a:buNone/>
              <a:defRPr/>
            </a:pPr>
            <a:r>
              <a:rPr lang="en-US" sz="2800" dirty="0">
                <a:solidFill>
                  <a:srgbClr val="FF3300"/>
                </a:solidFill>
              </a:rPr>
              <a:t>If the assumptions do not apply </a:t>
            </a:r>
            <a:r>
              <a:rPr lang="en-US" sz="2800" dirty="0"/>
              <a:t>should not be used</a:t>
            </a:r>
            <a:endParaRPr lang="en-US" sz="2800" dirty="0">
              <a:solidFill>
                <a:srgbClr val="FF3300"/>
              </a:solidFill>
            </a:endParaRPr>
          </a:p>
        </p:txBody>
      </p:sp>
      <p:sp>
        <p:nvSpPr>
          <p:cNvPr id="302085" name="Text Box 5"/>
          <p:cNvSpPr txBox="1">
            <a:spLocks noChangeArrowheads="1"/>
          </p:cNvSpPr>
          <p:nvPr/>
        </p:nvSpPr>
        <p:spPr bwMode="auto">
          <a:xfrm>
            <a:off x="323850" y="5373688"/>
            <a:ext cx="8675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spcBef>
                <a:spcPct val="50000"/>
              </a:spcBef>
            </a:pPr>
            <a:r>
              <a:rPr lang="en-US" altLang="en-US" sz="2400" b="1"/>
              <a:t>The investigators believe the populations are </a:t>
            </a:r>
            <a:r>
              <a:rPr lang="en-US" altLang="en-US" sz="2400" b="1">
                <a:solidFill>
                  <a:schemeClr val="folHlink"/>
                </a:solidFill>
              </a:rPr>
              <a:t>normally distributed</a:t>
            </a:r>
            <a:r>
              <a:rPr lang="en-US" altLang="en-US" sz="2400" b="1"/>
              <a:t> but they do not know whether the population variances are equal. How to test for equal variances? </a:t>
            </a:r>
          </a:p>
        </p:txBody>
      </p:sp>
    </p:spTree>
    <p:extLst>
      <p:ext uri="{BB962C8B-B14F-4D97-AF65-F5344CB8AC3E}">
        <p14:creationId xmlns:p14="http://schemas.microsoft.com/office/powerpoint/2010/main" val="2854071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wipe(left)">
                                      <p:cBhvr>
                                        <p:cTn id="7" dur="500"/>
                                        <p:tgtEl>
                                          <p:spTgt spid="30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137"/>
          <p:cNvSpPr>
            <a:spLocks noChangeArrowheads="1"/>
          </p:cNvSpPr>
          <p:nvPr/>
        </p:nvSpPr>
        <p:spPr bwMode="auto">
          <a:xfrm>
            <a:off x="4645025" y="3644900"/>
            <a:ext cx="4103688" cy="172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endParaRPr lang="en-US" altLang="en-US"/>
          </a:p>
        </p:txBody>
      </p:sp>
      <p:sp>
        <p:nvSpPr>
          <p:cNvPr id="196619" name="Rectangle 11"/>
          <p:cNvSpPr>
            <a:spLocks noChangeArrowheads="1"/>
          </p:cNvSpPr>
          <p:nvPr/>
        </p:nvSpPr>
        <p:spPr bwMode="auto">
          <a:xfrm>
            <a:off x="250825" y="549275"/>
            <a:ext cx="8642350" cy="358775"/>
          </a:xfrm>
          <a:prstGeom prst="rect">
            <a:avLst/>
          </a:prstGeom>
          <a:noFill/>
          <a:ln w="9525">
            <a:noFill/>
            <a:miter lim="800000"/>
            <a:headEnd/>
            <a:tailEnd/>
          </a:ln>
          <a:effectLst/>
        </p:spPr>
        <p:txBody>
          <a:bodyPr/>
          <a:lstStyle/>
          <a:p>
            <a:pPr marL="180975" indent="-180975">
              <a:defRPr/>
            </a:pPr>
            <a:r>
              <a:rPr lang="en-US" b="1">
                <a:solidFill>
                  <a:schemeClr val="tx2"/>
                </a:solidFill>
                <a:effectLst>
                  <a:outerShdw blurRad="38100" dist="38100" dir="2700000" algn="tl">
                    <a:srgbClr val="000000"/>
                  </a:outerShdw>
                </a:effectLst>
                <a:latin typeface="Tahoma" pitchFamily="34" charset="0"/>
              </a:rPr>
              <a:t>	</a:t>
            </a:r>
          </a:p>
        </p:txBody>
      </p:sp>
      <p:graphicFrame>
        <p:nvGraphicFramePr>
          <p:cNvPr id="301195" name="Group 139"/>
          <p:cNvGraphicFramePr>
            <a:graphicFrameLocks noGrp="1"/>
          </p:cNvGraphicFramePr>
          <p:nvPr/>
        </p:nvGraphicFramePr>
        <p:xfrm>
          <a:off x="4643438" y="188913"/>
          <a:ext cx="4105275" cy="3292479"/>
        </p:xfrm>
        <a:graphic>
          <a:graphicData uri="http://schemas.openxmlformats.org/drawingml/2006/table">
            <a:tbl>
              <a:tblPr/>
              <a:tblGrid>
                <a:gridCol w="1414462"/>
                <a:gridCol w="1519238"/>
                <a:gridCol w="1171575"/>
              </a:tblGrid>
              <a:tr h="3658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Nonsmokers</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Smokers</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18</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average</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14.7</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20.4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stdev</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6.2</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6.8</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folHlink"/>
                          </a:solidFill>
                          <a:effectLst/>
                          <a:latin typeface="Arial" pitchFamily="34" charset="0"/>
                          <a:cs typeface="Arial" pitchFamily="34" charset="0"/>
                        </a:rPr>
                        <a:t>Variance</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folHlink"/>
                          </a:solidFill>
                          <a:effectLst/>
                          <a:latin typeface="Arial" pitchFamily="34" charset="0"/>
                          <a:cs typeface="Arial" pitchFamily="34" charset="0"/>
                        </a:rPr>
                        <a:t>38.4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folHlink"/>
                          </a:solidFill>
                          <a:effectLst/>
                          <a:latin typeface="Arial" pitchFamily="34" charset="0"/>
                          <a:cs typeface="Arial" pitchFamily="34" charset="0"/>
                        </a:rPr>
                        <a:t>46.4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Median</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12.4</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17.7</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Min</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7.5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12.5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6583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Max</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25.5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30.5</a:t>
                      </a:r>
                    </a:p>
                  </a:txBody>
                  <a:tcPr marT="45729" marB="45729"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1" name="Text Box 37"/>
          <p:cNvSpPr txBox="1">
            <a:spLocks noChangeArrowheads="1"/>
          </p:cNvSpPr>
          <p:nvPr/>
        </p:nvSpPr>
        <p:spPr bwMode="auto">
          <a:xfrm>
            <a:off x="250825" y="333375"/>
            <a:ext cx="36734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spcBef>
                <a:spcPct val="50000"/>
              </a:spcBef>
            </a:pPr>
            <a:r>
              <a:rPr lang="en-US" altLang="en-US"/>
              <a:t>Using α=0.05 determine whether the equality of the variances is a reasonable assumption.</a:t>
            </a:r>
          </a:p>
          <a:p>
            <a:pPr eaLnBrk="1" hangingPunct="1">
              <a:spcBef>
                <a:spcPct val="50000"/>
              </a:spcBef>
            </a:pPr>
            <a:endParaRPr lang="en-US" altLang="en-US"/>
          </a:p>
          <a:p>
            <a:pPr eaLnBrk="1" hangingPunct="1">
              <a:spcBef>
                <a:spcPct val="50000"/>
              </a:spcBef>
            </a:pPr>
            <a:r>
              <a:rPr lang="en-US" altLang="en-US"/>
              <a:t>H</a:t>
            </a:r>
            <a:r>
              <a:rPr lang="en-US" altLang="en-US" baseline="-25000"/>
              <a:t>0</a:t>
            </a:r>
            <a:r>
              <a:rPr lang="en-US" altLang="en-US"/>
              <a:t>: Variance ratio (VR) is = 1</a:t>
            </a:r>
          </a:p>
          <a:p>
            <a:pPr eaLnBrk="1" hangingPunct="1">
              <a:spcBef>
                <a:spcPct val="50000"/>
              </a:spcBef>
            </a:pPr>
            <a:endParaRPr lang="en-US" altLang="en-US"/>
          </a:p>
          <a:p>
            <a:pPr eaLnBrk="1" hangingPunct="1">
              <a:spcBef>
                <a:spcPct val="50000"/>
              </a:spcBef>
            </a:pPr>
            <a:endParaRPr lang="en-US" altLang="en-US"/>
          </a:p>
          <a:p>
            <a:pPr eaLnBrk="1" hangingPunct="1">
              <a:spcBef>
                <a:spcPct val="50000"/>
              </a:spcBef>
            </a:pPr>
            <a:r>
              <a:rPr lang="en-US" altLang="en-US"/>
              <a:t>Reject H</a:t>
            </a:r>
            <a:r>
              <a:rPr lang="en-US" altLang="en-US" baseline="-25000"/>
              <a:t>0</a:t>
            </a:r>
            <a:r>
              <a:rPr lang="en-US" altLang="en-US"/>
              <a:t> if VR&gt;F</a:t>
            </a:r>
            <a:r>
              <a:rPr lang="en-US" altLang="en-US" baseline="-25000"/>
              <a:t>crit</a:t>
            </a:r>
            <a:endParaRPr lang="en-US" altLang="en-US"/>
          </a:p>
        </p:txBody>
      </p:sp>
      <p:graphicFrame>
        <p:nvGraphicFramePr>
          <p:cNvPr id="2050" name="Object 90"/>
          <p:cNvGraphicFramePr>
            <a:graphicFrameLocks noChangeAspect="1"/>
          </p:cNvGraphicFramePr>
          <p:nvPr/>
        </p:nvGraphicFramePr>
        <p:xfrm>
          <a:off x="395288" y="3500438"/>
          <a:ext cx="2019300" cy="719137"/>
        </p:xfrm>
        <a:graphic>
          <a:graphicData uri="http://schemas.openxmlformats.org/presentationml/2006/ole">
            <mc:AlternateContent xmlns:mc="http://schemas.openxmlformats.org/markup-compatibility/2006">
              <mc:Choice xmlns:v="urn:schemas-microsoft-com:vml" Requires="v">
                <p:oleObj spid="_x0000_s29718" name="Equation" r:id="rId3" imgW="1104840" imgH="393480" progId="Equation.DSMT4">
                  <p:embed/>
                </p:oleObj>
              </mc:Choice>
              <mc:Fallback>
                <p:oleObj name="Equation" r:id="rId3" imgW="1104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00438"/>
                        <a:ext cx="20193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2" name="Text Box 91"/>
          <p:cNvSpPr txBox="1">
            <a:spLocks noChangeArrowheads="1"/>
          </p:cNvSpPr>
          <p:nvPr/>
        </p:nvSpPr>
        <p:spPr bwMode="auto">
          <a:xfrm>
            <a:off x="179388" y="450850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t>Degrees of freedom:</a:t>
            </a:r>
          </a:p>
        </p:txBody>
      </p:sp>
      <p:graphicFrame>
        <p:nvGraphicFramePr>
          <p:cNvPr id="2051" name="Object 92"/>
          <p:cNvGraphicFramePr>
            <a:graphicFrameLocks noChangeAspect="1"/>
          </p:cNvGraphicFramePr>
          <p:nvPr/>
        </p:nvGraphicFramePr>
        <p:xfrm>
          <a:off x="179388" y="5013325"/>
          <a:ext cx="1828800" cy="420688"/>
        </p:xfrm>
        <a:graphic>
          <a:graphicData uri="http://schemas.openxmlformats.org/presentationml/2006/ole">
            <mc:AlternateContent xmlns:mc="http://schemas.openxmlformats.org/markup-compatibility/2006">
              <mc:Choice xmlns:v="urn:schemas-microsoft-com:vml" Requires="v">
                <p:oleObj spid="_x0000_s29719" name="Equation" r:id="rId5" imgW="990360" imgH="228600" progId="Equation.DSMT4">
                  <p:embed/>
                </p:oleObj>
              </mc:Choice>
              <mc:Fallback>
                <p:oleObj name="Equation" r:id="rId5" imgW="990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013325"/>
                        <a:ext cx="18288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3"/>
          <p:cNvGraphicFramePr>
            <a:graphicFrameLocks noChangeAspect="1"/>
          </p:cNvGraphicFramePr>
          <p:nvPr/>
        </p:nvGraphicFramePr>
        <p:xfrm>
          <a:off x="179388" y="5445125"/>
          <a:ext cx="1873250" cy="431800"/>
        </p:xfrm>
        <a:graphic>
          <a:graphicData uri="http://schemas.openxmlformats.org/presentationml/2006/ole">
            <mc:AlternateContent xmlns:mc="http://schemas.openxmlformats.org/markup-compatibility/2006">
              <mc:Choice xmlns:v="urn:schemas-microsoft-com:vml" Requires="v">
                <p:oleObj spid="_x0000_s29720" name="Equation" r:id="rId7" imgW="990360" imgH="228600" progId="Equation.DSMT4">
                  <p:embed/>
                </p:oleObj>
              </mc:Choice>
              <mc:Fallback>
                <p:oleObj name="Equation" r:id="rId7" imgW="9903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445125"/>
                        <a:ext cx="18732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1189" name="Group 133"/>
          <p:cNvGraphicFramePr>
            <a:graphicFrameLocks noGrp="1"/>
          </p:cNvGraphicFramePr>
          <p:nvPr/>
        </p:nvGraphicFramePr>
        <p:xfrm>
          <a:off x="5724525" y="3789363"/>
          <a:ext cx="3095625" cy="1463676"/>
        </p:xfrm>
        <a:graphic>
          <a:graphicData uri="http://schemas.openxmlformats.org/drawingml/2006/table">
            <a:tbl>
              <a:tblPr/>
              <a:tblGrid>
                <a:gridCol w="2159000"/>
                <a:gridCol w="936625"/>
              </a:tblGrid>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FINV (0.05)</a:t>
                      </a:r>
                    </a:p>
                  </a:txBody>
                  <a:tcPr marT="45740" marB="45740" anchor="b"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=2.35</a:t>
                      </a:r>
                    </a:p>
                  </a:txBody>
                  <a:tcPr marT="45740" marB="45740" anchor="b" horzOverflow="overflow">
                    <a:lnL>
                      <a:noFill/>
                    </a:lnL>
                    <a:lnR cap="flat">
                      <a:noFill/>
                    </a:lnR>
                    <a:lnT cap="fla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FINV (0.01)</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=3.40</a:t>
                      </a: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FDIST(1.21,13,17)</a:t>
                      </a:r>
                    </a:p>
                  </a:txBody>
                  <a:tcPr marT="45740" marB="45740"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=0.351</a:t>
                      </a:r>
                    </a:p>
                  </a:txBody>
                  <a:tcPr marT="45740" marB="45740" anchor="b" horzOverflow="overflow">
                    <a:lnL>
                      <a:noFill/>
                    </a:lnL>
                    <a:lnR cap="flat">
                      <a:noFill/>
                    </a:lnR>
                    <a:lnT>
                      <a:noFill/>
                    </a:lnT>
                    <a:lnB cap="flat">
                      <a:noFill/>
                    </a:lnB>
                    <a:lnTlToBr>
                      <a:noFill/>
                    </a:lnTlToBr>
                    <a:lnBlToTr>
                      <a:noFill/>
                    </a:lnBlToTr>
                    <a:noFill/>
                  </a:tcPr>
                </a:tc>
              </a:tr>
            </a:tbl>
          </a:graphicData>
        </a:graphic>
      </p:graphicFrame>
      <p:sp>
        <p:nvSpPr>
          <p:cNvPr id="2102" name="Text Box 134"/>
          <p:cNvSpPr txBox="1">
            <a:spLocks noChangeArrowheads="1"/>
          </p:cNvSpPr>
          <p:nvPr/>
        </p:nvSpPr>
        <p:spPr bwMode="auto">
          <a:xfrm>
            <a:off x="4645025" y="3860800"/>
            <a:ext cx="74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a:t>F</a:t>
            </a:r>
            <a:r>
              <a:rPr lang="en-US" altLang="en-US" sz="2800" baseline="-25000"/>
              <a:t>crit</a:t>
            </a:r>
            <a:endParaRPr lang="en-US" altLang="en-US" sz="2800"/>
          </a:p>
        </p:txBody>
      </p:sp>
      <p:sp>
        <p:nvSpPr>
          <p:cNvPr id="2103" name="AutoShape 135"/>
          <p:cNvSpPr>
            <a:spLocks/>
          </p:cNvSpPr>
          <p:nvPr/>
        </p:nvSpPr>
        <p:spPr bwMode="auto">
          <a:xfrm>
            <a:off x="5508625" y="3860800"/>
            <a:ext cx="73025" cy="576263"/>
          </a:xfrm>
          <a:prstGeom prst="leftBrace">
            <a:avLst>
              <a:gd name="adj1" fmla="val 657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endParaRPr lang="en-US" altLang="en-US"/>
          </a:p>
        </p:txBody>
      </p:sp>
      <p:sp>
        <p:nvSpPr>
          <p:cNvPr id="2104" name="Text Box 136"/>
          <p:cNvSpPr txBox="1">
            <a:spLocks noChangeArrowheads="1"/>
          </p:cNvSpPr>
          <p:nvPr/>
        </p:nvSpPr>
        <p:spPr bwMode="auto">
          <a:xfrm>
            <a:off x="4789488" y="47259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a:t>P</a:t>
            </a:r>
          </a:p>
        </p:txBody>
      </p:sp>
      <p:sp>
        <p:nvSpPr>
          <p:cNvPr id="301194" name="Text Box 138"/>
          <p:cNvSpPr txBox="1">
            <a:spLocks noChangeArrowheads="1"/>
          </p:cNvSpPr>
          <p:nvPr/>
        </p:nvSpPr>
        <p:spPr bwMode="auto">
          <a:xfrm>
            <a:off x="2771775" y="5516563"/>
            <a:ext cx="6213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t>Since VR&lt; than the test statistics (F=2.35) DO NOT REJECT THE NULL HYPOTHESIS; the assumption of equal variances is reasonable; the difference in variances is most likely a consequence of random sampling</a:t>
            </a:r>
          </a:p>
        </p:txBody>
      </p:sp>
      <p:graphicFrame>
        <p:nvGraphicFramePr>
          <p:cNvPr id="2053" name="Object 140"/>
          <p:cNvGraphicFramePr>
            <a:graphicFrameLocks noChangeAspect="1"/>
          </p:cNvGraphicFramePr>
          <p:nvPr/>
        </p:nvGraphicFramePr>
        <p:xfrm>
          <a:off x="2051050" y="2133600"/>
          <a:ext cx="1366838" cy="541338"/>
        </p:xfrm>
        <a:graphic>
          <a:graphicData uri="http://schemas.openxmlformats.org/presentationml/2006/ole">
            <mc:AlternateContent xmlns:mc="http://schemas.openxmlformats.org/markup-compatibility/2006">
              <mc:Choice xmlns:v="urn:schemas-microsoft-com:vml" Requires="v">
                <p:oleObj spid="_x0000_s29721" name="Equation" r:id="rId9" imgW="1155600" imgH="457200" progId="Equation.DSMT4">
                  <p:embed/>
                </p:oleObj>
              </mc:Choice>
              <mc:Fallback>
                <p:oleObj name="Equation" r:id="rId9" imgW="1155600" imgH="457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2133600"/>
                        <a:ext cx="1366838"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5292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194"/>
                                        </p:tgtEl>
                                        <p:attrNameLst>
                                          <p:attrName>style.visibility</p:attrName>
                                        </p:attrNameLst>
                                      </p:cBhvr>
                                      <p:to>
                                        <p:strVal val="visible"/>
                                      </p:to>
                                    </p:set>
                                    <p:animEffect transition="in" filter="wipe(left)">
                                      <p:cBhvr>
                                        <p:cTn id="7" dur="500"/>
                                        <p:tgtEl>
                                          <p:spTgt spid="30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9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
          <p:cNvGraphicFramePr>
            <a:graphicFrameLocks/>
          </p:cNvGraphicFramePr>
          <p:nvPr/>
        </p:nvGraphicFramePr>
        <p:xfrm>
          <a:off x="3563938" y="1628775"/>
          <a:ext cx="1852612" cy="1133475"/>
        </p:xfrm>
        <a:graphic>
          <a:graphicData uri="http://schemas.openxmlformats.org/presentationml/2006/ole">
            <mc:AlternateContent xmlns:mc="http://schemas.openxmlformats.org/markup-compatibility/2006">
              <mc:Choice xmlns:v="urn:schemas-microsoft-com:vml" Requires="v">
                <p:oleObj spid="_x0000_s30747" name="Equation" r:id="rId4" imgW="1168200" imgH="863280" progId="Equation.DSMT4">
                  <p:embed/>
                </p:oleObj>
              </mc:Choice>
              <mc:Fallback>
                <p:oleObj name="Equation" r:id="rId4" imgW="1168200" imgH="86328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628775"/>
                        <a:ext cx="1852612" cy="1133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1"/>
          <p:cNvGraphicFramePr>
            <a:graphicFrameLocks noChangeAspect="1"/>
          </p:cNvGraphicFramePr>
          <p:nvPr/>
        </p:nvGraphicFramePr>
        <p:xfrm>
          <a:off x="3563938" y="4076700"/>
          <a:ext cx="2355850" cy="1133475"/>
        </p:xfrm>
        <a:graphic>
          <a:graphicData uri="http://schemas.openxmlformats.org/presentationml/2006/ole">
            <mc:AlternateContent xmlns:mc="http://schemas.openxmlformats.org/markup-compatibility/2006">
              <mc:Choice xmlns:v="urn:schemas-microsoft-com:vml" Requires="v">
                <p:oleObj spid="_x0000_s30748" name="Equation" r:id="rId6" imgW="1269720" imgH="609480" progId="Equation.DSMT4">
                  <p:embed/>
                </p:oleObj>
              </mc:Choice>
              <mc:Fallback>
                <p:oleObj name="Equation" r:id="rId6" imgW="1269720" imgH="609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938" y="4076700"/>
                        <a:ext cx="2355850" cy="1133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nvGraphicFramePr>
        <p:xfrm>
          <a:off x="3563938" y="2852738"/>
          <a:ext cx="968375" cy="1135062"/>
        </p:xfrm>
        <a:graphic>
          <a:graphicData uri="http://schemas.openxmlformats.org/presentationml/2006/ole">
            <mc:AlternateContent xmlns:mc="http://schemas.openxmlformats.org/markup-compatibility/2006">
              <mc:Choice xmlns:v="urn:schemas-microsoft-com:vml" Requires="v">
                <p:oleObj spid="_x0000_s30749" name="Equation" r:id="rId8" imgW="711000" imgH="838080" progId="Equation.DSMT4">
                  <p:embed/>
                </p:oleObj>
              </mc:Choice>
              <mc:Fallback>
                <p:oleObj name="Equation" r:id="rId8" imgW="711000" imgH="8380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938" y="2852738"/>
                        <a:ext cx="968375" cy="11350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13"/>
          <p:cNvSpPr txBox="1">
            <a:spLocks noChangeArrowheads="1"/>
          </p:cNvSpPr>
          <p:nvPr/>
        </p:nvSpPr>
        <p:spPr bwMode="auto">
          <a:xfrm>
            <a:off x="3419475" y="620713"/>
            <a:ext cx="5472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sz="2400"/>
              <a:t>ANOVA between groups with different number of members</a:t>
            </a:r>
          </a:p>
        </p:txBody>
      </p:sp>
      <p:sp>
        <p:nvSpPr>
          <p:cNvPr id="3080" name="Text Box 14"/>
          <p:cNvSpPr txBox="1">
            <a:spLocks noChangeArrowheads="1"/>
          </p:cNvSpPr>
          <p:nvPr/>
        </p:nvSpPr>
        <p:spPr bwMode="auto">
          <a:xfrm>
            <a:off x="3563938" y="5372100"/>
            <a:ext cx="314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228600" algn="l"/>
              </a:tabLst>
              <a:defRPr>
                <a:solidFill>
                  <a:schemeClr val="tx1"/>
                </a:solidFill>
                <a:latin typeface="Trebuchet MS" panose="020B0603020202020204" pitchFamily="34" charset="0"/>
                <a:cs typeface="Arial" panose="020B0604020202020204" pitchFamily="34" charset="0"/>
              </a:defRPr>
            </a:lvl1pPr>
            <a:lvl2pPr marL="742950" indent="-285750" eaLnBrk="0" hangingPunct="0">
              <a:tabLst>
                <a:tab pos="228600" algn="l"/>
              </a:tabLst>
              <a:defRPr>
                <a:solidFill>
                  <a:schemeClr val="tx1"/>
                </a:solidFill>
                <a:latin typeface="Trebuchet MS" panose="020B0603020202020204" pitchFamily="34" charset="0"/>
                <a:cs typeface="Arial" panose="020B0604020202020204" pitchFamily="34" charset="0"/>
              </a:defRPr>
            </a:lvl2pPr>
            <a:lvl3pPr marL="11430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3pPr>
            <a:lvl4pPr marL="16002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4pPr>
            <a:lvl5pPr marL="20574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i="1"/>
              <a:t>n</a:t>
            </a:r>
            <a:r>
              <a:rPr lang="en-US" altLang="en-US" i="1" baseline="-25000"/>
              <a:t>i</a:t>
            </a:r>
            <a:r>
              <a:rPr lang="en-US" altLang="en-US" i="1"/>
              <a:t> number of cases in group i</a:t>
            </a:r>
          </a:p>
          <a:p>
            <a:pPr eaLnBrk="1" hangingPunct="1"/>
            <a:r>
              <a:rPr lang="en-US" altLang="en-US" i="1"/>
              <a:t>k  number of groups</a:t>
            </a:r>
          </a:p>
          <a:p>
            <a:pPr eaLnBrk="1" hangingPunct="1"/>
            <a:r>
              <a:rPr lang="en-US" altLang="en-US" i="1"/>
              <a:t>	mean of group i</a:t>
            </a:r>
          </a:p>
        </p:txBody>
      </p:sp>
      <p:graphicFrame>
        <p:nvGraphicFramePr>
          <p:cNvPr id="3077" name="Object 15"/>
          <p:cNvGraphicFramePr>
            <a:graphicFrameLocks noChangeAspect="1"/>
          </p:cNvGraphicFramePr>
          <p:nvPr/>
        </p:nvGraphicFramePr>
        <p:xfrm>
          <a:off x="3563938" y="6261100"/>
          <a:ext cx="250825" cy="341313"/>
        </p:xfrm>
        <a:graphic>
          <a:graphicData uri="http://schemas.openxmlformats.org/presentationml/2006/ole">
            <mc:AlternateContent xmlns:mc="http://schemas.openxmlformats.org/markup-compatibility/2006">
              <mc:Choice xmlns:v="urn:schemas-microsoft-com:vml" Requires="v">
                <p:oleObj spid="_x0000_s30750" name="Equation" r:id="rId10" imgW="139680" imgH="190440" progId="Equation.DSMT4">
                  <p:embed/>
                </p:oleObj>
              </mc:Choice>
              <mc:Fallback>
                <p:oleObj name="Equation" r:id="rId10" imgW="139680" imgH="1904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3938" y="6261100"/>
                        <a:ext cx="25082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16"/>
          <p:cNvGraphicFramePr>
            <a:graphicFrameLocks noChangeAspect="1"/>
          </p:cNvGraphicFramePr>
          <p:nvPr/>
        </p:nvGraphicFramePr>
        <p:xfrm>
          <a:off x="3563938" y="5908675"/>
          <a:ext cx="288925" cy="433388"/>
        </p:xfrm>
        <a:graphic>
          <a:graphicData uri="http://schemas.openxmlformats.org/presentationml/2006/ole">
            <mc:AlternateContent xmlns:mc="http://schemas.openxmlformats.org/markup-compatibility/2006">
              <mc:Choice xmlns:v="urn:schemas-microsoft-com:vml" Requires="v">
                <p:oleObj spid="_x0000_s30751" name="Equation" r:id="rId12" imgW="152280" imgH="228600" progId="Equation.DSMT4">
                  <p:embed/>
                </p:oleObj>
              </mc:Choice>
              <mc:Fallback>
                <p:oleObj name="Equation" r:id="rId12" imgW="15228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63938" y="5908675"/>
                        <a:ext cx="2889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Text Box 17"/>
          <p:cNvSpPr txBox="1">
            <a:spLocks noChangeArrowheads="1"/>
          </p:cNvSpPr>
          <p:nvPr/>
        </p:nvSpPr>
        <p:spPr bwMode="auto">
          <a:xfrm>
            <a:off x="4067175" y="6237288"/>
            <a:ext cx="347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228600" algn="l"/>
              </a:tabLst>
              <a:defRPr>
                <a:solidFill>
                  <a:schemeClr val="tx1"/>
                </a:solidFill>
                <a:latin typeface="Trebuchet MS" panose="020B0603020202020204" pitchFamily="34" charset="0"/>
                <a:cs typeface="Arial" panose="020B0604020202020204" pitchFamily="34" charset="0"/>
              </a:defRPr>
            </a:lvl1pPr>
            <a:lvl2pPr marL="742950" indent="-285750" eaLnBrk="0" hangingPunct="0">
              <a:tabLst>
                <a:tab pos="228600" algn="l"/>
              </a:tabLst>
              <a:defRPr>
                <a:solidFill>
                  <a:schemeClr val="tx1"/>
                </a:solidFill>
                <a:latin typeface="Trebuchet MS" panose="020B0603020202020204" pitchFamily="34" charset="0"/>
                <a:cs typeface="Arial" panose="020B0604020202020204" pitchFamily="34" charset="0"/>
              </a:defRPr>
            </a:lvl2pPr>
            <a:lvl3pPr marL="11430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3pPr>
            <a:lvl4pPr marL="16002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4pPr>
            <a:lvl5pPr marL="2057400" indent="-228600" eaLnBrk="0" hangingPunct="0">
              <a:tabLst>
                <a:tab pos="228600" algn="l"/>
              </a:tabLst>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i="1"/>
              <a:t>mean of all groups (i through k)</a:t>
            </a:r>
          </a:p>
        </p:txBody>
      </p:sp>
      <p:graphicFrame>
        <p:nvGraphicFramePr>
          <p:cNvPr id="294975" name="Group 63"/>
          <p:cNvGraphicFramePr>
            <a:graphicFrameLocks noGrp="1"/>
          </p:cNvGraphicFramePr>
          <p:nvPr/>
        </p:nvGraphicFramePr>
        <p:xfrm>
          <a:off x="539750" y="404813"/>
          <a:ext cx="2303463" cy="6004370"/>
        </p:xfrm>
        <a:graphic>
          <a:graphicData uri="http://schemas.openxmlformats.org/drawingml/2006/table">
            <a:tbl>
              <a:tblPr/>
              <a:tblGrid>
                <a:gridCol w="1295400"/>
                <a:gridCol w="1008063"/>
              </a:tblGrid>
              <a:tr h="51810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Nonsmokers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Smokers</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ng/g</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8.4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24.1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16.8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23.5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13.4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28.5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25.1</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19.5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9.8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20.4</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7.5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11.8</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12.2</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04768">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15</a:t>
                      </a: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715" marB="45715"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13872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7"/>
          <p:cNvGraphicFramePr>
            <a:graphicFrameLocks noChangeAspect="1"/>
          </p:cNvGraphicFramePr>
          <p:nvPr/>
        </p:nvGraphicFramePr>
        <p:xfrm>
          <a:off x="4883150" y="2908300"/>
          <a:ext cx="114300" cy="177800"/>
        </p:xfrm>
        <a:graphic>
          <a:graphicData uri="http://schemas.openxmlformats.org/presentationml/2006/ole">
            <mc:AlternateContent xmlns:mc="http://schemas.openxmlformats.org/markup-compatibility/2006">
              <mc:Choice xmlns:v="urn:schemas-microsoft-com:vml" Requires="v">
                <p:oleObj spid="_x0000_s31781" name="Equation" r:id="rId3" imgW="114120" imgH="177480" progId="Equation.DSMT4">
                  <p:embed/>
                </p:oleObj>
              </mc:Choice>
              <mc:Fallback>
                <p:oleObj name="Equation" r:id="rId3" imgW="1141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29083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p:cNvGraphicFramePr>
            <a:graphicFrameLocks noChangeAspect="1"/>
          </p:cNvGraphicFramePr>
          <p:nvPr/>
        </p:nvGraphicFramePr>
        <p:xfrm>
          <a:off x="3851275" y="404813"/>
          <a:ext cx="4392613" cy="1212850"/>
        </p:xfrm>
        <a:graphic>
          <a:graphicData uri="http://schemas.openxmlformats.org/presentationml/2006/ole">
            <mc:AlternateContent xmlns:mc="http://schemas.openxmlformats.org/markup-compatibility/2006">
              <mc:Choice xmlns:v="urn:schemas-microsoft-com:vml" Requires="v">
                <p:oleObj spid="_x0000_s31782" name="Equation" r:id="rId5" imgW="3771720" imgH="1041120" progId="Equation.DSMT4">
                  <p:embed/>
                </p:oleObj>
              </mc:Choice>
              <mc:Fallback>
                <p:oleObj name="Equation" r:id="rId5" imgW="3771720" imgH="10411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04813"/>
                        <a:ext cx="4392613"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9"/>
          <p:cNvGraphicFramePr>
            <a:graphicFrameLocks noChangeAspect="1"/>
          </p:cNvGraphicFramePr>
          <p:nvPr/>
        </p:nvGraphicFramePr>
        <p:xfrm>
          <a:off x="3851275" y="1557338"/>
          <a:ext cx="3240088" cy="1038225"/>
        </p:xfrm>
        <a:graphic>
          <a:graphicData uri="http://schemas.openxmlformats.org/presentationml/2006/ole">
            <mc:AlternateContent xmlns:mc="http://schemas.openxmlformats.org/markup-compatibility/2006">
              <mc:Choice xmlns:v="urn:schemas-microsoft-com:vml" Requires="v">
                <p:oleObj spid="_x0000_s31783" name="Equation" r:id="rId7" imgW="2616120" imgH="838080" progId="Equation.DSMT4">
                  <p:embed/>
                </p:oleObj>
              </mc:Choice>
              <mc:Fallback>
                <p:oleObj name="Equation" r:id="rId7" imgW="2616120" imgH="838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1557338"/>
                        <a:ext cx="3240088"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29"/>
          <p:cNvGraphicFramePr>
            <a:graphicFrameLocks noChangeAspect="1"/>
          </p:cNvGraphicFramePr>
          <p:nvPr/>
        </p:nvGraphicFramePr>
        <p:xfrm>
          <a:off x="3851275" y="2852738"/>
          <a:ext cx="5292725" cy="973137"/>
        </p:xfrm>
        <a:graphic>
          <a:graphicData uri="http://schemas.openxmlformats.org/presentationml/2006/ole">
            <mc:AlternateContent xmlns:mc="http://schemas.openxmlformats.org/markup-compatibility/2006">
              <mc:Choice xmlns:v="urn:schemas-microsoft-com:vml" Requires="v">
                <p:oleObj spid="_x0000_s31784" name="Equation" r:id="rId9" imgW="4419360" imgH="812520" progId="Equation.DSMT4">
                  <p:embed/>
                </p:oleObj>
              </mc:Choice>
              <mc:Fallback>
                <p:oleObj name="Equation" r:id="rId9" imgW="4419360" imgH="81252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2852738"/>
                        <a:ext cx="529272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31"/>
          <p:cNvGraphicFramePr>
            <a:graphicFrameLocks noChangeAspect="1"/>
          </p:cNvGraphicFramePr>
          <p:nvPr/>
        </p:nvGraphicFramePr>
        <p:xfrm>
          <a:off x="5219700" y="3860800"/>
          <a:ext cx="1655763" cy="528638"/>
        </p:xfrm>
        <a:graphic>
          <a:graphicData uri="http://schemas.openxmlformats.org/presentationml/2006/ole">
            <mc:AlternateContent xmlns:mc="http://schemas.openxmlformats.org/markup-compatibility/2006">
              <mc:Choice xmlns:v="urn:schemas-microsoft-com:vml" Requires="v">
                <p:oleObj spid="_x0000_s31785" name="Equation" r:id="rId11" imgW="1231560" imgH="393480" progId="Equation.DSMT4">
                  <p:embed/>
                </p:oleObj>
              </mc:Choice>
              <mc:Fallback>
                <p:oleObj name="Equation" r:id="rId11" imgW="123156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3860800"/>
                        <a:ext cx="165576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32"/>
          <p:cNvSpPr txBox="1">
            <a:spLocks noChangeArrowheads="1"/>
          </p:cNvSpPr>
          <p:nvPr/>
        </p:nvSpPr>
        <p:spPr bwMode="auto">
          <a:xfrm>
            <a:off x="4724400" y="4672013"/>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a:t>Degrees of freedom:</a:t>
            </a:r>
          </a:p>
        </p:txBody>
      </p:sp>
      <p:graphicFrame>
        <p:nvGraphicFramePr>
          <p:cNvPr id="4103" name="Object 33"/>
          <p:cNvGraphicFramePr>
            <a:graphicFrameLocks noChangeAspect="1"/>
          </p:cNvGraphicFramePr>
          <p:nvPr/>
        </p:nvGraphicFramePr>
        <p:xfrm>
          <a:off x="4795838" y="5103813"/>
          <a:ext cx="1152525" cy="292100"/>
        </p:xfrm>
        <a:graphic>
          <a:graphicData uri="http://schemas.openxmlformats.org/presentationml/2006/ole">
            <mc:AlternateContent xmlns:mc="http://schemas.openxmlformats.org/markup-compatibility/2006">
              <mc:Choice xmlns:v="urn:schemas-microsoft-com:vml" Requires="v">
                <p:oleObj spid="_x0000_s31786" name="Equation" r:id="rId13" imgW="901440" imgH="228600" progId="Equation.DSMT4">
                  <p:embed/>
                </p:oleObj>
              </mc:Choice>
              <mc:Fallback>
                <p:oleObj name="Equation" r:id="rId13" imgW="9014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95838" y="5103813"/>
                        <a:ext cx="1152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34"/>
          <p:cNvGraphicFramePr>
            <a:graphicFrameLocks noChangeAspect="1"/>
          </p:cNvGraphicFramePr>
          <p:nvPr/>
        </p:nvGraphicFramePr>
        <p:xfrm>
          <a:off x="4795838" y="5537200"/>
          <a:ext cx="2376487" cy="268288"/>
        </p:xfrm>
        <a:graphic>
          <a:graphicData uri="http://schemas.openxmlformats.org/presentationml/2006/ole">
            <mc:AlternateContent xmlns:mc="http://schemas.openxmlformats.org/markup-compatibility/2006">
              <mc:Choice xmlns:v="urn:schemas-microsoft-com:vml" Requires="v">
                <p:oleObj spid="_x0000_s31787" name="Equation" r:id="rId15" imgW="2019240" imgH="228600" progId="Equation.DSMT4">
                  <p:embed/>
                </p:oleObj>
              </mc:Choice>
              <mc:Fallback>
                <p:oleObj name="Equation" r:id="rId15" imgW="20192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5838" y="5537200"/>
                        <a:ext cx="2376487"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19" name="Group 259"/>
          <p:cNvGraphicFramePr>
            <a:graphicFrameLocks noGrp="1"/>
          </p:cNvGraphicFramePr>
          <p:nvPr/>
        </p:nvGraphicFramePr>
        <p:xfrm>
          <a:off x="250825" y="1268413"/>
          <a:ext cx="3457575" cy="2743200"/>
        </p:xfrm>
        <a:graphic>
          <a:graphicData uri="http://schemas.openxmlformats.org/drawingml/2006/table">
            <a:tbl>
              <a:tblPr/>
              <a:tblGrid>
                <a:gridCol w="884238"/>
                <a:gridCol w="1204912"/>
                <a:gridCol w="1368425"/>
              </a:tblGrid>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Nonsmokers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Smokers</a:t>
                      </a:r>
                    </a:p>
                  </a:txBody>
                  <a:tcPr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n</a:t>
                      </a:r>
                    </a:p>
                  </a:txBody>
                  <a:tcPr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a:t>
                      </a:r>
                    </a:p>
                  </a:txBody>
                  <a:tcPr anchor="b"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17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average</a:t>
                      </a: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14.7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20.4</a:t>
                      </a: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190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stdev</a:t>
                      </a: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6.8</a:t>
                      </a: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190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variance</a:t>
                      </a: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38.4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46.4</a:t>
                      </a: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174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Median</a:t>
                      </a: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17.7</a:t>
                      </a: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190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Min</a:t>
                      </a:r>
                    </a:p>
                  </a:txBody>
                  <a:tcPr anchor="b"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7.5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12.5</a:t>
                      </a:r>
                    </a:p>
                  </a:txBody>
                  <a:tcPr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190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Max</a:t>
                      </a:r>
                    </a:p>
                  </a:txBody>
                  <a:tcPr anchor="b"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25.5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30.5</a:t>
                      </a:r>
                    </a:p>
                  </a:txBody>
                  <a:tcPr anchor="b"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4137" name="Text Box 221"/>
          <p:cNvSpPr txBox="1">
            <a:spLocks noChangeArrowheads="1"/>
          </p:cNvSpPr>
          <p:nvPr/>
        </p:nvSpPr>
        <p:spPr bwMode="auto">
          <a:xfrm>
            <a:off x="323850" y="620713"/>
            <a:ext cx="3097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spcBef>
                <a:spcPct val="50000"/>
              </a:spcBef>
            </a:pPr>
            <a:r>
              <a:rPr lang="en-US" altLang="en-US"/>
              <a:t>Summary of data</a:t>
            </a:r>
          </a:p>
        </p:txBody>
      </p:sp>
      <p:sp>
        <p:nvSpPr>
          <p:cNvPr id="297182" name="Rectangle 222"/>
          <p:cNvSpPr>
            <a:spLocks noChangeArrowheads="1"/>
          </p:cNvSpPr>
          <p:nvPr/>
        </p:nvSpPr>
        <p:spPr bwMode="auto">
          <a:xfrm>
            <a:off x="179388" y="4221163"/>
            <a:ext cx="4464050" cy="172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endParaRPr lang="en-US" altLang="en-US"/>
          </a:p>
        </p:txBody>
      </p:sp>
      <p:graphicFrame>
        <p:nvGraphicFramePr>
          <p:cNvPr id="297215" name="Group 255"/>
          <p:cNvGraphicFramePr>
            <a:graphicFrameLocks noGrp="1"/>
          </p:cNvGraphicFramePr>
          <p:nvPr/>
        </p:nvGraphicFramePr>
        <p:xfrm>
          <a:off x="1258888" y="4365625"/>
          <a:ext cx="3313112" cy="1463676"/>
        </p:xfrm>
        <a:graphic>
          <a:graphicData uri="http://schemas.openxmlformats.org/drawingml/2006/table">
            <a:tbl>
              <a:tblPr/>
              <a:tblGrid>
                <a:gridCol w="2159000"/>
                <a:gridCol w="1154112"/>
              </a:tblGrid>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FINV (</a:t>
                      </a:r>
                      <a:r>
                        <a:rPr kumimoji="0" lang="el-GR" sz="1800" b="0" i="0" u="none" strike="noStrike" cap="none" normalizeH="0" baseline="0" smtClean="0">
                          <a:ln>
                            <a:noFill/>
                          </a:ln>
                          <a:solidFill>
                            <a:schemeClr val="tx1"/>
                          </a:solidFill>
                          <a:effectLst/>
                          <a:latin typeface="Arial" pitchFamily="34" charset="0"/>
                          <a:cs typeface="Arial" pitchFamily="34" charset="0"/>
                        </a:rPr>
                        <a:t>α</a:t>
                      </a:r>
                      <a:r>
                        <a:rPr kumimoji="0" lang="en-US" sz="1800" b="0" i="0" u="none" strike="noStrike" cap="none" normalizeH="0" baseline="0" smtClean="0">
                          <a:ln>
                            <a:noFill/>
                          </a:ln>
                          <a:solidFill>
                            <a:schemeClr val="tx1"/>
                          </a:solidFill>
                          <a:effectLst/>
                          <a:latin typeface="Arial" pitchFamily="34" charset="0"/>
                          <a:cs typeface="Arial" pitchFamily="34" charset="0"/>
                        </a:rPr>
                        <a:t>=0.05)</a:t>
                      </a:r>
                    </a:p>
                  </a:txBody>
                  <a:tcPr marT="45740" marB="45740" anchor="b"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=4.17</a:t>
                      </a:r>
                    </a:p>
                  </a:txBody>
                  <a:tcPr marT="45740" marB="45740" anchor="b" horzOverflow="overflow">
                    <a:lnL>
                      <a:noFill/>
                    </a:lnL>
                    <a:lnR cap="flat">
                      <a:noFill/>
                    </a:lnR>
                    <a:lnT cap="fla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FINV (</a:t>
                      </a:r>
                      <a:r>
                        <a:rPr kumimoji="0" lang="el-GR" sz="1800" b="0" i="0" u="none" strike="noStrike" cap="none" normalizeH="0" baseline="0" smtClean="0">
                          <a:ln>
                            <a:noFill/>
                          </a:ln>
                          <a:solidFill>
                            <a:schemeClr val="tx1"/>
                          </a:solidFill>
                          <a:effectLst/>
                          <a:latin typeface="Arial" pitchFamily="34" charset="0"/>
                          <a:cs typeface="Arial" pitchFamily="34" charset="0"/>
                        </a:rPr>
                        <a:t>α</a:t>
                      </a:r>
                      <a:r>
                        <a:rPr kumimoji="0" lang="en-US" sz="1800" b="0" i="0" u="none" strike="noStrike" cap="none" normalizeH="0" baseline="0" smtClean="0">
                          <a:ln>
                            <a:noFill/>
                          </a:ln>
                          <a:solidFill>
                            <a:schemeClr val="tx1"/>
                          </a:solidFill>
                          <a:effectLst/>
                          <a:latin typeface="Arial" pitchFamily="34" charset="0"/>
                          <a:cs typeface="Arial" pitchFamily="34" charset="0"/>
                        </a:rPr>
                        <a:t>=0.01)</a:t>
                      </a: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=7.56</a:t>
                      </a: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marT="45740" marB="45740" anchor="b"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marT="45740" marB="45740" anchor="b" horzOverflow="overflow">
                    <a:lnL>
                      <a:noFill/>
                    </a:lnL>
                    <a:lnR cap="flat">
                      <a:noFill/>
                    </a:lnR>
                    <a:lnT>
                      <a:noFill/>
                    </a:lnT>
                    <a:lnB>
                      <a:noFill/>
                    </a:lnB>
                    <a:lnTlToBr>
                      <a:noFill/>
                    </a:lnTlToBr>
                    <a:lnBlToTr>
                      <a:noFill/>
                    </a:lnBlToTr>
                    <a:noFill/>
                  </a:tcPr>
                </a:tc>
              </a:tr>
              <a:tr h="36591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FDIST(6.09,1,30)</a:t>
                      </a:r>
                    </a:p>
                  </a:txBody>
                  <a:tcPr marT="45740" marB="45740" anchor="b"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=0.0195</a:t>
                      </a:r>
                    </a:p>
                  </a:txBody>
                  <a:tcPr marT="45740" marB="45740" anchor="b" horzOverflow="overflow">
                    <a:lnL>
                      <a:noFill/>
                    </a:lnL>
                    <a:lnR cap="flat">
                      <a:noFill/>
                    </a:lnR>
                    <a:lnT>
                      <a:noFill/>
                    </a:lnT>
                    <a:lnB cap="flat">
                      <a:noFill/>
                    </a:lnB>
                    <a:lnTlToBr>
                      <a:noFill/>
                    </a:lnTlToBr>
                    <a:lnBlToTr>
                      <a:noFill/>
                    </a:lnBlToTr>
                    <a:noFill/>
                  </a:tcPr>
                </a:tc>
              </a:tr>
            </a:tbl>
          </a:graphicData>
        </a:graphic>
      </p:graphicFrame>
      <p:sp>
        <p:nvSpPr>
          <p:cNvPr id="297196" name="Text Box 236"/>
          <p:cNvSpPr txBox="1">
            <a:spLocks noChangeArrowheads="1"/>
          </p:cNvSpPr>
          <p:nvPr/>
        </p:nvSpPr>
        <p:spPr bwMode="auto">
          <a:xfrm>
            <a:off x="179388" y="4437063"/>
            <a:ext cx="747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a:t>F</a:t>
            </a:r>
            <a:r>
              <a:rPr lang="en-US" altLang="en-US" sz="2800" baseline="-25000"/>
              <a:t>crit</a:t>
            </a:r>
            <a:endParaRPr lang="en-US" altLang="en-US" sz="2800"/>
          </a:p>
        </p:txBody>
      </p:sp>
      <p:sp>
        <p:nvSpPr>
          <p:cNvPr id="297197" name="AutoShape 237"/>
          <p:cNvSpPr>
            <a:spLocks/>
          </p:cNvSpPr>
          <p:nvPr/>
        </p:nvSpPr>
        <p:spPr bwMode="auto">
          <a:xfrm>
            <a:off x="1042988" y="4437063"/>
            <a:ext cx="73025" cy="576262"/>
          </a:xfrm>
          <a:prstGeom prst="leftBrace">
            <a:avLst>
              <a:gd name="adj1" fmla="val 657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endParaRPr lang="en-US" altLang="en-US"/>
          </a:p>
        </p:txBody>
      </p:sp>
      <p:sp>
        <p:nvSpPr>
          <p:cNvPr id="297198" name="Text Box 238"/>
          <p:cNvSpPr txBox="1">
            <a:spLocks noChangeArrowheads="1"/>
          </p:cNvSpPr>
          <p:nvPr/>
        </p:nvSpPr>
        <p:spPr bwMode="auto">
          <a:xfrm>
            <a:off x="323850" y="53022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cs typeface="Arial" panose="020B0604020202020204" pitchFamily="34" charset="0"/>
              </a:defRPr>
            </a:lvl1pPr>
            <a:lvl2pPr marL="742950" indent="-285750" eaLnBrk="0" hangingPunct="0">
              <a:defRPr>
                <a:solidFill>
                  <a:schemeClr val="tx1"/>
                </a:solidFill>
                <a:latin typeface="Trebuchet MS" panose="020B0603020202020204" pitchFamily="34" charset="0"/>
                <a:cs typeface="Arial" panose="020B0604020202020204" pitchFamily="34" charset="0"/>
              </a:defRPr>
            </a:lvl2pPr>
            <a:lvl3pPr marL="1143000" indent="-228600" eaLnBrk="0" hangingPunct="0">
              <a:defRPr>
                <a:solidFill>
                  <a:schemeClr val="tx1"/>
                </a:solidFill>
                <a:latin typeface="Trebuchet MS" panose="020B0603020202020204" pitchFamily="34" charset="0"/>
                <a:cs typeface="Arial" panose="020B0604020202020204" pitchFamily="34" charset="0"/>
              </a:defRPr>
            </a:lvl3pPr>
            <a:lvl4pPr marL="1600200" indent="-228600" eaLnBrk="0" hangingPunct="0">
              <a:defRPr>
                <a:solidFill>
                  <a:schemeClr val="tx1"/>
                </a:solidFill>
                <a:latin typeface="Trebuchet MS" panose="020B0603020202020204" pitchFamily="34" charset="0"/>
                <a:cs typeface="Arial" panose="020B0604020202020204" pitchFamily="34" charset="0"/>
              </a:defRPr>
            </a:lvl4pPr>
            <a:lvl5pPr marL="2057400" indent="-228600" eaLnBrk="0" hangingPunct="0">
              <a:defRPr>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a:t>P</a:t>
            </a:r>
          </a:p>
        </p:txBody>
      </p:sp>
      <p:graphicFrame>
        <p:nvGraphicFramePr>
          <p:cNvPr id="297217" name="Group 257"/>
          <p:cNvGraphicFramePr>
            <a:graphicFrameLocks noGrp="1"/>
          </p:cNvGraphicFramePr>
          <p:nvPr/>
        </p:nvGraphicFramePr>
        <p:xfrm>
          <a:off x="0" y="6237288"/>
          <a:ext cx="9144000" cy="396875"/>
        </p:xfrm>
        <a:graphic>
          <a:graphicData uri="http://schemas.openxmlformats.org/drawingml/2006/table">
            <a:tbl>
              <a:tblPr/>
              <a:tblGrid>
                <a:gridCol w="9144000"/>
              </a:tblGrid>
              <a:tr h="3968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Since F is larger than F</a:t>
                      </a:r>
                      <a:r>
                        <a:rPr kumimoji="0" lang="en-US" sz="2000" b="0" i="0" u="none" strike="noStrike" cap="none" normalizeH="0" baseline="-30000" smtClean="0">
                          <a:ln>
                            <a:noFill/>
                          </a:ln>
                          <a:solidFill>
                            <a:schemeClr val="tx1"/>
                          </a:solidFill>
                          <a:effectLst/>
                          <a:latin typeface="Arial" pitchFamily="34" charset="0"/>
                          <a:cs typeface="Arial" pitchFamily="34" charset="0"/>
                        </a:rPr>
                        <a:t>crit</a:t>
                      </a:r>
                      <a:r>
                        <a:rPr kumimoji="0" lang="en-US" sz="2000" b="0" i="0" u="none" strike="noStrike" cap="none" normalizeH="0" baseline="0" smtClean="0">
                          <a:ln>
                            <a:noFill/>
                          </a:ln>
                          <a:solidFill>
                            <a:schemeClr val="tx1"/>
                          </a:solidFill>
                          <a:effectLst/>
                          <a:latin typeface="Arial" pitchFamily="34" charset="0"/>
                          <a:cs typeface="Arial" pitchFamily="34" charset="0"/>
                        </a:rPr>
                        <a:t> </a:t>
                      </a:r>
                      <a:r>
                        <a:rPr kumimoji="0" lang="en-US" sz="1800" b="0" i="0" u="none" strike="noStrike" cap="none" normalizeH="0" baseline="0" smtClean="0">
                          <a:ln>
                            <a:noFill/>
                          </a:ln>
                          <a:solidFill>
                            <a:schemeClr val="tx1"/>
                          </a:solidFill>
                          <a:effectLst/>
                          <a:latin typeface="Arial" pitchFamily="34" charset="0"/>
                          <a:cs typeface="Arial" pitchFamily="34" charset="0"/>
                        </a:rPr>
                        <a:t>(</a:t>
                      </a:r>
                      <a:r>
                        <a:rPr kumimoji="0" lang="el-GR" sz="1800" b="0" i="0" u="none" strike="noStrike" cap="none" normalizeH="0" baseline="0" smtClean="0">
                          <a:ln>
                            <a:noFill/>
                          </a:ln>
                          <a:solidFill>
                            <a:schemeClr val="tx1"/>
                          </a:solidFill>
                          <a:effectLst/>
                          <a:latin typeface="Arial" pitchFamily="34" charset="0"/>
                          <a:cs typeface="Arial" pitchFamily="34" charset="0"/>
                        </a:rPr>
                        <a:t>α</a:t>
                      </a:r>
                      <a:r>
                        <a:rPr kumimoji="0" lang="en-US" sz="1800" b="0" i="0" u="none" strike="noStrike" cap="none" normalizeH="0" baseline="0" smtClean="0">
                          <a:ln>
                            <a:noFill/>
                          </a:ln>
                          <a:solidFill>
                            <a:schemeClr val="tx1"/>
                          </a:solidFill>
                          <a:effectLst/>
                          <a:latin typeface="Arial" pitchFamily="34" charset="0"/>
                          <a:cs typeface="Arial" pitchFamily="34" charset="0"/>
                        </a:rPr>
                        <a:t>=0.05)</a:t>
                      </a:r>
                      <a:r>
                        <a:rPr kumimoji="0" lang="en-US" sz="2000" b="0" i="0" u="none" strike="noStrike" cap="none" normalizeH="0" baseline="0" smtClean="0">
                          <a:ln>
                            <a:noFill/>
                          </a:ln>
                          <a:solidFill>
                            <a:schemeClr val="tx1"/>
                          </a:solidFill>
                          <a:effectLst/>
                          <a:latin typeface="Arial" pitchFamily="34" charset="0"/>
                          <a:cs typeface="Arial" pitchFamily="34" charset="0"/>
                        </a:rPr>
                        <a:t> we reject the null hypothesis of NO difference</a:t>
                      </a:r>
                    </a:p>
                  </a:txBody>
                  <a:tcPr marT="45793" marB="45793" anchor="b" horzOverflow="overflow">
                    <a:lnL cap="flat">
                      <a:noFill/>
                    </a:lnL>
                    <a:lnR cap="flat">
                      <a:noFill/>
                    </a:lnR>
                    <a:lnT cap="flat">
                      <a:noFill/>
                    </a:lnT>
                    <a:lnB cap="flat">
                      <a:noFill/>
                    </a:lnB>
                    <a:lnTlToBr>
                      <a:noFill/>
                    </a:lnTlToBr>
                    <a:lnBlToTr>
                      <a:noFill/>
                    </a:lnBlToTr>
                    <a:solidFill>
                      <a:srgbClr val="00918E"/>
                    </a:solidFill>
                  </a:tcPr>
                </a:tc>
              </a:tr>
            </a:tbl>
          </a:graphicData>
        </a:graphic>
      </p:graphicFrame>
    </p:spTree>
    <p:extLst>
      <p:ext uri="{BB962C8B-B14F-4D97-AF65-F5344CB8AC3E}">
        <p14:creationId xmlns:p14="http://schemas.microsoft.com/office/powerpoint/2010/main" val="739736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182"/>
                                        </p:tgtEl>
                                        <p:attrNameLst>
                                          <p:attrName>style.visibility</p:attrName>
                                        </p:attrNameLst>
                                      </p:cBhvr>
                                      <p:to>
                                        <p:strVal val="visible"/>
                                      </p:to>
                                    </p:set>
                                    <p:animEffect transition="in" filter="dissolve">
                                      <p:cBhvr>
                                        <p:cTn id="7" dur="500"/>
                                        <p:tgtEl>
                                          <p:spTgt spid="297182"/>
                                        </p:tgtEl>
                                      </p:cBhvr>
                                    </p:animEffect>
                                  </p:childTnLst>
                                </p:cTn>
                              </p:par>
                              <p:par>
                                <p:cTn id="8" presetID="9" presetClass="entr" presetSubtype="0" fill="hold" nodeType="withEffect">
                                  <p:stCondLst>
                                    <p:cond delay="0"/>
                                  </p:stCondLst>
                                  <p:childTnLst>
                                    <p:set>
                                      <p:cBhvr>
                                        <p:cTn id="9" dur="1" fill="hold">
                                          <p:stCondLst>
                                            <p:cond delay="0"/>
                                          </p:stCondLst>
                                        </p:cTn>
                                        <p:tgtEl>
                                          <p:spTgt spid="297215"/>
                                        </p:tgtEl>
                                        <p:attrNameLst>
                                          <p:attrName>style.visibility</p:attrName>
                                        </p:attrNameLst>
                                      </p:cBhvr>
                                      <p:to>
                                        <p:strVal val="visible"/>
                                      </p:to>
                                    </p:set>
                                    <p:animEffect transition="in" filter="dissolve">
                                      <p:cBhvr>
                                        <p:cTn id="10" dur="500"/>
                                        <p:tgtEl>
                                          <p:spTgt spid="29721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7196"/>
                                        </p:tgtEl>
                                        <p:attrNameLst>
                                          <p:attrName>style.visibility</p:attrName>
                                        </p:attrNameLst>
                                      </p:cBhvr>
                                      <p:to>
                                        <p:strVal val="visible"/>
                                      </p:to>
                                    </p:set>
                                    <p:animEffect transition="in" filter="dissolve">
                                      <p:cBhvr>
                                        <p:cTn id="13" dur="500"/>
                                        <p:tgtEl>
                                          <p:spTgt spid="297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7197"/>
                                        </p:tgtEl>
                                        <p:attrNameLst>
                                          <p:attrName>style.visibility</p:attrName>
                                        </p:attrNameLst>
                                      </p:cBhvr>
                                      <p:to>
                                        <p:strVal val="visible"/>
                                      </p:to>
                                    </p:set>
                                    <p:animEffect transition="in" filter="dissolve">
                                      <p:cBhvr>
                                        <p:cTn id="16" dur="500"/>
                                        <p:tgtEl>
                                          <p:spTgt spid="29719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7198"/>
                                        </p:tgtEl>
                                        <p:attrNameLst>
                                          <p:attrName>style.visibility</p:attrName>
                                        </p:attrNameLst>
                                      </p:cBhvr>
                                      <p:to>
                                        <p:strVal val="visible"/>
                                      </p:to>
                                    </p:set>
                                    <p:animEffect transition="in" filter="dissolve">
                                      <p:cBhvr>
                                        <p:cTn id="19" dur="500"/>
                                        <p:tgtEl>
                                          <p:spTgt spid="297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97217"/>
                                        </p:tgtEl>
                                        <p:attrNameLst>
                                          <p:attrName>style.visibility</p:attrName>
                                        </p:attrNameLst>
                                      </p:cBhvr>
                                      <p:to>
                                        <p:strVal val="visible"/>
                                      </p:to>
                                    </p:set>
                                    <p:animEffect transition="in" filter="dissolve">
                                      <p:cBhvr>
                                        <p:cTn id="24" dur="500"/>
                                        <p:tgtEl>
                                          <p:spTgt spid="29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82" grpId="0" animBg="1"/>
      <p:bldP spid="297196" grpId="0"/>
      <p:bldP spid="297197" grpId="0" animBg="1"/>
      <p:bldP spid="2971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smtClean="0">
              <a:effectLst/>
            </a:endParaRPr>
          </a:p>
        </p:txBody>
      </p:sp>
      <p:sp>
        <p:nvSpPr>
          <p:cNvPr id="727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smtClean="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60350"/>
            <a:ext cx="4249738"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8"/>
          <p:cNvSpPr txBox="1">
            <a:spLocks noChangeArrowheads="1"/>
          </p:cNvSpPr>
          <p:nvPr/>
        </p:nvSpPr>
        <p:spPr bwMode="auto">
          <a:xfrm>
            <a:off x="468313" y="331788"/>
            <a:ext cx="1316037"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1400">
                <a:solidFill>
                  <a:schemeClr val="bg1"/>
                </a:solidFill>
              </a:rPr>
              <a:t>25 random samples of 10</a:t>
            </a:r>
          </a:p>
          <a:p>
            <a:pPr eaLnBrk="1" hangingPunct="1"/>
            <a:endParaRPr lang="en-US" altLang="en-US" sz="1400">
              <a:solidFill>
                <a:schemeClr val="bg1"/>
              </a:solidFill>
            </a:endParaRPr>
          </a:p>
          <a:p>
            <a:pPr eaLnBrk="1" hangingPunct="1"/>
            <a:r>
              <a:rPr lang="en-US" altLang="en-US" sz="1400">
                <a:solidFill>
                  <a:schemeClr val="bg1"/>
                </a:solidFill>
              </a:rPr>
              <a:t>From 10</a:t>
            </a:r>
            <a:r>
              <a:rPr lang="en-US" altLang="en-US" sz="1400" baseline="30000">
                <a:solidFill>
                  <a:schemeClr val="bg1"/>
                </a:solidFill>
              </a:rPr>
              <a:t>16</a:t>
            </a:r>
            <a:r>
              <a:rPr lang="en-US" altLang="en-US" sz="1400">
                <a:solidFill>
                  <a:schemeClr val="bg1"/>
                </a:solidFill>
              </a:rPr>
              <a:t> possibilities</a:t>
            </a:r>
          </a:p>
        </p:txBody>
      </p:sp>
      <p:graphicFrame>
        <p:nvGraphicFramePr>
          <p:cNvPr id="2050" name="Object 2"/>
          <p:cNvGraphicFramePr>
            <a:graphicFrameLocks noChangeAspect="1"/>
          </p:cNvGraphicFramePr>
          <p:nvPr/>
        </p:nvGraphicFramePr>
        <p:xfrm>
          <a:off x="973138" y="2419350"/>
          <a:ext cx="2884487" cy="450850"/>
        </p:xfrm>
        <a:graphic>
          <a:graphicData uri="http://schemas.openxmlformats.org/presentationml/2006/ole">
            <mc:AlternateContent xmlns:mc="http://schemas.openxmlformats.org/markup-compatibility/2006">
              <mc:Choice xmlns:v="urn:schemas-microsoft-com:vml" Requires="v">
                <p:oleObj spid="_x0000_s27690" name="Equation" r:id="rId4" imgW="1460160" imgH="228600" progId="Equation.DSMT4">
                  <p:embed/>
                </p:oleObj>
              </mc:Choice>
              <mc:Fallback>
                <p:oleObj name="Equation" r:id="rId4" imgW="146016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2419350"/>
                        <a:ext cx="28844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Text Box 12"/>
          <p:cNvSpPr txBox="1">
            <a:spLocks noChangeArrowheads="1"/>
          </p:cNvSpPr>
          <p:nvPr/>
        </p:nvSpPr>
        <p:spPr bwMode="auto">
          <a:xfrm>
            <a:off x="663575" y="3011488"/>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Quite remarkable agreement between</a:t>
            </a:r>
          </a:p>
          <a:p>
            <a:pPr eaLnBrk="1" hangingPunct="1"/>
            <a:r>
              <a:rPr lang="en-US" altLang="en-US"/>
              <a:t> </a:t>
            </a:r>
          </a:p>
        </p:txBody>
      </p:sp>
      <p:graphicFrame>
        <p:nvGraphicFramePr>
          <p:cNvPr id="2051" name="Object 3"/>
          <p:cNvGraphicFramePr>
            <a:graphicFrameLocks noChangeAspect="1"/>
          </p:cNvGraphicFramePr>
          <p:nvPr/>
        </p:nvGraphicFramePr>
        <p:xfrm>
          <a:off x="1620838" y="3643313"/>
          <a:ext cx="1479550" cy="450850"/>
        </p:xfrm>
        <a:graphic>
          <a:graphicData uri="http://schemas.openxmlformats.org/presentationml/2006/ole">
            <mc:AlternateContent xmlns:mc="http://schemas.openxmlformats.org/markup-compatibility/2006">
              <mc:Choice xmlns:v="urn:schemas-microsoft-com:vml" Requires="v">
                <p:oleObj spid="_x0000_s27691" name="Equation" r:id="rId6" imgW="749160" imgH="228600" progId="Equation.DSMT4">
                  <p:embed/>
                </p:oleObj>
              </mc:Choice>
              <mc:Fallback>
                <p:oleObj name="Equation" r:id="rId6" imgW="74916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838" y="3643313"/>
                        <a:ext cx="14795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Text Box 14"/>
          <p:cNvSpPr txBox="1">
            <a:spLocks noChangeArrowheads="1"/>
          </p:cNvSpPr>
          <p:nvPr/>
        </p:nvSpPr>
        <p:spPr bwMode="auto">
          <a:xfrm>
            <a:off x="755650" y="4219575"/>
            <a:ext cx="396081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But</a:t>
            </a:r>
          </a:p>
          <a:p>
            <a:pPr eaLnBrk="1" hangingPunct="1"/>
            <a:endParaRPr lang="en-US" altLang="en-US"/>
          </a:p>
          <a:p>
            <a:pPr eaLnBrk="1" hangingPunct="1">
              <a:buFontTx/>
              <a:buChar char="-"/>
            </a:pPr>
            <a:r>
              <a:rPr lang="en-US" altLang="en-US"/>
              <a:t> variability of the mean </a:t>
            </a:r>
          </a:p>
          <a:p>
            <a:pPr eaLnBrk="1" hangingPunct="1">
              <a:buFontTx/>
              <a:buChar char="-"/>
            </a:pPr>
            <a:r>
              <a:rPr lang="en-US" altLang="en-US"/>
              <a:t> measure of the sample means</a:t>
            </a:r>
          </a:p>
          <a:p>
            <a:pPr eaLnBrk="1" hangingPunct="1">
              <a:buFontTx/>
              <a:buChar char="-"/>
            </a:pPr>
            <a:endParaRPr lang="en-US" altLang="en-US"/>
          </a:p>
          <a:p>
            <a:pPr eaLnBrk="1" hangingPunct="1"/>
            <a:r>
              <a:rPr lang="en-US" altLang="en-US">
                <a:solidFill>
                  <a:srgbClr val="FF3300"/>
                </a:solidFill>
              </a:rPr>
              <a:t>S</a:t>
            </a:r>
            <a:r>
              <a:rPr lang="en-US" altLang="en-US"/>
              <a:t>tandard </a:t>
            </a:r>
            <a:r>
              <a:rPr lang="en-US" altLang="en-US">
                <a:solidFill>
                  <a:srgbClr val="FF3300"/>
                </a:solidFill>
              </a:rPr>
              <a:t>E</a:t>
            </a:r>
            <a:r>
              <a:rPr lang="en-US" altLang="en-US"/>
              <a:t>rror of the </a:t>
            </a:r>
            <a:r>
              <a:rPr lang="en-US" altLang="en-US">
                <a:solidFill>
                  <a:srgbClr val="FF3300"/>
                </a:solidFill>
              </a:rPr>
              <a:t>M</a:t>
            </a:r>
            <a:r>
              <a:rPr lang="en-US" altLang="en-US"/>
              <a:t>ean (SEM)</a:t>
            </a:r>
          </a:p>
          <a:p>
            <a:pPr eaLnBrk="1" hangingPunct="1"/>
            <a:r>
              <a:rPr lang="en-US" altLang="en-US"/>
              <a:t> </a:t>
            </a:r>
          </a:p>
        </p:txBody>
      </p:sp>
      <p:graphicFrame>
        <p:nvGraphicFramePr>
          <p:cNvPr id="2052" name="Object 4"/>
          <p:cNvGraphicFramePr>
            <a:graphicFrameLocks noChangeAspect="1"/>
          </p:cNvGraphicFramePr>
          <p:nvPr/>
        </p:nvGraphicFramePr>
        <p:xfrm>
          <a:off x="1620838" y="4148138"/>
          <a:ext cx="1079500" cy="450850"/>
        </p:xfrm>
        <a:graphic>
          <a:graphicData uri="http://schemas.openxmlformats.org/presentationml/2006/ole">
            <mc:AlternateContent xmlns:mc="http://schemas.openxmlformats.org/markup-compatibility/2006">
              <mc:Choice xmlns:v="urn:schemas-microsoft-com:vml" Requires="v">
                <p:oleObj spid="_x0000_s27692" name="Equation" r:id="rId8" imgW="545760" imgH="228600" progId="Equation.DSMT4">
                  <p:embed/>
                </p:oleObj>
              </mc:Choice>
              <mc:Fallback>
                <p:oleObj name="Equation" r:id="rId8" imgW="5457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0838" y="4148138"/>
                        <a:ext cx="10795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59" name="Rectangle 3"/>
          <p:cNvSpPr>
            <a:spLocks noChangeArrowheads="1"/>
          </p:cNvSpPr>
          <p:nvPr/>
        </p:nvSpPr>
        <p:spPr bwMode="auto">
          <a:xfrm>
            <a:off x="4932363" y="260350"/>
            <a:ext cx="4032250" cy="2592388"/>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rPr>
              <a:t>The distribution of means are ~ normal</a:t>
            </a:r>
          </a:p>
          <a:p>
            <a:pPr marL="342900" indent="-342900">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rPr>
              <a:t>The mean of the means </a:t>
            </a:r>
            <a:r>
              <a:rPr lang="en-US">
                <a:effectLst>
                  <a:outerShdw blurRad="38100" dist="38100" dir="2700000" algn="tl">
                    <a:srgbClr val="000000"/>
                  </a:outerShdw>
                </a:effectLst>
                <a:sym typeface="Symbol" pitchFamily="18" charset="2"/>
              </a:rPr>
              <a:t></a:t>
            </a:r>
            <a:r>
              <a:rPr lang="en-US">
                <a:effectLst>
                  <a:outerShdw blurRad="38100" dist="38100" dir="2700000" algn="tl">
                    <a:srgbClr val="000000"/>
                  </a:outerShdw>
                </a:effectLst>
              </a:rPr>
              <a:t> population mean</a:t>
            </a:r>
          </a:p>
          <a:p>
            <a:pPr marL="342900" indent="-342900">
              <a:lnSpc>
                <a:spcPct val="90000"/>
              </a:lnSpc>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rPr>
              <a:t>The s.d. of the means </a:t>
            </a:r>
            <a:r>
              <a:rPr lang="en-US" b="1"/>
              <a:t>(the standard error of the mean)</a:t>
            </a:r>
            <a:r>
              <a:rPr lang="en-US">
                <a:effectLst>
                  <a:outerShdw blurRad="38100" dist="38100" dir="2700000" algn="tl">
                    <a:srgbClr val="000000"/>
                  </a:outerShdw>
                </a:effectLst>
              </a:rPr>
              <a:t> is a function of the population s.d. and the size of the sample (n) </a:t>
            </a:r>
          </a:p>
        </p:txBody>
      </p:sp>
      <p:graphicFrame>
        <p:nvGraphicFramePr>
          <p:cNvPr id="2053" name="Object 15"/>
          <p:cNvGraphicFramePr>
            <a:graphicFrameLocks noChangeAspect="1"/>
          </p:cNvGraphicFramePr>
          <p:nvPr/>
        </p:nvGraphicFramePr>
        <p:xfrm>
          <a:off x="5795963" y="3213100"/>
          <a:ext cx="1308100" cy="938213"/>
        </p:xfrm>
        <a:graphic>
          <a:graphicData uri="http://schemas.openxmlformats.org/presentationml/2006/ole">
            <mc:AlternateContent xmlns:mc="http://schemas.openxmlformats.org/markup-compatibility/2006">
              <mc:Choice xmlns:v="urn:schemas-microsoft-com:vml" Requires="v">
                <p:oleObj spid="_x0000_s27693" name="Equation" r:id="rId10" imgW="583920" imgH="419040" progId="Equation.DSMT4">
                  <p:embed/>
                </p:oleObj>
              </mc:Choice>
              <mc:Fallback>
                <p:oleObj name="Equation" r:id="rId10" imgW="583920" imgH="419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3213100"/>
                        <a:ext cx="13081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6"/>
          <p:cNvGraphicFramePr>
            <a:graphicFrameLocks noChangeAspect="1"/>
          </p:cNvGraphicFramePr>
          <p:nvPr/>
        </p:nvGraphicFramePr>
        <p:xfrm>
          <a:off x="5867400" y="4149725"/>
          <a:ext cx="1258888" cy="965200"/>
        </p:xfrm>
        <a:graphic>
          <a:graphicData uri="http://schemas.openxmlformats.org/presentationml/2006/ole">
            <mc:AlternateContent xmlns:mc="http://schemas.openxmlformats.org/markup-compatibility/2006">
              <mc:Choice xmlns:v="urn:schemas-microsoft-com:vml" Requires="v">
                <p:oleObj spid="_x0000_s27694" name="Equation" r:id="rId12" imgW="545760" imgH="419040" progId="Equation.DSMT4">
                  <p:embed/>
                </p:oleObj>
              </mc:Choice>
              <mc:Fallback>
                <p:oleObj name="Equation" r:id="rId12" imgW="545760" imgH="419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4149725"/>
                        <a:ext cx="12588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296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76200"/>
            <a:ext cx="8763000" cy="6324600"/>
          </a:xfrm>
        </p:spPr>
        <p:txBody>
          <a:bodyPr anchor="t"/>
          <a:lstStyle/>
          <a:p>
            <a:pPr algn="l" eaLnBrk="1" hangingPunct="1">
              <a:defRPr/>
            </a:pPr>
            <a:r>
              <a:rPr lang="en-US" sz="3200" smtClean="0"/>
              <a:t>Test for differences between groups</a:t>
            </a:r>
            <a:br>
              <a:rPr lang="en-US" sz="3200" smtClean="0"/>
            </a:br>
            <a:r>
              <a:rPr lang="en-US" sz="3200" smtClean="0"/>
              <a:t>Test of a scientific hypothesis</a:t>
            </a:r>
            <a:br>
              <a:rPr lang="en-US" sz="3200" smtClean="0"/>
            </a:br>
            <a:r>
              <a:rPr lang="en-US" sz="3200" smtClean="0"/>
              <a:t/>
            </a:r>
            <a:br>
              <a:rPr lang="en-US" sz="3200" smtClean="0"/>
            </a:br>
            <a:r>
              <a:rPr lang="en-US" sz="3200" smtClean="0"/>
              <a:t>The statistical technique to perform such test: </a:t>
            </a:r>
            <a:r>
              <a:rPr lang="en-US" sz="3200" smtClean="0">
                <a:solidFill>
                  <a:srgbClr val="FF0000"/>
                </a:solidFill>
              </a:rPr>
              <a:t>TEST OF SIGNIFICANCE – THE P VALUE</a:t>
            </a:r>
            <a:br>
              <a:rPr lang="en-US" sz="3200" smtClean="0">
                <a:solidFill>
                  <a:srgbClr val="FF0000"/>
                </a:solidFill>
              </a:rPr>
            </a:br>
            <a:r>
              <a:rPr lang="en-US" sz="3200" smtClean="0">
                <a:solidFill>
                  <a:srgbClr val="FF0000"/>
                </a:solidFill>
              </a:rPr>
              <a:t/>
            </a:r>
            <a:br>
              <a:rPr lang="en-US" sz="3200" smtClean="0">
                <a:solidFill>
                  <a:srgbClr val="FF0000"/>
                </a:solidFill>
              </a:rPr>
            </a:br>
            <a:r>
              <a:rPr lang="en-US" sz="3200" smtClean="0">
                <a:solidFill>
                  <a:schemeClr val="tx1"/>
                </a:solidFill>
              </a:rPr>
              <a:t>Test the hypothesis that different treatments all affect some variable identically, e.g., diet has no effect on cardiac output – </a:t>
            </a:r>
            <a:r>
              <a:rPr lang="en-US" sz="3200" smtClean="0">
                <a:solidFill>
                  <a:srgbClr val="FF0000"/>
                </a:solidFill>
              </a:rPr>
              <a:t>null hypothesis</a:t>
            </a:r>
            <a:r>
              <a:rPr lang="en-US" sz="3200" smtClean="0">
                <a:solidFill>
                  <a:schemeClr val="tx1"/>
                </a:solidFill>
              </a:rPr>
              <a:t/>
            </a:r>
            <a:br>
              <a:rPr lang="en-US" sz="3200" smtClean="0">
                <a:solidFill>
                  <a:schemeClr val="tx1"/>
                </a:solidFill>
              </a:rPr>
            </a:br>
            <a:r>
              <a:rPr lang="en-US" sz="3200" smtClean="0">
                <a:solidFill>
                  <a:schemeClr val="tx1"/>
                </a:solidFill>
              </a:rPr>
              <a:t/>
            </a:r>
            <a:br>
              <a:rPr lang="en-US" sz="3200" smtClean="0">
                <a:solidFill>
                  <a:schemeClr val="tx1"/>
                </a:solidFill>
              </a:rPr>
            </a:br>
            <a:r>
              <a:rPr lang="en-US" sz="3200" smtClean="0">
                <a:solidFill>
                  <a:schemeClr val="tx1"/>
                </a:solidFill>
              </a:rPr>
              <a:t>Generalized to data collected in any number of treatments – </a:t>
            </a:r>
            <a:r>
              <a:rPr lang="en-US" sz="3200" smtClean="0">
                <a:solidFill>
                  <a:srgbClr val="FF0000"/>
                </a:solidFill>
              </a:rPr>
              <a:t>ANALYSIS OF VARIANCE</a:t>
            </a:r>
            <a:br>
              <a:rPr lang="en-US" sz="3200" smtClean="0">
                <a:solidFill>
                  <a:srgbClr val="FF0000"/>
                </a:solidFill>
              </a:rPr>
            </a:br>
            <a:r>
              <a:rPr lang="en-US" sz="3200" smtClean="0">
                <a:solidFill>
                  <a:srgbClr val="FF0000"/>
                </a:solidFill>
              </a:rPr>
              <a:t/>
            </a:r>
            <a:br>
              <a:rPr lang="en-US" sz="3200" smtClean="0">
                <a:solidFill>
                  <a:srgbClr val="FF0000"/>
                </a:solidFill>
              </a:rPr>
            </a:br>
            <a:r>
              <a:rPr lang="en-US" sz="3200" smtClean="0"/>
              <a:t/>
            </a:r>
            <a:br>
              <a:rPr lang="en-US" sz="3200" smtClean="0"/>
            </a:br>
            <a:endParaRPr lang="en-US" sz="3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304800"/>
            <a:ext cx="3048000" cy="762000"/>
          </a:xfrm>
        </p:spPr>
        <p:txBody>
          <a:bodyPr anchor="t"/>
          <a:lstStyle/>
          <a:p>
            <a:pPr algn="l" eaLnBrk="1" hangingPunct="1">
              <a:defRPr/>
            </a:pPr>
            <a:r>
              <a:rPr lang="en-US" sz="4000" dirty="0" smtClean="0"/>
              <a:t>EXAMPLE:</a:t>
            </a:r>
            <a:endParaRPr lang="en-US" sz="2000" dirty="0"/>
          </a:p>
        </p:txBody>
      </p:sp>
      <p:sp>
        <p:nvSpPr>
          <p:cNvPr id="5" name="Rectangle 2"/>
          <p:cNvSpPr txBox="1">
            <a:spLocks noChangeArrowheads="1"/>
          </p:cNvSpPr>
          <p:nvPr/>
        </p:nvSpPr>
        <p:spPr bwMode="auto">
          <a:xfrm>
            <a:off x="2843213" y="304800"/>
            <a:ext cx="6224587" cy="2590800"/>
          </a:xfrm>
          <a:prstGeom prst="rect">
            <a:avLst/>
          </a:prstGeom>
          <a:noFill/>
          <a:ln w="9525">
            <a:noFill/>
            <a:miter lim="800000"/>
            <a:headEnd/>
            <a:tailEnd/>
          </a:ln>
          <a:effectLst/>
        </p:spPr>
        <p:txBody>
          <a:bodyPr/>
          <a:lstStyle/>
          <a:p>
            <a:pPr>
              <a:defRPr/>
            </a:pPr>
            <a:r>
              <a:rPr lang="en-US" sz="2000">
                <a:solidFill>
                  <a:schemeClr val="tx2"/>
                </a:solidFill>
                <a:effectLst>
                  <a:outerShdw blurRad="38100" dist="38100" dir="2700000" algn="tl">
                    <a:srgbClr val="000000"/>
                  </a:outerShdw>
                </a:effectLst>
              </a:rPr>
              <a:t>Population of 200 healthy adults</a:t>
            </a:r>
            <a:br>
              <a:rPr lang="en-US" sz="2000">
                <a:solidFill>
                  <a:schemeClr val="tx2"/>
                </a:solidFill>
                <a:effectLst>
                  <a:outerShdw blurRad="38100" dist="38100" dir="2700000" algn="tl">
                    <a:srgbClr val="000000"/>
                  </a:outerShdw>
                </a:effectLst>
              </a:rPr>
            </a:br>
            <a:r>
              <a:rPr lang="en-US" sz="2000">
                <a:solidFill>
                  <a:schemeClr val="tx2"/>
                </a:solidFill>
                <a:effectLst>
                  <a:outerShdw blurRad="38100" dist="38100" dir="2700000" algn="tl">
                    <a:srgbClr val="000000"/>
                  </a:outerShdw>
                </a:effectLst>
              </a:rPr>
              <a:t>Randomly select </a:t>
            </a:r>
            <a:r>
              <a:rPr lang="en-US" sz="2000" b="1">
                <a:solidFill>
                  <a:srgbClr val="FF3300"/>
                </a:solidFill>
                <a:effectLst>
                  <a:outerShdw blurRad="38100" dist="38100" dir="2700000" algn="tl">
                    <a:srgbClr val="000000"/>
                  </a:outerShdw>
                </a:effectLst>
              </a:rPr>
              <a:t>four groups</a:t>
            </a:r>
            <a:r>
              <a:rPr lang="en-US" sz="2000">
                <a:solidFill>
                  <a:schemeClr val="tx2"/>
                </a:solidFill>
                <a:effectLst>
                  <a:outerShdw blurRad="38100" dist="38100" dir="2700000" algn="tl">
                    <a:srgbClr val="000000"/>
                  </a:outerShdw>
                </a:effectLst>
              </a:rPr>
              <a:t> with </a:t>
            </a:r>
            <a:r>
              <a:rPr lang="en-US" sz="2000" b="1">
                <a:solidFill>
                  <a:srgbClr val="FF3300"/>
                </a:solidFill>
                <a:effectLst>
                  <a:outerShdw blurRad="38100" dist="38100" dir="2700000" algn="tl">
                    <a:srgbClr val="000000"/>
                  </a:outerShdw>
                </a:effectLst>
              </a:rPr>
              <a:t>seven people</a:t>
            </a:r>
          </a:p>
          <a:p>
            <a:pPr>
              <a:defRPr/>
            </a:pPr>
            <a:r>
              <a:rPr lang="en-US" sz="2000">
                <a:solidFill>
                  <a:schemeClr val="tx2"/>
                </a:solidFill>
                <a:effectLst>
                  <a:outerShdw blurRad="38100" dist="38100" dir="2700000" algn="tl">
                    <a:srgbClr val="000000"/>
                  </a:outerShdw>
                </a:effectLst>
              </a:rPr>
              <a:t>Sign informed consent</a:t>
            </a:r>
          </a:p>
          <a:p>
            <a:pPr>
              <a:buFont typeface="Arial" pitchFamily="34" charset="0"/>
              <a:buChar char="•"/>
              <a:defRPr/>
            </a:pPr>
            <a:r>
              <a:rPr lang="en-US" sz="2000">
                <a:solidFill>
                  <a:schemeClr val="tx2"/>
                </a:solidFill>
                <a:effectLst>
                  <a:outerShdw blurRad="38100" dist="38100" dir="2700000" algn="tl">
                    <a:srgbClr val="000000"/>
                  </a:outerShdw>
                </a:effectLst>
              </a:rPr>
              <a:t> Group I (Control) eat normal</a:t>
            </a:r>
          </a:p>
          <a:p>
            <a:pPr>
              <a:buFont typeface="Arial" pitchFamily="34" charset="0"/>
              <a:buChar char="•"/>
              <a:defRPr/>
            </a:pPr>
            <a:r>
              <a:rPr lang="en-US" sz="2000">
                <a:solidFill>
                  <a:schemeClr val="tx2"/>
                </a:solidFill>
                <a:effectLst>
                  <a:outerShdw blurRad="38100" dist="38100" dir="2700000" algn="tl">
                    <a:srgbClr val="000000"/>
                  </a:outerShdw>
                </a:effectLst>
              </a:rPr>
              <a:t> Group II eat only spaghetti</a:t>
            </a:r>
          </a:p>
          <a:p>
            <a:pPr>
              <a:buFont typeface="Arial" pitchFamily="34" charset="0"/>
              <a:buChar char="•"/>
              <a:defRPr/>
            </a:pPr>
            <a:r>
              <a:rPr lang="en-US" sz="2000">
                <a:solidFill>
                  <a:schemeClr val="tx2"/>
                </a:solidFill>
                <a:effectLst>
                  <a:outerShdw blurRad="38100" dist="38100" dir="2700000" algn="tl">
                    <a:srgbClr val="000000"/>
                  </a:outerShdw>
                </a:effectLst>
              </a:rPr>
              <a:t> Group III eat only steak</a:t>
            </a:r>
          </a:p>
          <a:p>
            <a:pPr>
              <a:buFont typeface="Arial" pitchFamily="34" charset="0"/>
              <a:buChar char="•"/>
              <a:defRPr/>
            </a:pPr>
            <a:r>
              <a:rPr lang="en-US" sz="2000">
                <a:solidFill>
                  <a:schemeClr val="tx2"/>
                </a:solidFill>
                <a:effectLst>
                  <a:outerShdw blurRad="38100" dist="38100" dir="2700000" algn="tl">
                    <a:srgbClr val="000000"/>
                  </a:outerShdw>
                </a:effectLst>
              </a:rPr>
              <a:t> Group IV eat only fruits and nuts</a:t>
            </a:r>
          </a:p>
          <a:p>
            <a:pPr>
              <a:defRPr/>
            </a:pPr>
            <a:r>
              <a:rPr lang="en-US" sz="2000"/>
              <a:t>After one months: measure cardiac output</a:t>
            </a:r>
          </a:p>
          <a:p>
            <a:pPr>
              <a:buFont typeface="Arial" pitchFamily="34" charset="0"/>
              <a:buChar char="•"/>
              <a:defRPr/>
            </a:pPr>
            <a:endParaRPr lang="en-US" sz="2000">
              <a:solidFill>
                <a:schemeClr val="tx2"/>
              </a:solidFill>
              <a:effectLst>
                <a:outerShdw blurRad="38100" dist="38100" dir="2700000" algn="tl">
                  <a:srgbClr val="000000"/>
                </a:outerShdw>
              </a:effectLst>
            </a:endParaRPr>
          </a:p>
        </p:txBody>
      </p:sp>
      <p:sp>
        <p:nvSpPr>
          <p:cNvPr id="7" name="Content Placeholder 2"/>
          <p:cNvSpPr>
            <a:spLocks noGrp="1"/>
          </p:cNvSpPr>
          <p:nvPr>
            <p:ph idx="1"/>
          </p:nvPr>
        </p:nvSpPr>
        <p:spPr>
          <a:xfrm>
            <a:off x="457200" y="3200400"/>
            <a:ext cx="8382000" cy="2667000"/>
          </a:xfrm>
        </p:spPr>
        <p:txBody>
          <a:bodyPr/>
          <a:lstStyle/>
          <a:p>
            <a:pPr>
              <a:buFont typeface="Wingdings" panose="05000000000000000000" pitchFamily="2" charset="2"/>
              <a:buNone/>
            </a:pPr>
            <a:r>
              <a:rPr lang="en-US" altLang="en-US" smtClean="0"/>
              <a:t>Assumption:</a:t>
            </a:r>
          </a:p>
          <a:p>
            <a:pPr>
              <a:buFont typeface="Wingdings" panose="05000000000000000000" pitchFamily="2" charset="2"/>
              <a:buNone/>
            </a:pPr>
            <a:endParaRPr lang="en-US" altLang="en-US" smtClean="0"/>
          </a:p>
          <a:p>
            <a:pPr>
              <a:buFont typeface="Wingdings" panose="05000000000000000000" pitchFamily="2" charset="2"/>
              <a:buNone/>
            </a:pPr>
            <a:r>
              <a:rPr lang="en-US" altLang="en-US" smtClean="0"/>
              <a:t>All treatment has the same effect</a:t>
            </a:r>
          </a:p>
          <a:p>
            <a:pPr>
              <a:buFont typeface="Wingdings" panose="05000000000000000000" pitchFamily="2" charset="2"/>
              <a:buNone/>
            </a:pPr>
            <a:r>
              <a:rPr lang="en-US" altLang="en-US" smtClean="0"/>
              <a:t>With control group Ξ treatment has no effect</a:t>
            </a:r>
          </a:p>
          <a:p>
            <a:pPr>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primerofbiostatfigures_Page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143000"/>
            <a:ext cx="4752975"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6" descr="primerofbiostatfigures_Page_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75" y="1143000"/>
            <a:ext cx="32988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6"/>
          <p:cNvSpPr txBox="1">
            <a:spLocks noChangeArrowheads="1"/>
          </p:cNvSpPr>
          <p:nvPr/>
        </p:nvSpPr>
        <p:spPr bwMode="auto">
          <a:xfrm>
            <a:off x="533400" y="5105400"/>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Are these differences reflections to random variations in cardiac output?</a:t>
            </a:r>
          </a:p>
        </p:txBody>
      </p:sp>
      <p:sp>
        <p:nvSpPr>
          <p:cNvPr id="56325" name="Line 9"/>
          <p:cNvSpPr>
            <a:spLocks noChangeShapeType="1"/>
          </p:cNvSpPr>
          <p:nvPr/>
        </p:nvSpPr>
        <p:spPr bwMode="auto">
          <a:xfrm>
            <a:off x="7380288" y="1125538"/>
            <a:ext cx="0" cy="2016125"/>
          </a:xfrm>
          <a:prstGeom prst="line">
            <a:avLst/>
          </a:prstGeom>
          <a:noFill/>
          <a:ln w="31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ChangeArrowheads="1"/>
          </p:cNvSpPr>
          <p:nvPr/>
        </p:nvSpPr>
        <p:spPr bwMode="auto">
          <a:xfrm>
            <a:off x="323850" y="0"/>
            <a:ext cx="6840538" cy="68580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pic>
        <p:nvPicPr>
          <p:cNvPr id="57347" name="Picture 2" descr="primerofbiostatfigures_Page_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644900"/>
            <a:ext cx="3171825"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3" descr="primerofbiostatfigures_Page_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600450"/>
            <a:ext cx="3084512"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4" descr="primerofbiostatfigures_Page_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5888"/>
            <a:ext cx="2998787"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descr="primerofbiostatfigures_Page_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5888"/>
            <a:ext cx="3001962"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Rectangle 8"/>
          <p:cNvSpPr>
            <a:spLocks noChangeArrowheads="1"/>
          </p:cNvSpPr>
          <p:nvPr/>
        </p:nvSpPr>
        <p:spPr bwMode="auto">
          <a:xfrm>
            <a:off x="468313"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7352" name="Rectangle 9"/>
          <p:cNvSpPr>
            <a:spLocks noChangeArrowheads="1"/>
          </p:cNvSpPr>
          <p:nvPr/>
        </p:nvSpPr>
        <p:spPr bwMode="auto">
          <a:xfrm>
            <a:off x="468313" y="3544888"/>
            <a:ext cx="3095625" cy="32845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7353" name="Rectangle 10"/>
          <p:cNvSpPr>
            <a:spLocks noChangeArrowheads="1"/>
          </p:cNvSpPr>
          <p:nvPr/>
        </p:nvSpPr>
        <p:spPr bwMode="auto">
          <a:xfrm>
            <a:off x="3713163" y="3573463"/>
            <a:ext cx="3095625" cy="3227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7354" name="Rectangle 11"/>
          <p:cNvSpPr>
            <a:spLocks noChangeArrowheads="1"/>
          </p:cNvSpPr>
          <p:nvPr/>
        </p:nvSpPr>
        <p:spPr bwMode="auto">
          <a:xfrm>
            <a:off x="3708400" y="19050"/>
            <a:ext cx="3095625" cy="3429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57355" name="Text Box 12"/>
          <p:cNvSpPr txBox="1">
            <a:spLocks noChangeArrowheads="1"/>
          </p:cNvSpPr>
          <p:nvPr/>
        </p:nvSpPr>
        <p:spPr bwMode="auto">
          <a:xfrm>
            <a:off x="7200900" y="152400"/>
            <a:ext cx="1943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Variability</a:t>
            </a:r>
          </a:p>
          <a:p>
            <a:pPr eaLnBrk="1" hangingPunct="1"/>
            <a:r>
              <a:rPr lang="en-US" altLang="en-US" sz="2400"/>
              <a:t>s.d. or </a:t>
            </a:r>
          </a:p>
          <a:p>
            <a:pPr eaLnBrk="1" hangingPunct="1"/>
            <a:r>
              <a:rPr lang="en-US" altLang="en-US" sz="2400"/>
              <a:t>variance</a:t>
            </a:r>
          </a:p>
        </p:txBody>
      </p:sp>
      <p:sp>
        <p:nvSpPr>
          <p:cNvPr id="57356" name="TextBox 11"/>
          <p:cNvSpPr txBox="1">
            <a:spLocks noChangeArrowheads="1"/>
          </p:cNvSpPr>
          <p:nvPr/>
        </p:nvSpPr>
        <p:spPr bwMode="auto">
          <a:xfrm>
            <a:off x="7239000" y="2057400"/>
            <a:ext cx="1752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t>What makes us believe that the different samples drawn from the same or different populations? </a:t>
            </a:r>
          </a:p>
          <a:p>
            <a:pPr eaLnBrk="1" hangingPunct="1"/>
            <a:endParaRPr lang="en-US" altLang="en-US"/>
          </a:p>
          <a:p>
            <a:pPr eaLnBrk="1" hangingPunct="1"/>
            <a:r>
              <a:rPr lang="en-US" altLang="en-US"/>
              <a:t>The variability within the samples are similar</a:t>
            </a:r>
          </a:p>
          <a:p>
            <a:pPr eaLnBrk="1" hangingPunct="1"/>
            <a:endParaRPr lang="en-US" altLang="en-US"/>
          </a:p>
          <a:p>
            <a:pPr eaLnBrk="1" hangingPunct="1"/>
            <a:r>
              <a:rPr lang="en-US" altLang="en-US"/>
              <a:t>The variability of the means are consistent</a:t>
            </a:r>
          </a:p>
          <a:p>
            <a:pPr eaLnBrk="1" hangingPunct="1"/>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orld2004">
  <a:themeElements>
    <a:clrScheme name="World2004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World2004">
      <a:majorFont>
        <a:latin typeface="Tahoma"/>
        <a:ea typeface="Arial"/>
        <a:cs typeface="Arial"/>
      </a:majorFont>
      <a:minorFont>
        <a:latin typeface="Tahoma"/>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World2004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World2004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World2004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World2004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World2004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World2004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World2004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World2004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World2004</Template>
  <TotalTime>8285</TotalTime>
  <Words>2149</Words>
  <Application>Microsoft Office PowerPoint</Application>
  <PresentationFormat>On-screen Show (4:3)</PresentationFormat>
  <Paragraphs>619</Paragraphs>
  <Slides>47</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9" baseType="lpstr">
      <vt:lpstr>Arial</vt:lpstr>
      <vt:lpstr>Calibri</vt:lpstr>
      <vt:lpstr>Cambria Math</vt:lpstr>
      <vt:lpstr>Lucida Grande</vt:lpstr>
      <vt:lpstr>Symbol</vt:lpstr>
      <vt:lpstr>Tahoma</vt:lpstr>
      <vt:lpstr>Times New Roman</vt:lpstr>
      <vt:lpstr>Trebuchet MS</vt:lpstr>
      <vt:lpstr>Wingdings</vt:lpstr>
      <vt:lpstr>World2004</vt:lpstr>
      <vt:lpstr>Equation</vt:lpstr>
      <vt:lpstr>Chart</vt:lpstr>
      <vt:lpstr>BIOM 7110/8110  BIOSTATISTICS</vt:lpstr>
      <vt:lpstr>PowerPoint Presentation</vt:lpstr>
      <vt:lpstr>PowerPoint Presentation</vt:lpstr>
      <vt:lpstr>PowerPoint Presentation</vt:lpstr>
      <vt:lpstr>PowerPoint Presentation</vt:lpstr>
      <vt:lpstr>Test for differences between groups Test of a scientific hypothesis  The statistical technique to perform such test: TEST OF SIGNIFICANCE – THE P VALUE  Test the hypothesis that different treatments all affect some variable identically, e.g., diet has no effect on cardiac output – null hypothesis  Generalized to data collected in any number of treatments – ANALYSIS OF VARIANCE   </vt:lpstr>
      <vt:lpstr>EXAMPLE:</vt:lpstr>
      <vt:lpstr>PowerPoint Presentation</vt:lpstr>
      <vt:lpstr>PowerPoint Presentation</vt:lpstr>
      <vt:lpstr>PowerPoint Presentation</vt:lpstr>
      <vt:lpstr>Parametric statistical method: mean and s.d. is adequate to describe the distribution of a population – use these parameters instead of the raw data</vt:lpstr>
      <vt:lpstr>Analysis of variance</vt:lpstr>
      <vt:lpstr>PowerPoint Presentation</vt:lpstr>
      <vt:lpstr>PowerPoint Presentation</vt:lpstr>
      <vt:lpstr>PowerPoint Presentation</vt:lpstr>
      <vt:lpstr>Rule:</vt:lpstr>
      <vt:lpstr>PowerPoint Presentation</vt:lpstr>
      <vt:lpstr>What is a big F ?</vt:lpstr>
      <vt:lpstr>F is big if larger than 3 (5%) </vt:lpstr>
      <vt:lpstr>PowerPoint Presentation</vt:lpstr>
      <vt:lpstr>PowerPoint Presentation</vt:lpstr>
      <vt:lpstr>PowerPoint Presentation</vt:lpstr>
      <vt:lpstr>Assumptions to construct the table:</vt:lpstr>
      <vt:lpstr>PowerPoint Presentation</vt:lpstr>
      <vt:lpstr>PowerPoint Presentation</vt:lpstr>
      <vt:lpstr>ANOVA assumes</vt:lpstr>
      <vt:lpstr>Example-1 – observational study:    DIABETES RUNS IN FAMILIES (Type I and Type II):  - Type I: Insulin dependent (Children, young adults) - Type II: Insulin independent (Over 40) – elevated glucose levels  Can we detect abnormalities in carbohydrate metabolism non-diabetic young adults  whose parents had a history of type II diabetes?  Identified parents in Louisiana with history of diabetes from survey of school children - recruited children (cases)  Control – offspring of similarly aged parents without history of diabetes  Measured several physiologically important parameters that might be related to diabetes  carbohydrate tolerance (fasting glucose, insulin….)  blood pressure, cholesterol etc.</vt:lpstr>
      <vt:lpstr>PowerPoint Presentation</vt:lpstr>
      <vt:lpstr>Example-1: same number of members in each group (confounding parameters similar: e.g., smoking, drinking, oral contraceptives etc.) </vt:lpstr>
      <vt:lpstr>Example-1: same number of members in each group (confounding parameters similar: e.g., smoking, drinking, oral contraceptives etc.) </vt:lpstr>
      <vt:lpstr>PowerPoint Presentation</vt:lpstr>
      <vt:lpstr>PowerPoint Presentation</vt:lpstr>
      <vt:lpstr>PowerPoint Presentation</vt:lpstr>
      <vt:lpstr>Example-2:  HALOTHANE VS MORPHINE FOR OPEN HEART SURGERY  HALOTHANE: Popular drug for general anesthesia (potent, non-flammable,  safe, can be used with the same equipment to ventilate the patient) but   lessens the heart ability to pump blood  – depressing the myocardium      – increasing the peripheral venous capacity  It was believed to contribute to complications in people with cardiac problems, and the use of morphine was suggested – it has little effect on cardiac performance  Compared during heart valve surgery Selected the used anesthesia random who was suitable  During the operation they recorded a number of hemodynamic variables e.g., blood pressure before anesthesia, after anesthesia but before incision and during the operation and other parameters (recovery time, death, etc.)  Evaluated the representative pressure: lowest mean arterial blood pressure between start of anesthesia and incision – measure of depression</vt:lpstr>
      <vt:lpstr>Example-2:</vt:lpstr>
      <vt:lpstr>PowerPoint Presentation</vt:lpstr>
      <vt:lpstr>Example-3:  MENSTRUAL DYSFUNCTION IN DISTANT RUNNERS  Infrequent, suspended menstruation   can be symptom of metabolic disorders, e.g., anorexia, or tumors  frustrate woman who wish to be pregnant  side effect of birth control pills How to diagnose/treat? Is it related to heavy exercises/body fat?  Study the frequency of menstruation by joggers, runners  (effect on weight, body fat, concentration of hormones etc.)  Observational study with three groups:  Joggers (5-30 miles/week)  Runners (More than 30 miles/week  CONTROL: woman who did not run The three groups were similar in all other aspects, e.g., ages, heights, occupation, birth control, other physical activity </vt:lpstr>
      <vt:lpstr>PowerPoint Presentation</vt:lpstr>
      <vt:lpstr>PowerPoint Presentation</vt:lpstr>
      <vt:lpstr>PowerPoint Presentation</vt:lpstr>
      <vt:lpstr>PowerPoint Presentation</vt:lpstr>
      <vt:lpstr>PowerPoint Presentation</vt:lpstr>
      <vt:lpstr>Assumptions to test a hypothesis about the population with ANOVA: </vt:lpstr>
      <vt:lpstr>PowerPoint Presentation</vt:lpstr>
      <vt:lpstr>PowerPoint Presentation</vt:lpstr>
      <vt:lpstr>PowerPoint Presentation</vt:lpstr>
      <vt:lpstr>PowerPoint Presentation</vt:lpstr>
    </vt:vector>
  </TitlesOfParts>
  <Company>The Head Shrinkers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2004</dc:title>
  <dc:creator>His royal dudiness</dc:creator>
  <cp:lastModifiedBy>Erno Lindner (elindner)</cp:lastModifiedBy>
  <cp:revision>87</cp:revision>
  <cp:lastPrinted>2009-04-22T19:24:48Z</cp:lastPrinted>
  <dcterms:created xsi:type="dcterms:W3CDTF">2010-09-07T01:14:29Z</dcterms:created>
  <dcterms:modified xsi:type="dcterms:W3CDTF">2017-02-12T22:41:43Z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