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35"/>
  </p:notesMasterIdLst>
  <p:sldIdLst>
    <p:sldId id="284" r:id="rId2"/>
    <p:sldId id="370" r:id="rId3"/>
    <p:sldId id="346" r:id="rId4"/>
    <p:sldId id="338" r:id="rId5"/>
    <p:sldId id="339" r:id="rId6"/>
    <p:sldId id="347" r:id="rId7"/>
    <p:sldId id="340" r:id="rId8"/>
    <p:sldId id="341" r:id="rId9"/>
    <p:sldId id="348" r:id="rId10"/>
    <p:sldId id="343" r:id="rId11"/>
    <p:sldId id="350" r:id="rId12"/>
    <p:sldId id="349" r:id="rId13"/>
    <p:sldId id="351" r:id="rId14"/>
    <p:sldId id="353" r:id="rId15"/>
    <p:sldId id="344" r:id="rId16"/>
    <p:sldId id="354" r:id="rId17"/>
    <p:sldId id="355" r:id="rId18"/>
    <p:sldId id="364" r:id="rId19"/>
    <p:sldId id="356" r:id="rId20"/>
    <p:sldId id="367" r:id="rId21"/>
    <p:sldId id="366" r:id="rId22"/>
    <p:sldId id="357" r:id="rId23"/>
    <p:sldId id="358" r:id="rId24"/>
    <p:sldId id="368" r:id="rId25"/>
    <p:sldId id="359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B89500"/>
    <a:srgbClr val="00A29E"/>
    <a:srgbClr val="00918E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03" autoAdjust="0"/>
    <p:restoredTop sz="94660"/>
  </p:normalViewPr>
  <p:slideViewPr>
    <p:cSldViewPr>
      <p:cViewPr varScale="1">
        <p:scale>
          <a:sx n="89" d="100"/>
          <a:sy n="89" d="100"/>
        </p:scale>
        <p:origin x="96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16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0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0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0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</a:defRPr>
            </a:lvl1pPr>
          </a:lstStyle>
          <a:p>
            <a:fld id="{4C72D6EE-552B-40ED-A435-330CCBD59A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237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8D1A64-2C3E-4837-A5FD-0AC736808DE3}" type="slidenum">
              <a:rPr lang="en-US" altLang="en-US">
                <a:latin typeface="Tahoma" panose="020B0604030504040204" pitchFamily="34" charset="0"/>
              </a:rPr>
              <a:pPr eaLnBrk="1" hangingPunct="1"/>
              <a:t>1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32415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96479C0-6EE0-4262-A310-5A22F0C27442}" type="slidenum">
              <a:rPr lang="en-US" altLang="en-US">
                <a:latin typeface="Tahoma" panose="020B0604030504040204" pitchFamily="34" charset="0"/>
              </a:rPr>
              <a:pPr eaLnBrk="1" hangingPunct="1"/>
              <a:t>10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25777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C39DB22-4DB4-4FB2-BF6D-6C3E023BD43E}" type="slidenum">
              <a:rPr lang="en-US" altLang="en-US">
                <a:latin typeface="Tahoma" panose="020B0604030504040204" pitchFamily="34" charset="0"/>
              </a:rPr>
              <a:pPr eaLnBrk="1" hangingPunct="1"/>
              <a:t>11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18450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228FCB-FE14-4DC9-8165-0F2A681A4DCE}" type="slidenum">
              <a:rPr lang="en-US" altLang="en-US">
                <a:latin typeface="Tahoma" panose="020B0604030504040204" pitchFamily="34" charset="0"/>
              </a:rPr>
              <a:pPr eaLnBrk="1" hangingPunct="1"/>
              <a:t>12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63855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3043F22-776C-46B2-A399-4EA0A03691C6}" type="slidenum">
              <a:rPr lang="en-US" altLang="en-US">
                <a:latin typeface="Tahoma" panose="020B0604030504040204" pitchFamily="34" charset="0"/>
              </a:rPr>
              <a:pPr eaLnBrk="1" hangingPunct="1"/>
              <a:t>13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61190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C64D62-163A-45B2-9191-0413EEB1E3C1}" type="slidenum">
              <a:rPr lang="en-US" altLang="en-US">
                <a:latin typeface="Tahoma" panose="020B0604030504040204" pitchFamily="34" charset="0"/>
              </a:rPr>
              <a:pPr eaLnBrk="1" hangingPunct="1"/>
              <a:t>14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83965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34A73D-44D5-4DD5-A068-953378A453CB}" type="slidenum">
              <a:rPr lang="en-US" altLang="en-US">
                <a:latin typeface="Tahoma" panose="020B0604030504040204" pitchFamily="34" charset="0"/>
              </a:rPr>
              <a:pPr eaLnBrk="1" hangingPunct="1"/>
              <a:t>15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71188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4E4AB4-CAF5-4FCA-B5C9-B887B71C377C}" type="slidenum">
              <a:rPr lang="en-US" altLang="en-US">
                <a:latin typeface="Tahoma" panose="020B0604030504040204" pitchFamily="34" charset="0"/>
              </a:rPr>
              <a:pPr eaLnBrk="1" hangingPunct="1"/>
              <a:t>16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65292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285F2BF-C25E-40E0-93D0-07760DB4E792}" type="slidenum">
              <a:rPr lang="en-US" altLang="en-US">
                <a:latin typeface="Tahoma" panose="020B0604030504040204" pitchFamily="34" charset="0"/>
              </a:rPr>
              <a:pPr eaLnBrk="1" hangingPunct="1"/>
              <a:t>17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4404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66CBC0A-A7B7-409D-BE1A-F56373EB7DF8}" type="slidenum">
              <a:rPr lang="en-US" altLang="en-US">
                <a:latin typeface="Tahoma" panose="020B0604030504040204" pitchFamily="34" charset="0"/>
              </a:rPr>
              <a:pPr eaLnBrk="1" hangingPunct="1"/>
              <a:t>18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42774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4CC4E31-4FD0-4F6B-A37E-4708F0CB0B16}" type="slidenum">
              <a:rPr lang="en-US" altLang="en-US">
                <a:latin typeface="Tahoma" panose="020B0604030504040204" pitchFamily="34" charset="0"/>
              </a:rPr>
              <a:pPr eaLnBrk="1" hangingPunct="1"/>
              <a:t>19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89206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10B44A2-1210-4DEF-AD2B-78ED027ECBE9}" type="slidenum">
              <a:rPr lang="en-US" altLang="en-US">
                <a:latin typeface="Tahoma" panose="020B0604030504040204" pitchFamily="34" charset="0"/>
              </a:rPr>
              <a:pPr eaLnBrk="1" hangingPunct="1"/>
              <a:t>2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66777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1205879-18E4-417E-A3C3-51397756197A}" type="slidenum">
              <a:rPr lang="en-US" altLang="en-US">
                <a:latin typeface="Tahoma" panose="020B0604030504040204" pitchFamily="34" charset="0"/>
              </a:rPr>
              <a:pPr eaLnBrk="1" hangingPunct="1"/>
              <a:t>20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18132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681DCB-A91E-4281-847C-E2126EE059B9}" type="slidenum">
              <a:rPr lang="en-US" altLang="en-US">
                <a:latin typeface="Tahoma" panose="020B0604030504040204" pitchFamily="34" charset="0"/>
              </a:rPr>
              <a:pPr eaLnBrk="1" hangingPunct="1"/>
              <a:t>21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95554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4A1A7D2-EABC-4F0C-8FF2-8730ED3FACCF}" type="slidenum">
              <a:rPr lang="en-US" altLang="en-US">
                <a:latin typeface="Tahoma" panose="020B0604030504040204" pitchFamily="34" charset="0"/>
              </a:rPr>
              <a:pPr eaLnBrk="1" hangingPunct="1"/>
              <a:t>22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551728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4D1FED-EE16-4604-B7B7-5E3EB47A4705}" type="slidenum">
              <a:rPr lang="en-US" altLang="en-US">
                <a:latin typeface="Tahoma" panose="020B0604030504040204" pitchFamily="34" charset="0"/>
              </a:rPr>
              <a:pPr eaLnBrk="1" hangingPunct="1"/>
              <a:t>23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146218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35ABDB-600A-41B6-8AB4-2C1EA0A40071}" type="slidenum">
              <a:rPr lang="en-US" altLang="en-US">
                <a:latin typeface="Tahoma" panose="020B0604030504040204" pitchFamily="34" charset="0"/>
              </a:rPr>
              <a:pPr eaLnBrk="1" hangingPunct="1"/>
              <a:t>24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723669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896F4DF-90AC-4C27-823A-3AEB1B17AAD0}" type="slidenum">
              <a:rPr lang="en-US" altLang="en-US">
                <a:latin typeface="Tahoma" panose="020B0604030504040204" pitchFamily="34" charset="0"/>
              </a:rPr>
              <a:pPr eaLnBrk="1" hangingPunct="1"/>
              <a:t>25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45051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AD3AC6F-4305-4C47-B0EC-1E43D041CE97}" type="slidenum">
              <a:rPr lang="en-US" altLang="en-US">
                <a:latin typeface="Tahoma" panose="020B0604030504040204" pitchFamily="34" charset="0"/>
              </a:rPr>
              <a:pPr eaLnBrk="1" hangingPunct="1"/>
              <a:t>3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3383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3E70CF3-404B-457C-ACB8-530CC3DD7315}" type="slidenum">
              <a:rPr lang="en-US" altLang="en-US">
                <a:latin typeface="Tahoma" panose="020B0604030504040204" pitchFamily="34" charset="0"/>
              </a:rPr>
              <a:pPr eaLnBrk="1" hangingPunct="1"/>
              <a:t>4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88566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AF8F24-0258-4717-AEC7-84115A6D16B0}" type="slidenum">
              <a:rPr lang="en-US" altLang="en-US">
                <a:latin typeface="Tahoma" panose="020B0604030504040204" pitchFamily="34" charset="0"/>
              </a:rPr>
              <a:pPr eaLnBrk="1" hangingPunct="1"/>
              <a:t>5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35024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88D9558-6BBA-4462-AACF-C0452C3EC15E}" type="slidenum">
              <a:rPr lang="en-US" altLang="en-US">
                <a:latin typeface="Tahoma" panose="020B0604030504040204" pitchFamily="34" charset="0"/>
              </a:rPr>
              <a:pPr eaLnBrk="1" hangingPunct="1"/>
              <a:t>6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21517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620DB57-87C0-461A-B9C5-2E4A2C2DDBB9}" type="slidenum">
              <a:rPr lang="en-US" altLang="en-US">
                <a:latin typeface="Tahoma" panose="020B0604030504040204" pitchFamily="34" charset="0"/>
              </a:rPr>
              <a:pPr eaLnBrk="1" hangingPunct="1"/>
              <a:t>7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61166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5B9687D-0CB4-448D-93CA-6AF783F425BD}" type="slidenum">
              <a:rPr lang="en-US" altLang="en-US">
                <a:latin typeface="Tahoma" panose="020B0604030504040204" pitchFamily="34" charset="0"/>
              </a:rPr>
              <a:pPr eaLnBrk="1" hangingPunct="1"/>
              <a:t>8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9821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18CC032-D1E0-4287-821A-005A78B74334}" type="slidenum">
              <a:rPr lang="en-US" altLang="en-US">
                <a:latin typeface="Tahoma" panose="020B0604030504040204" pitchFamily="34" charset="0"/>
              </a:rPr>
              <a:pPr eaLnBrk="1" hangingPunct="1"/>
              <a:t>9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6475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A6B6B-7874-43CB-A28A-D52EFEDE53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293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59BF1E-B8CF-4FDE-8D92-26CF3F39EE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120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810C20-BC8E-46FC-A3AE-8167FAF68F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07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8EBAFF-6F6E-46F8-92E8-A5D0778EA9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747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7FC6E4-6CD1-4FC9-998A-6FE1FEA1B8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489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12540D-F8AF-4107-BC75-B430B7FBBC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300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397EA1-1618-4C1D-A46C-0B6C146B93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8230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7A3D0B-6EC7-4F03-926B-E15A1FA6C9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847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AA4B35-C3F0-4FA2-9202-CCBD2D29B2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69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B33CD-9CC7-49B7-B4A8-C76F0F5FBD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12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7E3AB-9D70-432A-9520-F388D9A6D9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29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fld id="{2B758135-F1AF-418E-AB39-AE52C469F91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lindner@memphi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jnnings@memphis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wmf"/><Relationship Id="rId11" Type="http://schemas.openxmlformats.org/officeDocument/2006/relationships/image" Target="../media/image29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30.png"/><Relationship Id="rId9" Type="http://schemas.openxmlformats.org/officeDocument/2006/relationships/image" Target="../media/image3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8.png"/><Relationship Id="rId4" Type="http://schemas.openxmlformats.org/officeDocument/2006/relationships/image" Target="../media/image37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jpeg"/><Relationship Id="rId11" Type="http://schemas.openxmlformats.org/officeDocument/2006/relationships/image" Target="../media/image45.wmf"/><Relationship Id="rId5" Type="http://schemas.openxmlformats.org/officeDocument/2006/relationships/image" Target="../media/image39.wmf"/><Relationship Id="rId10" Type="http://schemas.openxmlformats.org/officeDocument/2006/relationships/image" Target="../media/image44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4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4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1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8.wmf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58.w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54.png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3.wmf"/><Relationship Id="rId11" Type="http://schemas.openxmlformats.org/officeDocument/2006/relationships/image" Target="../media/image56.png"/><Relationship Id="rId5" Type="http://schemas.openxmlformats.org/officeDocument/2006/relationships/image" Target="../media/image52.wmf"/><Relationship Id="rId10" Type="http://schemas.openxmlformats.org/officeDocument/2006/relationships/image" Target="../media/image50.wmf"/><Relationship Id="rId4" Type="http://schemas.openxmlformats.org/officeDocument/2006/relationships/image" Target="../media/image51.png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59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6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6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65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5.wmf"/><Relationship Id="rId1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image" Target="../media/image12.png"/><Relationship Id="rId10" Type="http://schemas.openxmlformats.org/officeDocument/2006/relationships/image" Target="../media/image8.wmf"/><Relationship Id="rId4" Type="http://schemas.openxmlformats.org/officeDocument/2006/relationships/image" Target="../media/image9.jpeg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6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5.wmf"/><Relationship Id="rId4" Type="http://schemas.openxmlformats.org/officeDocument/2006/relationships/image" Target="../media/image17.jpeg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smtClean="0"/>
              <a:t>BIOM 7110/8110</a:t>
            </a:r>
            <a:br>
              <a:rPr lang="en-US" sz="4000" smtClean="0"/>
            </a:br>
            <a:r>
              <a:rPr lang="en-US" sz="4000" smtClean="0"/>
              <a:t/>
            </a:r>
            <a:br>
              <a:rPr lang="en-US" sz="4000" smtClean="0"/>
            </a:br>
            <a:r>
              <a:rPr lang="en-US" sz="4000" smtClean="0"/>
              <a:t>BIOSTATISTICS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2743200"/>
            <a:ext cx="8964612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Ern</a:t>
            </a:r>
            <a:r>
              <a:rPr lang="en-US" smtClean="0">
                <a:cs typeface="Tahoma" pitchFamily="34" charset="0"/>
              </a:rPr>
              <a:t>ő</a:t>
            </a:r>
            <a:r>
              <a:rPr lang="en-US" smtClean="0"/>
              <a:t> Lindner, Ph.D. (</a:t>
            </a:r>
            <a:r>
              <a:rPr lang="en-US" smtClean="0">
                <a:hlinkClick r:id="rId3"/>
              </a:rPr>
              <a:t>elindner@memphis.edu</a:t>
            </a:r>
            <a:r>
              <a:rPr lang="en-US" smtClean="0"/>
              <a:t>)</a:t>
            </a:r>
          </a:p>
          <a:p>
            <a:pPr eaLnBrk="1" hangingPunct="1">
              <a:defRPr/>
            </a:pPr>
            <a:r>
              <a:rPr lang="en-US" smtClean="0"/>
              <a:t>Amber Jennings, Ph.D. (</a:t>
            </a:r>
            <a:r>
              <a:rPr lang="en-US" smtClean="0">
                <a:hlinkClick r:id="rId4"/>
              </a:rPr>
              <a:t>jjnnings@memphis.edu</a:t>
            </a:r>
            <a:r>
              <a:rPr lang="en-US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mtClean="0"/>
              <a:t>M,W: 8:40-10:05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mtClean="0"/>
              <a:t>Ecourseware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476250"/>
            <a:ext cx="4919662" cy="243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107950" y="419100"/>
            <a:ext cx="360045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Values of t</a:t>
            </a:r>
          </a:p>
          <a:p>
            <a:pPr eaLnBrk="1" hangingPunct="1"/>
            <a:endParaRPr lang="en-US" altLang="en-US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We would conclude: </a:t>
            </a:r>
          </a:p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Inconsistent with the null hypothesis, i.e., drug increased the urine production</a:t>
            </a:r>
          </a:p>
          <a:p>
            <a:pPr eaLnBrk="1" hangingPunct="1"/>
            <a:endParaRPr lang="en-US" altLang="en-US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b="1">
                <a:latin typeface="Tahoma" panose="020B0604030504040204" pitchFamily="34" charset="0"/>
              </a:rPr>
              <a:t>Wrong conclusion</a:t>
            </a:r>
          </a:p>
        </p:txBody>
      </p:sp>
      <p:sp>
        <p:nvSpPr>
          <p:cNvPr id="25604" name="Oval 5"/>
          <p:cNvSpPr>
            <a:spLocks noChangeAspect="1" noChangeArrowheads="1"/>
          </p:cNvSpPr>
          <p:nvPr/>
        </p:nvSpPr>
        <p:spPr bwMode="auto">
          <a:xfrm>
            <a:off x="4533900" y="1012825"/>
            <a:ext cx="179388" cy="17938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5" name="Freeform 6"/>
          <p:cNvSpPr>
            <a:spLocks/>
          </p:cNvSpPr>
          <p:nvPr/>
        </p:nvSpPr>
        <p:spPr bwMode="auto">
          <a:xfrm>
            <a:off x="1533525" y="542925"/>
            <a:ext cx="2962275" cy="485775"/>
          </a:xfrm>
          <a:custGeom>
            <a:avLst/>
            <a:gdLst>
              <a:gd name="T0" fmla="*/ 0 w 1866"/>
              <a:gd name="T1" fmla="*/ 19050 h 306"/>
              <a:gd name="T2" fmla="*/ 806450 w 1866"/>
              <a:gd name="T3" fmla="*/ 77787 h 306"/>
              <a:gd name="T4" fmla="*/ 2962275 w 1866"/>
              <a:gd name="T5" fmla="*/ 485775 h 306"/>
              <a:gd name="T6" fmla="*/ 0 60000 65536"/>
              <a:gd name="T7" fmla="*/ 0 60000 65536"/>
              <a:gd name="T8" fmla="*/ 0 60000 65536"/>
              <a:gd name="T9" fmla="*/ 0 w 1866"/>
              <a:gd name="T10" fmla="*/ 0 h 306"/>
              <a:gd name="T11" fmla="*/ 1866 w 1866"/>
              <a:gd name="T12" fmla="*/ 306 h 3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6" h="306">
                <a:moveTo>
                  <a:pt x="0" y="12"/>
                </a:moveTo>
                <a:cubicBezTo>
                  <a:pt x="85" y="19"/>
                  <a:pt x="197" y="0"/>
                  <a:pt x="508" y="49"/>
                </a:cubicBezTo>
                <a:cubicBezTo>
                  <a:pt x="819" y="98"/>
                  <a:pt x="1583" y="252"/>
                  <a:pt x="1866" y="306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Text Box 8"/>
          <p:cNvSpPr txBox="1">
            <a:spLocks noChangeArrowheads="1"/>
          </p:cNvSpPr>
          <p:nvPr/>
        </p:nvSpPr>
        <p:spPr bwMode="auto">
          <a:xfrm>
            <a:off x="107950" y="2997200"/>
            <a:ext cx="86407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Reporting p&lt;0.05 means that if the treatment has no effect there is less than 5% chance that we will find t&gt;2.1 or t&lt;-2.1 values</a:t>
            </a:r>
          </a:p>
          <a:p>
            <a:pPr eaLnBrk="1" hangingPunct="1"/>
            <a:endParaRPr lang="en-US" altLang="en-US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We could be more conservative!</a:t>
            </a:r>
          </a:p>
        </p:txBody>
      </p:sp>
      <p:pic>
        <p:nvPicPr>
          <p:cNvPr id="2560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3933825"/>
            <a:ext cx="4976813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Text Box 11"/>
          <p:cNvSpPr txBox="1">
            <a:spLocks noChangeArrowheads="1"/>
          </p:cNvSpPr>
          <p:nvPr/>
        </p:nvSpPr>
        <p:spPr bwMode="auto">
          <a:xfrm>
            <a:off x="179388" y="4365625"/>
            <a:ext cx="3455987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Reject the hypothesis of no effect when t is beyond 2.88 or -2.88, i.e., it would be maximum 1 % chance for reporting an effect when it were NO effect </a:t>
            </a:r>
            <a:r>
              <a:rPr lang="en-US" altLang="en-US" b="1">
                <a:latin typeface="Tahoma" panose="020B0604030504040204" pitchFamily="34" charset="0"/>
              </a:rPr>
              <a:t>but decreases the chances for recognizing an effect</a:t>
            </a:r>
          </a:p>
        </p:txBody>
      </p:sp>
      <p:sp>
        <p:nvSpPr>
          <p:cNvPr id="25609" name="Line 12"/>
          <p:cNvSpPr>
            <a:spLocks noChangeShapeType="1"/>
          </p:cNvSpPr>
          <p:nvPr/>
        </p:nvSpPr>
        <p:spPr bwMode="auto">
          <a:xfrm>
            <a:off x="6707188" y="4149725"/>
            <a:ext cx="0" cy="1800225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13"/>
          <p:cNvSpPr>
            <a:spLocks noChangeShapeType="1"/>
          </p:cNvSpPr>
          <p:nvPr/>
        </p:nvSpPr>
        <p:spPr bwMode="auto">
          <a:xfrm>
            <a:off x="7092950" y="4149725"/>
            <a:ext cx="0" cy="1800225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95250" y="115888"/>
            <a:ext cx="9001125" cy="59705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27" name="Rectangle 20"/>
          <p:cNvSpPr>
            <a:spLocks noChangeArrowheads="1"/>
          </p:cNvSpPr>
          <p:nvPr/>
        </p:nvSpPr>
        <p:spPr bwMode="auto">
          <a:xfrm>
            <a:off x="8763000" y="404813"/>
            <a:ext cx="314325" cy="47529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6628" name="Picture 4" descr="Student t t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431800"/>
            <a:ext cx="8683625" cy="558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07950" y="5157788"/>
            <a:ext cx="8928100" cy="863600"/>
          </a:xfrm>
          <a:prstGeom prst="rect">
            <a:avLst/>
          </a:prstGeom>
          <a:solidFill>
            <a:srgbClr val="00A29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241300" y="1766888"/>
            <a:ext cx="381000" cy="3225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1" name="Text Box 10"/>
          <p:cNvSpPr txBox="1">
            <a:spLocks noChangeArrowheads="1"/>
          </p:cNvSpPr>
          <p:nvPr/>
        </p:nvSpPr>
        <p:spPr bwMode="auto">
          <a:xfrm>
            <a:off x="468313" y="5300663"/>
            <a:ext cx="8158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The critical value of </a:t>
            </a:r>
            <a:r>
              <a:rPr lang="en-US" altLang="en-US">
                <a:solidFill>
                  <a:srgbClr val="FF3300"/>
                </a:solidFill>
                <a:latin typeface="Tahoma" panose="020B0604030504040204" pitchFamily="34" charset="0"/>
              </a:rPr>
              <a:t>t </a:t>
            </a:r>
            <a:r>
              <a:rPr lang="en-US" altLang="en-US">
                <a:latin typeface="Tahoma" panose="020B0604030504040204" pitchFamily="34" charset="0"/>
              </a:rPr>
              <a:t>depends on the level of confidence and the sample size</a:t>
            </a:r>
          </a:p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The sample size enters the “function” as number of freedom: </a:t>
            </a:r>
            <a:r>
              <a:rPr lang="en-US" altLang="en-US" b="1">
                <a:solidFill>
                  <a:srgbClr val="FF33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=2(n-1)</a:t>
            </a:r>
          </a:p>
        </p:txBody>
      </p:sp>
      <p:sp>
        <p:nvSpPr>
          <p:cNvPr id="26632" name="Text Box 11"/>
          <p:cNvSpPr txBox="1">
            <a:spLocks noChangeArrowheads="1"/>
          </p:cNvSpPr>
          <p:nvPr/>
        </p:nvSpPr>
        <p:spPr bwMode="auto">
          <a:xfrm>
            <a:off x="2679700" y="1287463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chemeClr val="accent2"/>
                </a:solidFill>
                <a:latin typeface="Tahoma" panose="020B0604030504040204" pitchFamily="34" charset="0"/>
              </a:rPr>
              <a:t>(0.5)</a:t>
            </a:r>
          </a:p>
        </p:txBody>
      </p:sp>
      <p:sp>
        <p:nvSpPr>
          <p:cNvPr id="26633" name="Text Box 12"/>
          <p:cNvSpPr txBox="1">
            <a:spLocks noChangeArrowheads="1"/>
          </p:cNvSpPr>
          <p:nvPr/>
        </p:nvSpPr>
        <p:spPr bwMode="auto">
          <a:xfrm>
            <a:off x="3600450" y="1293813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chemeClr val="accent2"/>
                </a:solidFill>
                <a:latin typeface="Tahoma" panose="020B0604030504040204" pitchFamily="34" charset="0"/>
              </a:rPr>
              <a:t>(0.1)</a:t>
            </a:r>
          </a:p>
        </p:txBody>
      </p:sp>
      <p:sp>
        <p:nvSpPr>
          <p:cNvPr id="26634" name="Text Box 13"/>
          <p:cNvSpPr txBox="1">
            <a:spLocks noChangeArrowheads="1"/>
          </p:cNvSpPr>
          <p:nvPr/>
        </p:nvSpPr>
        <p:spPr bwMode="auto">
          <a:xfrm>
            <a:off x="4521200" y="1281113"/>
            <a:ext cx="6619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chemeClr val="accent2"/>
                </a:solidFill>
                <a:latin typeface="Tahoma" panose="020B0604030504040204" pitchFamily="34" charset="0"/>
              </a:rPr>
              <a:t>(0.05)</a:t>
            </a:r>
          </a:p>
        </p:txBody>
      </p:sp>
      <p:sp>
        <p:nvSpPr>
          <p:cNvPr id="26635" name="Text Box 14"/>
          <p:cNvSpPr txBox="1">
            <a:spLocks noChangeArrowheads="1"/>
          </p:cNvSpPr>
          <p:nvPr/>
        </p:nvSpPr>
        <p:spPr bwMode="auto">
          <a:xfrm>
            <a:off x="5461000" y="1287463"/>
            <a:ext cx="6619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chemeClr val="accent2"/>
                </a:solidFill>
                <a:latin typeface="Tahoma" panose="020B0604030504040204" pitchFamily="34" charset="0"/>
              </a:rPr>
              <a:t>(0.02)</a:t>
            </a:r>
          </a:p>
        </p:txBody>
      </p:sp>
      <p:sp>
        <p:nvSpPr>
          <p:cNvPr id="26636" name="Text Box 15"/>
          <p:cNvSpPr txBox="1">
            <a:spLocks noChangeArrowheads="1"/>
          </p:cNvSpPr>
          <p:nvPr/>
        </p:nvSpPr>
        <p:spPr bwMode="auto">
          <a:xfrm>
            <a:off x="6429375" y="1274763"/>
            <a:ext cx="6619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chemeClr val="accent2"/>
                </a:solidFill>
                <a:latin typeface="Tahoma" panose="020B0604030504040204" pitchFamily="34" charset="0"/>
              </a:rPr>
              <a:t>(0.01)</a:t>
            </a:r>
          </a:p>
        </p:txBody>
      </p:sp>
      <p:sp>
        <p:nvSpPr>
          <p:cNvPr id="26637" name="Text Box 17"/>
          <p:cNvSpPr txBox="1">
            <a:spLocks noChangeArrowheads="1"/>
          </p:cNvSpPr>
          <p:nvPr/>
        </p:nvSpPr>
        <p:spPr bwMode="auto">
          <a:xfrm>
            <a:off x="7445375" y="1281113"/>
            <a:ext cx="758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chemeClr val="accent2"/>
                </a:solidFill>
                <a:latin typeface="Tahoma" panose="020B0604030504040204" pitchFamily="34" charset="0"/>
              </a:rPr>
              <a:t>(0.005)</a:t>
            </a:r>
          </a:p>
        </p:txBody>
      </p:sp>
      <p:sp>
        <p:nvSpPr>
          <p:cNvPr id="26638" name="Text Box 18"/>
          <p:cNvSpPr txBox="1">
            <a:spLocks noChangeArrowheads="1"/>
          </p:cNvSpPr>
          <p:nvPr/>
        </p:nvSpPr>
        <p:spPr bwMode="auto">
          <a:xfrm>
            <a:off x="8413750" y="1268413"/>
            <a:ext cx="758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chemeClr val="accent2"/>
                </a:solidFill>
                <a:latin typeface="Tahoma" panose="020B0604030504040204" pitchFamily="34" charset="0"/>
              </a:rPr>
              <a:t>(0.001)</a:t>
            </a:r>
          </a:p>
        </p:txBody>
      </p:sp>
      <p:sp>
        <p:nvSpPr>
          <p:cNvPr id="26639" name="Text Box 21"/>
          <p:cNvSpPr txBox="1">
            <a:spLocks noChangeArrowheads="1"/>
          </p:cNvSpPr>
          <p:nvPr/>
        </p:nvSpPr>
        <p:spPr bwMode="auto">
          <a:xfrm>
            <a:off x="6203950" y="941388"/>
            <a:ext cx="26066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chemeClr val="accent2"/>
                </a:solidFill>
                <a:latin typeface="Tahoma" panose="020B0604030504040204" pitchFamily="34" charset="0"/>
              </a:rPr>
              <a:t>(probability of greater value, P)</a:t>
            </a:r>
          </a:p>
        </p:txBody>
      </p:sp>
      <p:sp>
        <p:nvSpPr>
          <p:cNvPr id="26640" name="Rectangle 22"/>
          <p:cNvSpPr>
            <a:spLocks noChangeArrowheads="1"/>
          </p:cNvSpPr>
          <p:nvPr/>
        </p:nvSpPr>
        <p:spPr bwMode="auto">
          <a:xfrm>
            <a:off x="4067175" y="1268413"/>
            <a:ext cx="1009650" cy="3889375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5"/>
          <p:cNvSpPr txBox="1">
            <a:spLocks noChangeArrowheads="1"/>
          </p:cNvSpPr>
          <p:nvPr/>
        </p:nvSpPr>
        <p:spPr bwMode="auto">
          <a:xfrm>
            <a:off x="395288" y="404813"/>
            <a:ext cx="8064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/>
              <a:t>What if the two samples are not the same size?</a:t>
            </a:r>
          </a:p>
        </p:txBody>
      </p:sp>
      <p:sp>
        <p:nvSpPr>
          <p:cNvPr id="27651" name="Rectangle 11"/>
          <p:cNvSpPr>
            <a:spLocks noChangeArrowheads="1"/>
          </p:cNvSpPr>
          <p:nvPr/>
        </p:nvSpPr>
        <p:spPr bwMode="auto">
          <a:xfrm>
            <a:off x="3419475" y="981075"/>
            <a:ext cx="4895850" cy="5876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913" y="1052513"/>
            <a:ext cx="2687637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913" y="2349500"/>
            <a:ext cx="4256087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913" y="3429000"/>
            <a:ext cx="368935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913" y="5734050"/>
            <a:ext cx="3951287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6" name="Rectangle 12"/>
          <p:cNvSpPr>
            <a:spLocks noChangeArrowheads="1"/>
          </p:cNvSpPr>
          <p:nvPr/>
        </p:nvSpPr>
        <p:spPr bwMode="auto">
          <a:xfrm>
            <a:off x="6156325" y="1052513"/>
            <a:ext cx="2082800" cy="12620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7" name="Rectangle 13"/>
          <p:cNvSpPr>
            <a:spLocks noChangeArrowheads="1"/>
          </p:cNvSpPr>
          <p:nvPr/>
        </p:nvSpPr>
        <p:spPr bwMode="auto">
          <a:xfrm>
            <a:off x="7677150" y="2344738"/>
            <a:ext cx="577850" cy="10144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8" name="Rectangle 14"/>
          <p:cNvSpPr>
            <a:spLocks noChangeArrowheads="1"/>
          </p:cNvSpPr>
          <p:nvPr/>
        </p:nvSpPr>
        <p:spPr bwMode="auto">
          <a:xfrm>
            <a:off x="7178675" y="3446463"/>
            <a:ext cx="1063625" cy="9953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9" name="Rectangle 16"/>
          <p:cNvSpPr>
            <a:spLocks noChangeArrowheads="1"/>
          </p:cNvSpPr>
          <p:nvPr/>
        </p:nvSpPr>
        <p:spPr bwMode="auto">
          <a:xfrm>
            <a:off x="7439025" y="5735638"/>
            <a:ext cx="819150" cy="10191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7660" name="Group 20"/>
          <p:cNvGrpSpPr>
            <a:grpSpLocks/>
          </p:cNvGrpSpPr>
          <p:nvPr/>
        </p:nvGrpSpPr>
        <p:grpSpPr bwMode="auto">
          <a:xfrm>
            <a:off x="228600" y="4495800"/>
            <a:ext cx="8020050" cy="1211263"/>
            <a:chOff x="144" y="2832"/>
            <a:chExt cx="5052" cy="763"/>
          </a:xfrm>
        </p:grpSpPr>
        <p:sp>
          <p:nvSpPr>
            <p:cNvPr id="27661" name="Rectangle 19"/>
            <p:cNvSpPr>
              <a:spLocks noChangeArrowheads="1"/>
            </p:cNvSpPr>
            <p:nvPr/>
          </p:nvSpPr>
          <p:spPr bwMode="auto">
            <a:xfrm>
              <a:off x="144" y="2832"/>
              <a:ext cx="1920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27662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9" y="2840"/>
              <a:ext cx="2928" cy="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3" name="Rectangle 15"/>
            <p:cNvSpPr>
              <a:spLocks noChangeArrowheads="1"/>
            </p:cNvSpPr>
            <p:nvPr/>
          </p:nvSpPr>
          <p:spPr bwMode="auto">
            <a:xfrm>
              <a:off x="5120" y="2841"/>
              <a:ext cx="76" cy="7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664" name="Text Box 17"/>
            <p:cNvSpPr txBox="1">
              <a:spLocks noChangeArrowheads="1"/>
            </p:cNvSpPr>
            <p:nvPr/>
          </p:nvSpPr>
          <p:spPr bwMode="auto">
            <a:xfrm>
              <a:off x="240" y="2880"/>
              <a:ext cx="1725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ahoma" panose="020B0604030504040204" pitchFamily="34" charset="0"/>
                </a:rPr>
                <a:t>The pooled estimate with</a:t>
              </a:r>
            </a:p>
            <a:p>
              <a:pPr eaLnBrk="1" hangingPunct="1"/>
              <a:r>
                <a:rPr lang="en-US" altLang="en-US">
                  <a:latin typeface="Tahoma" panose="020B0604030504040204" pitchFamily="34" charset="0"/>
                </a:rPr>
                <a:t>a degree of freedom </a:t>
              </a:r>
              <a:endParaRPr lang="en-US" altLang="en-US">
                <a:latin typeface="Tahoma" panose="020B0604030504040204" pitchFamily="34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altLang="en-US">
                  <a:latin typeface="Tahoma" panose="020B0604030504040204" pitchFamily="34" charset="0"/>
                  <a:sym typeface="Symbol" panose="05050102010706020507" pitchFamily="18" charset="2"/>
                </a:rPr>
                <a:t>=n</a:t>
              </a:r>
              <a:r>
                <a:rPr lang="en-US" altLang="en-US" baseline="-25000">
                  <a:latin typeface="Tahoma" panose="020B0604030504040204" pitchFamily="34" charset="0"/>
                  <a:sym typeface="Symbol" panose="05050102010706020507" pitchFamily="18" charset="2"/>
                </a:rPr>
                <a:t>1</a:t>
              </a:r>
              <a:r>
                <a:rPr lang="en-US" altLang="en-US">
                  <a:latin typeface="Tahoma" panose="020B0604030504040204" pitchFamily="34" charset="0"/>
                  <a:sym typeface="Symbol" panose="05050102010706020507" pitchFamily="18" charset="2"/>
                </a:rPr>
                <a:t>+n</a:t>
              </a:r>
              <a:r>
                <a:rPr lang="en-US" altLang="en-US" baseline="-25000">
                  <a:latin typeface="Tahoma" panose="020B0604030504040204" pitchFamily="34" charset="0"/>
                  <a:sym typeface="Symbol" panose="05050102010706020507" pitchFamily="18" charset="2"/>
                </a:rPr>
                <a:t>2</a:t>
              </a:r>
              <a:r>
                <a:rPr lang="en-US" altLang="en-US">
                  <a:latin typeface="Tahoma" panose="020B0604030504040204" pitchFamily="34" charset="0"/>
                  <a:sym typeface="Symbol" panose="05050102010706020507" pitchFamily="18" charset="2"/>
                </a:rPr>
                <a:t>-2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15888"/>
            <a:ext cx="8664575" cy="6589712"/>
          </a:xfrm>
        </p:spPr>
        <p:txBody>
          <a:bodyPr anchor="t"/>
          <a:lstStyle/>
          <a:p>
            <a:pPr algn="l" eaLnBrk="1" hangingPunct="1">
              <a:tabLst>
                <a:tab pos="1371600" algn="l"/>
              </a:tabLst>
              <a:defRPr/>
            </a:pPr>
            <a:r>
              <a:rPr lang="en-US" smtClean="0"/>
              <a:t>Example-1 – observational study:</a:t>
            </a:r>
            <a:br>
              <a:rPr lang="en-US" smtClean="0"/>
            </a:b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>	</a:t>
            </a:r>
            <a:br>
              <a:rPr lang="en-US" sz="1600" smtClean="0"/>
            </a:br>
            <a:r>
              <a:rPr lang="en-US" sz="2000" smtClean="0"/>
              <a:t>DIABETES RUNS IN FAMILIES: </a:t>
            </a:r>
            <a:br>
              <a:rPr lang="en-US" sz="2000" smtClean="0"/>
            </a:br>
            <a:r>
              <a:rPr lang="en-US" sz="2000" smtClean="0"/>
              <a:t>- Insulin dependent (Children, young adults)</a:t>
            </a:r>
            <a:br>
              <a:rPr lang="en-US" sz="2000" smtClean="0"/>
            </a:br>
            <a:r>
              <a:rPr lang="en-US" sz="2000" smtClean="0"/>
              <a:t>- Insulin independent (Over 40) </a:t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>
                <a:solidFill>
                  <a:srgbClr val="FF3300"/>
                </a:solidFill>
              </a:rPr>
              <a:t>Can we detect abnormalities in carbohydrate metabolism non-diabetic young adults  whose parents had a history of type II diabetes?</a:t>
            </a: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Identified parents in Louisiana with history of diabetes from survey of school children - recruited children (cases)</a:t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Control – offspring of similarly aged parents without history of diabetes</a:t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/>
              <a:t>Measured several physiologically important parameters that might be related to diabetes</a:t>
            </a:r>
            <a:br>
              <a:rPr lang="en-US" sz="2000" smtClean="0"/>
            </a:br>
            <a:r>
              <a:rPr lang="en-US" sz="2000" smtClean="0"/>
              <a:t>	carbohydrate tolerance (fasting glucose, insulin….)</a:t>
            </a:r>
            <a:br>
              <a:rPr lang="en-US" sz="2000" smtClean="0"/>
            </a:br>
            <a:r>
              <a:rPr lang="en-US" sz="2000" smtClean="0"/>
              <a:t>	blood pressure, cholesterol etc.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565400"/>
            <a:ext cx="4789487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11"/>
          <p:cNvSpPr>
            <a:spLocks noChangeArrowheads="1"/>
          </p:cNvSpPr>
          <p:nvPr/>
        </p:nvSpPr>
        <p:spPr bwMode="auto">
          <a:xfrm>
            <a:off x="5688013" y="1371600"/>
            <a:ext cx="3348037" cy="39608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115888"/>
            <a:ext cx="8664575" cy="1371600"/>
          </a:xfrm>
        </p:spPr>
        <p:txBody>
          <a:bodyPr anchor="t"/>
          <a:lstStyle/>
          <a:p>
            <a:pPr algn="l" eaLnBrk="1" hangingPunct="1">
              <a:defRPr/>
            </a:pPr>
            <a:r>
              <a:rPr lang="en-US" dirty="0"/>
              <a:t>Example-1: </a:t>
            </a:r>
            <a:r>
              <a:rPr lang="en-US" sz="2000" dirty="0"/>
              <a:t>same number of members in each group</a:t>
            </a:r>
            <a:br>
              <a:rPr lang="en-US" sz="2000" dirty="0"/>
            </a:br>
            <a:r>
              <a:rPr lang="en-US" sz="2000" dirty="0"/>
              <a:t>(confounding parameters similar: e.g., smoking, drinking, oral contraceptives etc.)</a:t>
            </a:r>
            <a:br>
              <a:rPr lang="en-US" sz="2000" dirty="0"/>
            </a:br>
            <a:endParaRPr lang="en-US" dirty="0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16063"/>
            <a:ext cx="2601913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308225"/>
            <a:ext cx="217805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100388"/>
            <a:ext cx="3157538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035425"/>
            <a:ext cx="305911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4421188"/>
            <a:ext cx="201612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4" name="Object 10"/>
          <p:cNvGraphicFramePr>
            <a:graphicFrameLocks noChangeAspect="1"/>
          </p:cNvGraphicFramePr>
          <p:nvPr/>
        </p:nvGraphicFramePr>
        <p:xfrm>
          <a:off x="6084888" y="4886325"/>
          <a:ext cx="1049337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10" imgW="1193760" imgH="482400" progId="Equation.DSMT4">
                  <p:embed/>
                </p:oleObj>
              </mc:Choice>
              <mc:Fallback>
                <p:oleObj name="Equation" r:id="rId10" imgW="1193760" imgH="482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4886325"/>
                        <a:ext cx="1049337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Text Box 13"/>
          <p:cNvSpPr txBox="1">
            <a:spLocks noChangeArrowheads="1"/>
          </p:cNvSpPr>
          <p:nvPr/>
        </p:nvSpPr>
        <p:spPr bwMode="auto">
          <a:xfrm>
            <a:off x="3132138" y="4076700"/>
            <a:ext cx="2087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FF3300"/>
                </a:solidFill>
                <a:latin typeface="Tahoma" panose="020B0604030504040204" pitchFamily="34" charset="0"/>
              </a:rPr>
              <a:t>Cases: 86.1</a:t>
            </a:r>
            <a:r>
              <a:rPr lang="en-US" altLang="en-US" sz="1400">
                <a:solidFill>
                  <a:srgbClr val="FF33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2.09 mg/L</a:t>
            </a:r>
          </a:p>
        </p:txBody>
      </p:sp>
      <p:sp>
        <p:nvSpPr>
          <p:cNvPr id="8204" name="Text Box 14"/>
          <p:cNvSpPr txBox="1">
            <a:spLocks noChangeArrowheads="1"/>
          </p:cNvSpPr>
          <p:nvPr/>
        </p:nvSpPr>
        <p:spPr bwMode="auto">
          <a:xfrm>
            <a:off x="5715000" y="6096000"/>
            <a:ext cx="1743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F</a:t>
            </a:r>
            <a:r>
              <a:rPr lang="en-US" altLang="en-US" baseline="-25000">
                <a:latin typeface="Tahoma" panose="020B0604030504040204" pitchFamily="34" charset="0"/>
              </a:rPr>
              <a:t>crit</a:t>
            </a:r>
            <a:r>
              <a:rPr lang="en-US" altLang="en-US">
                <a:latin typeface="Tahoma" panose="020B0604030504040204" pitchFamily="34" charset="0"/>
              </a:rPr>
              <a:t>(0.01)=7.19</a:t>
            </a:r>
          </a:p>
        </p:txBody>
      </p:sp>
      <p:sp>
        <p:nvSpPr>
          <p:cNvPr id="8205" name="Text Box 15"/>
          <p:cNvSpPr txBox="1">
            <a:spLocks noChangeArrowheads="1"/>
          </p:cNvSpPr>
          <p:nvPr/>
        </p:nvSpPr>
        <p:spPr bwMode="auto">
          <a:xfrm>
            <a:off x="5715000" y="5486400"/>
            <a:ext cx="1743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F</a:t>
            </a:r>
            <a:r>
              <a:rPr lang="en-US" altLang="en-US" baseline="-25000">
                <a:latin typeface="Tahoma" panose="020B0604030504040204" pitchFamily="34" charset="0"/>
              </a:rPr>
              <a:t>crit</a:t>
            </a:r>
            <a:r>
              <a:rPr lang="en-US" altLang="en-US">
                <a:latin typeface="Tahoma" panose="020B0604030504040204" pitchFamily="34" charset="0"/>
              </a:rPr>
              <a:t>(0.05)=4.04</a:t>
            </a: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304800" y="1600200"/>
            <a:ext cx="2451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Fasting glucose levels:</a:t>
            </a: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3203575" y="2997200"/>
            <a:ext cx="1708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>
                <a:solidFill>
                  <a:srgbClr val="FF33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Control: 82.2 2.49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7"/>
          <p:cNvSpPr>
            <a:spLocks noChangeArrowheads="1"/>
          </p:cNvSpPr>
          <p:nvPr/>
        </p:nvSpPr>
        <p:spPr bwMode="auto">
          <a:xfrm>
            <a:off x="3822700" y="260350"/>
            <a:ext cx="533400" cy="2209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601788"/>
            <a:ext cx="446405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4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60350"/>
            <a:ext cx="383222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Text Box 13"/>
          <p:cNvSpPr txBox="1">
            <a:spLocks noChangeAspect="1" noChangeArrowheads="1"/>
          </p:cNvSpPr>
          <p:nvPr/>
        </p:nvSpPr>
        <p:spPr bwMode="auto">
          <a:xfrm>
            <a:off x="2166938" y="1412875"/>
            <a:ext cx="2159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3300"/>
                </a:solidFill>
                <a:latin typeface="Tahoma" panose="020B0604030504040204" pitchFamily="34" charset="0"/>
              </a:rPr>
              <a:t>Cases: 86.1</a:t>
            </a:r>
            <a:r>
              <a:rPr lang="en-US" altLang="en-US" sz="1200" b="1">
                <a:solidFill>
                  <a:srgbClr val="FF33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 2.09 mg/L</a:t>
            </a:r>
          </a:p>
        </p:txBody>
      </p:sp>
      <p:sp>
        <p:nvSpPr>
          <p:cNvPr id="9223" name="Rectangle 15"/>
          <p:cNvSpPr>
            <a:spLocks noChangeAspect="1" noChangeArrowheads="1"/>
          </p:cNvSpPr>
          <p:nvPr/>
        </p:nvSpPr>
        <p:spPr bwMode="auto">
          <a:xfrm>
            <a:off x="2309813" y="549275"/>
            <a:ext cx="16557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>
                <a:solidFill>
                  <a:srgbClr val="FF33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Control: 82.2 2.49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4500563" y="333375"/>
            <a:ext cx="28051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Same sample size same:  </a:t>
            </a:r>
          </a:p>
        </p:txBody>
      </p:sp>
      <p:graphicFrame>
        <p:nvGraphicFramePr>
          <p:cNvPr id="9218" name="Object 10"/>
          <p:cNvGraphicFramePr>
            <a:graphicFrameLocks noChangeAspect="1"/>
          </p:cNvGraphicFramePr>
          <p:nvPr/>
        </p:nvGraphicFramePr>
        <p:xfrm>
          <a:off x="4572000" y="981075"/>
          <a:ext cx="39608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6" imgW="2501640" imgH="279360" progId="Equation.DSMT4">
                  <p:embed/>
                </p:oleObj>
              </mc:Choice>
              <mc:Fallback>
                <p:oleObj name="Equation" r:id="rId6" imgW="2501640" imgH="2793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981075"/>
                        <a:ext cx="396081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11"/>
          <p:cNvSpPr txBox="1">
            <a:spLocks noChangeArrowheads="1"/>
          </p:cNvSpPr>
          <p:nvPr/>
        </p:nvSpPr>
        <p:spPr bwMode="auto">
          <a:xfrm>
            <a:off x="4500563" y="2636838"/>
            <a:ext cx="4392612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The degree of freedom </a:t>
            </a:r>
          </a:p>
          <a:p>
            <a:pPr eaLnBrk="1" hangingPunct="1"/>
            <a:endParaRPr lang="en-US" altLang="en-US">
              <a:latin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>
                <a:latin typeface="Tahoma" panose="020B0604030504040204" pitchFamily="34" charset="0"/>
                <a:sym typeface="Symbol" panose="05050102010706020507" pitchFamily="18" charset="2"/>
              </a:rPr>
              <a:t>=2(n-1)=2(25-1)=48</a:t>
            </a:r>
          </a:p>
        </p:txBody>
      </p:sp>
      <p:pic>
        <p:nvPicPr>
          <p:cNvPr id="922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2571750"/>
            <a:ext cx="4281487" cy="11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069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890754"/>
              </p:ext>
            </p:extLst>
          </p:nvPr>
        </p:nvGraphicFramePr>
        <p:xfrm>
          <a:off x="1979712" y="668129"/>
          <a:ext cx="6691313" cy="6015182"/>
        </p:xfrm>
        <a:graphic>
          <a:graphicData uri="http://schemas.openxmlformats.org/drawingml/2006/table">
            <a:tbl>
              <a:tblPr/>
              <a:tblGrid>
                <a:gridCol w="468313"/>
                <a:gridCol w="349250"/>
                <a:gridCol w="768350"/>
                <a:gridCol w="742950"/>
                <a:gridCol w="628650"/>
                <a:gridCol w="685800"/>
                <a:gridCol w="762000"/>
                <a:gridCol w="685800"/>
                <a:gridCol w="838200"/>
                <a:gridCol w="762000"/>
              </a:tblGrid>
              <a:tr h="2764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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0.20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0.05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0.005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0.002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0.001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3.078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6.314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12.706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31.820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63.657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127.321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318.309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636.619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1.886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2.920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4.303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6.965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9.925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14.089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22.327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31.599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1.638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2.353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3.182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4.541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5.841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7.453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10.215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12.924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1.533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2.132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2.776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3.747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4.604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5.598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7.173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8.610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1.476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2.015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2.571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3.365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4.032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4.773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5.893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6.869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1.440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1.943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2.447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3.143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3.707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4.317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5.208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5.959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1.415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1.895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2.365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2.998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3.499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4.029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4.785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5.408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1.397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1.860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2.306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2.897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3.355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3.833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4.501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5.041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1.383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1.833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2.262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2.821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3.250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3.690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4.297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4.781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1.372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1.812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2.228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2.764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3.169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3.581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4.144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4.587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1.363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1.796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2.201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2.718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3.106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3.497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4.025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4.437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1.356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1.782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2.179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2.681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3.055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3.428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3.930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4.318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1.350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1.771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2.160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2.650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3.012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3.372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3.852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4.221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1.345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1.761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2.145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2.625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2.977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3.326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3.787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4.140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1.341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1.753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2.131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2.602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2.947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3.286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3.733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4.073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1.337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1.746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2.120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2.584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2.921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3.252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3.686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4.015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1.333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1.740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2.110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2.567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2.898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3.222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3.646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3.965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1.330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1.734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2.101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2.552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2.878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3.197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3.610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3.922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1.328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1.729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2.093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2.539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2.861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3.174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3.579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3.883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1.325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1.725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2.086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2.528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2.845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3.153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3.552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3.850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1.323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1.721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2.080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2.518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2.831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3.135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3.527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3.819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1.321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1.717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2.074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2.508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2.819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3.119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3.505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3.792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1.319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1.714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2.069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2.500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2.807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3.104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3.485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3.768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1.318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1.711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2.064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2.492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2.797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3.090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3.467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3.745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1.316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1.708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2.060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2.485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2.787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3.078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3.450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3.725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021" name="Text Box 118"/>
          <p:cNvSpPr txBox="1">
            <a:spLocks noChangeArrowheads="1"/>
          </p:cNvSpPr>
          <p:nvPr/>
        </p:nvSpPr>
        <p:spPr bwMode="auto">
          <a:xfrm>
            <a:off x="152400" y="609600"/>
            <a:ext cx="1524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Critical values of t</a:t>
            </a:r>
          </a:p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(two tailed)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55988" y="2204864"/>
            <a:ext cx="1520412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The critical value of </a:t>
            </a:r>
            <a:r>
              <a:rPr lang="en-US" altLang="en-US" dirty="0">
                <a:solidFill>
                  <a:srgbClr val="FFFF00"/>
                </a:solidFill>
                <a:latin typeface="Tahoma" panose="020B0604030504040204" pitchFamily="34" charset="0"/>
              </a:rPr>
              <a:t>t</a:t>
            </a:r>
            <a:r>
              <a:rPr lang="en-US" altLang="en-US" dirty="0">
                <a:solidFill>
                  <a:srgbClr val="FF3300"/>
                </a:solidFill>
                <a:latin typeface="Tahoma" panose="020B0604030504040204" pitchFamily="34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</a:rPr>
              <a:t>depends on the level of confidence and the sample size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The sample size enters the “function” as number of freedom: </a:t>
            </a:r>
            <a:r>
              <a:rPr lang="en-US" altLang="en-US" b="1" dirty="0">
                <a:solidFill>
                  <a:srgbClr val="FFFF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=2(n-1)</a:t>
            </a:r>
          </a:p>
        </p:txBody>
      </p:sp>
      <p:sp>
        <p:nvSpPr>
          <p:cNvPr id="3" name="Rectangle 2"/>
          <p:cNvSpPr/>
          <p:nvPr/>
        </p:nvSpPr>
        <p:spPr>
          <a:xfrm>
            <a:off x="1858261" y="13796"/>
            <a:ext cx="5492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 smtClean="0">
                <a:solidFill>
                  <a:srgbClr val="FFFF00"/>
                </a:solidFill>
                <a:latin typeface="Tahoma" panose="020B0604030504040204" pitchFamily="34" charset="0"/>
              </a:rPr>
              <a:t>(Confidence level %; probability </a:t>
            </a:r>
            <a:r>
              <a:rPr lang="en-US" altLang="en-US" dirty="0">
                <a:solidFill>
                  <a:srgbClr val="FFFF00"/>
                </a:solidFill>
                <a:latin typeface="Tahoma" panose="020B0604030504040204" pitchFamily="34" charset="0"/>
              </a:rPr>
              <a:t>of greater value, 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5976" y="395498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95%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006504" y="412245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98%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788357" y="408896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99%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444208" y="383129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99.5%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956376" y="383129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99.9%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078454" y="383129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99.8%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645328" y="410330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90%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912529" y="383128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r>
              <a:rPr lang="en-US" sz="1200" dirty="0" smtClean="0"/>
              <a:t>0%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098" name="Group 178"/>
          <p:cNvGraphicFramePr>
            <a:graphicFrameLocks noGrp="1"/>
          </p:cNvGraphicFramePr>
          <p:nvPr/>
        </p:nvGraphicFramePr>
        <p:xfrm>
          <a:off x="3352800" y="228600"/>
          <a:ext cx="5329238" cy="6418608"/>
        </p:xfrm>
        <a:graphic>
          <a:graphicData uri="http://schemas.openxmlformats.org/drawingml/2006/table">
            <a:tbl>
              <a:tblPr/>
              <a:tblGrid>
                <a:gridCol w="358775"/>
                <a:gridCol w="211138"/>
                <a:gridCol w="517525"/>
                <a:gridCol w="498475"/>
                <a:gridCol w="582612"/>
                <a:gridCol w="519113"/>
                <a:gridCol w="644525"/>
                <a:gridCol w="665162"/>
                <a:gridCol w="666750"/>
                <a:gridCol w="665163"/>
              </a:tblGrid>
              <a:tr h="2853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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0.20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9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0.005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0.002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0.001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26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1.315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1.706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2.056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2.479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2.779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9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3.067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3.435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3.707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27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1.314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1.703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2.052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2.473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2.771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9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3.057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3.421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3.690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1.313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1.701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2.048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2.467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2.763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9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3.047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3.408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3.674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1.311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1.699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2.045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2.462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2.756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9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3.038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3.396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3.659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1.310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1.697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2.042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2.457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2.750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9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3.030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3.385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3.646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1.309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1.695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2.040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2.453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2.744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9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3.022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3.375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3.633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1.309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1.694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2.037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2.449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2.738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9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3.015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3.365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3.622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33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1.308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1.692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2.035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2.445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2.733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9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3.008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3.356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3.611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1.307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1.691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2.032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2.441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2.728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9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3.002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3.348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3.601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35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1.306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1.690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2.030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2.438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2.724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9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2.996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3.340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3.591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36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1.306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1.688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2.028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2.434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2.719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9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2.991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3.333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3.582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37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1.305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1.687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2.026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2.431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2.715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9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2.985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3.326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3.574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38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1.304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1.686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2.024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2.429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2.712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9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2.980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3.319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3.566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39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1.304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1.685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2.023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2.426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2.708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9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2.976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3.313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3.558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1.303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1.684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2.021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2.423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2.704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9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2.971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3.307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3.551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42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1.302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1.682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2.018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2.418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2.698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9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2.963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3.296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3.538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44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1.301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1.680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2.015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2.414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2.692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9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2.956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3.286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3.526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46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1.300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1.679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2.013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2.410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2.687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9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2.949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3.277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3.515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8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1.299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1.677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2.011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2.407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9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2.682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89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2.943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3.269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3.505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1.299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1.676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2.009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2.403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2.678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2.937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3.261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3.496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1.296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1.671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2.000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2.390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2.660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2.915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3.232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3.460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1.294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1.667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1.994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2.381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2.648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2.899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3.211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3.435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1.292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1.664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1.990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2.374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2.639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2.887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3.195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3.416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1.291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1.662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1.987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2.369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2.632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2.878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3.183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3.402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1.290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1.660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1.984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2.364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2.626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2.871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3.174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3.391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1.289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1.658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1.980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2.358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2.617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2.860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3.160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3.373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1.287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1.655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1.976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2.351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2.609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2.849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3.145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3.357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1.286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1.652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1.972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2.345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2.601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2.839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3.131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3.340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1.284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1.650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1.968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2.339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2.592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2.828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3.118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3.323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1.283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1.648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1.965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2.334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2.586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2.820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3.107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3.310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8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</a:t>
                      </a: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1.282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1.645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1.960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2.326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2.576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2.807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3.090 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3.291</a:t>
                      </a:r>
                    </a:p>
                  </a:txBody>
                  <a:tcPr marL="90000" marR="90000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080" name="Text Box 165"/>
          <p:cNvSpPr txBox="1">
            <a:spLocks noChangeArrowheads="1"/>
          </p:cNvSpPr>
          <p:nvPr/>
        </p:nvSpPr>
        <p:spPr bwMode="auto">
          <a:xfrm>
            <a:off x="152400" y="228600"/>
            <a:ext cx="3048000" cy="651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Critical values of t</a:t>
            </a:r>
          </a:p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(two tailed)</a:t>
            </a:r>
          </a:p>
          <a:p>
            <a:pPr eaLnBrk="1" hangingPunct="1"/>
            <a:endParaRPr lang="en-US" altLang="en-US" sz="240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t will exceed 2.011 </a:t>
            </a:r>
          </a:p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5% of the time </a:t>
            </a:r>
          </a:p>
          <a:p>
            <a:pPr eaLnBrk="1" hangingPunct="1"/>
            <a:endParaRPr lang="en-US" altLang="en-US" sz="240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t will exceed 2.682 </a:t>
            </a:r>
          </a:p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1% of the time</a:t>
            </a:r>
          </a:p>
          <a:p>
            <a:pPr eaLnBrk="1" hangingPunct="1"/>
            <a:endParaRPr lang="en-US" altLang="en-US" sz="2400">
              <a:latin typeface="Tahoma" panose="020B0604030504040204" pitchFamily="34" charset="0"/>
            </a:endParaRPr>
          </a:p>
          <a:p>
            <a:pPr eaLnBrk="1" hangingPunct="1"/>
            <a:endParaRPr lang="en-US" altLang="en-US" sz="2400">
              <a:latin typeface="Tahoma" panose="020B0604030504040204" pitchFamily="34" charset="0"/>
            </a:endParaRPr>
          </a:p>
          <a:p>
            <a:pPr eaLnBrk="1" hangingPunct="1"/>
            <a:endParaRPr lang="en-US" altLang="en-US" sz="240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We conclude that children with diabetic parents have significantly higher fasting glucose levels </a:t>
            </a:r>
          </a:p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(P&lt;0.01)</a:t>
            </a:r>
          </a:p>
          <a:p>
            <a:pPr eaLnBrk="1" hangingPunct="1"/>
            <a:r>
              <a:rPr lang="en-US" altLang="en-US" sz="1400">
                <a:latin typeface="Tahoma" panose="020B0604030504040204" pitchFamily="34" charset="0"/>
              </a:rPr>
              <a:t>Tdist(6.001,48,2)=2.5x10</a:t>
            </a:r>
            <a:r>
              <a:rPr lang="en-US" altLang="en-US" sz="1400" baseline="30000">
                <a:latin typeface="Tahoma" panose="020B0604030504040204" pitchFamily="34" charset="0"/>
              </a:rPr>
              <a:t>-7</a:t>
            </a:r>
            <a:endParaRPr lang="en-US" altLang="en-US" sz="2400">
              <a:latin typeface="Tahoma" panose="020B0604030504040204" pitchFamily="34" charset="0"/>
            </a:endParaRPr>
          </a:p>
        </p:txBody>
      </p:sp>
      <p:pic>
        <p:nvPicPr>
          <p:cNvPr id="32081" name="Picture 1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505200"/>
            <a:ext cx="31242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4427538" y="2349500"/>
            <a:ext cx="4608512" cy="39608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76200"/>
            <a:ext cx="3559175" cy="722313"/>
          </a:xfrm>
        </p:spPr>
        <p:txBody>
          <a:bodyPr anchor="t"/>
          <a:lstStyle/>
          <a:p>
            <a:pPr algn="l" eaLnBrk="1" hangingPunct="1">
              <a:defRPr/>
            </a:pPr>
            <a:r>
              <a:rPr lang="en-US" sz="3200" smtClean="0"/>
              <a:t>Example-2: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4716463" y="5516563"/>
          <a:ext cx="1512887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4" imgW="1244520" imgH="482400" progId="">
                  <p:embed/>
                </p:oleObj>
              </mc:Choice>
              <mc:Fallback>
                <p:oleObj name="Equation" r:id="rId4" imgW="1244520" imgH="4824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516563"/>
                        <a:ext cx="1512887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13"/>
          <p:cNvSpPr txBox="1">
            <a:spLocks noChangeArrowheads="1"/>
          </p:cNvSpPr>
          <p:nvPr/>
        </p:nvSpPr>
        <p:spPr bwMode="auto">
          <a:xfrm>
            <a:off x="6516688" y="6381750"/>
            <a:ext cx="1743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F</a:t>
            </a:r>
            <a:r>
              <a:rPr lang="en-US" altLang="en-US" baseline="-25000">
                <a:latin typeface="Tahoma" panose="020B0604030504040204" pitchFamily="34" charset="0"/>
              </a:rPr>
              <a:t>crit</a:t>
            </a:r>
            <a:r>
              <a:rPr lang="en-US" altLang="en-US">
                <a:latin typeface="Tahoma" panose="020B0604030504040204" pitchFamily="34" charset="0"/>
              </a:rPr>
              <a:t>(0.01)=6.85</a:t>
            </a:r>
          </a:p>
        </p:txBody>
      </p:sp>
      <p:sp>
        <p:nvSpPr>
          <p:cNvPr id="10246" name="Text Box 14"/>
          <p:cNvSpPr txBox="1">
            <a:spLocks noChangeArrowheads="1"/>
          </p:cNvSpPr>
          <p:nvPr/>
        </p:nvSpPr>
        <p:spPr bwMode="auto">
          <a:xfrm>
            <a:off x="4572000" y="6381750"/>
            <a:ext cx="1743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F</a:t>
            </a:r>
            <a:r>
              <a:rPr lang="en-US" altLang="en-US" baseline="-25000">
                <a:latin typeface="Tahoma" panose="020B0604030504040204" pitchFamily="34" charset="0"/>
              </a:rPr>
              <a:t>crit</a:t>
            </a:r>
            <a:r>
              <a:rPr lang="en-US" altLang="en-US">
                <a:latin typeface="Tahoma" panose="020B0604030504040204" pitchFamily="34" charset="0"/>
              </a:rPr>
              <a:t>(0.05)=3.92</a:t>
            </a:r>
          </a:p>
        </p:txBody>
      </p:sp>
      <p:pic>
        <p:nvPicPr>
          <p:cNvPr id="10247" name="Picture 15" descr="primerofbiostatfigures_Page_1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933700"/>
            <a:ext cx="38862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08" name="Text Box 16"/>
          <p:cNvSpPr txBox="1">
            <a:spLocks noChangeArrowheads="1"/>
          </p:cNvSpPr>
          <p:nvPr/>
        </p:nvSpPr>
        <p:spPr bwMode="auto">
          <a:xfrm>
            <a:off x="228600" y="685800"/>
            <a:ext cx="4329113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HALOTHANE VS MORPHINE FOR OPEN HEART SURGERY</a:t>
            </a:r>
            <a:br>
              <a:rPr lang="en-US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</a:br>
            <a:r>
              <a:rPr lang="en-US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/>
            </a:r>
            <a:br>
              <a:rPr lang="en-US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</a:br>
            <a:r>
              <a:rPr lang="en-US">
                <a:latin typeface="Tahoma" pitchFamily="34" charset="0"/>
              </a:rPr>
              <a:t>Null hypothesis: There is NO  difference between the lowest </a:t>
            </a:r>
            <a:r>
              <a:rPr lang="en-US" b="1">
                <a:solidFill>
                  <a:srgbClr val="FF3300"/>
                </a:solidFill>
                <a:latin typeface="Tahoma" pitchFamily="34" charset="0"/>
              </a:rPr>
              <a:t>mean arterial blood pressure</a:t>
            </a:r>
            <a:r>
              <a:rPr lang="en-US">
                <a:latin typeface="Tahoma" pitchFamily="34" charset="0"/>
              </a:rPr>
              <a:t> between start of anesthesia and incision </a:t>
            </a:r>
          </a:p>
        </p:txBody>
      </p:sp>
      <p:sp>
        <p:nvSpPr>
          <p:cNvPr id="10249" name="Text Box 17"/>
          <p:cNvSpPr txBox="1">
            <a:spLocks noChangeArrowheads="1"/>
          </p:cNvSpPr>
          <p:nvPr/>
        </p:nvSpPr>
        <p:spPr bwMode="auto">
          <a:xfrm>
            <a:off x="1905000" y="2890838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FF0000"/>
                </a:solidFill>
                <a:latin typeface="Tahoma" panose="020B0604030504040204" pitchFamily="34" charset="0"/>
              </a:rPr>
              <a:t>n=61 </a:t>
            </a:r>
          </a:p>
          <a:p>
            <a:pPr eaLnBrk="1" hangingPunct="1"/>
            <a:r>
              <a:rPr lang="en-US" altLang="en-US" sz="1200">
                <a:solidFill>
                  <a:srgbClr val="FF0000"/>
                </a:solidFill>
                <a:latin typeface="Tahoma" panose="020B0604030504040204" pitchFamily="34" charset="0"/>
              </a:rPr>
              <a:t>Halothane: 66.9 </a:t>
            </a:r>
            <a:r>
              <a:rPr lang="en-US" altLang="en-US" sz="120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12.2 mmHg</a:t>
            </a:r>
          </a:p>
        </p:txBody>
      </p:sp>
      <p:sp>
        <p:nvSpPr>
          <p:cNvPr id="10250" name="Text Box 18"/>
          <p:cNvSpPr txBox="1">
            <a:spLocks noChangeArrowheads="1"/>
          </p:cNvSpPr>
          <p:nvPr/>
        </p:nvSpPr>
        <p:spPr bwMode="auto">
          <a:xfrm>
            <a:off x="4724400" y="304800"/>
            <a:ext cx="44196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Is a pressure difference of </a:t>
            </a:r>
            <a:r>
              <a:rPr lang="el-GR" altLang="en-US">
                <a:solidFill>
                  <a:srgbClr val="FF0000"/>
                </a:solidFill>
                <a:latin typeface="Arial" panose="020B0604020202020204" pitchFamily="34" charset="0"/>
              </a:rPr>
              <a:t>Δ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=6.3 mmHg</a:t>
            </a:r>
          </a:p>
          <a:p>
            <a:pPr eaLnBrk="1" hangingPunct="1"/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related to the difference in the anesthetic agents or related to random sampling with standard deviations ranging between 12.2 and 14.4?</a:t>
            </a:r>
          </a:p>
          <a:p>
            <a:pPr eaLnBrk="1" hangingPunct="1"/>
            <a:endParaRPr lang="en-US" altLang="en-US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Quite big overlap between the results </a:t>
            </a:r>
            <a:endParaRPr lang="el-GR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0251" name="Picture 1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492375"/>
            <a:ext cx="44116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852738"/>
            <a:ext cx="3332162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3" name="Picture 2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284538"/>
            <a:ext cx="36639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4" name="Picture 2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4437063"/>
            <a:ext cx="2547937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5" name="Picture 2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868863"/>
            <a:ext cx="19685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6" name="Text Box 17"/>
          <p:cNvSpPr txBox="1">
            <a:spLocks noChangeArrowheads="1"/>
          </p:cNvSpPr>
          <p:nvPr/>
        </p:nvSpPr>
        <p:spPr bwMode="auto">
          <a:xfrm>
            <a:off x="1981200" y="4159250"/>
            <a:ext cx="2286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FF0000"/>
                </a:solidFill>
                <a:latin typeface="Tahoma" panose="020B0604030504040204" pitchFamily="34" charset="0"/>
              </a:rPr>
              <a:t>n=61</a:t>
            </a:r>
          </a:p>
          <a:p>
            <a:pPr eaLnBrk="1" hangingPunct="1"/>
            <a:r>
              <a:rPr lang="en-US" altLang="en-US" sz="120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Morphine: 73.2 14.4 mmHg</a:t>
            </a:r>
            <a:endParaRPr lang="en-US" altLang="en-US" sz="120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eaLnBrk="1" hangingPunct="1"/>
            <a:endParaRPr lang="en-US" altLang="en-US" sz="120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10257" name="Text Box 14"/>
          <p:cNvSpPr txBox="1">
            <a:spLocks noChangeArrowheads="1"/>
          </p:cNvSpPr>
          <p:nvPr/>
        </p:nvSpPr>
        <p:spPr bwMode="auto">
          <a:xfrm>
            <a:off x="1143000" y="6157913"/>
            <a:ext cx="1743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F</a:t>
            </a:r>
            <a:r>
              <a:rPr lang="en-US" altLang="en-US" baseline="-25000">
                <a:latin typeface="Tahoma" panose="020B0604030504040204" pitchFamily="34" charset="0"/>
              </a:rPr>
              <a:t>crit</a:t>
            </a:r>
            <a:r>
              <a:rPr lang="en-US" altLang="en-US">
                <a:latin typeface="Tahoma" panose="020B0604030504040204" pitchFamily="34" charset="0"/>
              </a:rPr>
              <a:t>(0.01)=7.19</a:t>
            </a:r>
          </a:p>
        </p:txBody>
      </p:sp>
      <p:sp>
        <p:nvSpPr>
          <p:cNvPr id="10258" name="Text Box 15"/>
          <p:cNvSpPr txBox="1">
            <a:spLocks noChangeArrowheads="1"/>
          </p:cNvSpPr>
          <p:nvPr/>
        </p:nvSpPr>
        <p:spPr bwMode="auto">
          <a:xfrm>
            <a:off x="1143000" y="5548313"/>
            <a:ext cx="1743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F</a:t>
            </a:r>
            <a:r>
              <a:rPr lang="en-US" altLang="en-US" baseline="-25000">
                <a:latin typeface="Tahoma" panose="020B0604030504040204" pitchFamily="34" charset="0"/>
              </a:rPr>
              <a:t>crit</a:t>
            </a:r>
            <a:r>
              <a:rPr lang="en-US" altLang="en-US">
                <a:latin typeface="Tahoma" panose="020B0604030504040204" pitchFamily="34" charset="0"/>
              </a:rPr>
              <a:t>(0.05)=4.04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15" descr="primerofbiostatfigures_Page_1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190500"/>
            <a:ext cx="38862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 Box 17"/>
          <p:cNvSpPr txBox="1">
            <a:spLocks noChangeArrowheads="1"/>
          </p:cNvSpPr>
          <p:nvPr/>
        </p:nvSpPr>
        <p:spPr bwMode="auto">
          <a:xfrm>
            <a:off x="1981200" y="1416050"/>
            <a:ext cx="2286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FF0000"/>
                </a:solidFill>
                <a:latin typeface="Tahoma" panose="020B0604030504040204" pitchFamily="34" charset="0"/>
              </a:rPr>
              <a:t>n=61</a:t>
            </a:r>
          </a:p>
          <a:p>
            <a:pPr eaLnBrk="1" hangingPunct="1"/>
            <a:r>
              <a:rPr lang="en-US" altLang="en-US" sz="120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Morphine: 73.2 14.4 mmHg</a:t>
            </a:r>
            <a:endParaRPr lang="en-US" altLang="en-US" sz="120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eaLnBrk="1" hangingPunct="1"/>
            <a:endParaRPr lang="en-US" altLang="en-US" sz="120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11269" name="Text Box 14"/>
          <p:cNvSpPr txBox="1">
            <a:spLocks noChangeArrowheads="1"/>
          </p:cNvSpPr>
          <p:nvPr/>
        </p:nvSpPr>
        <p:spPr bwMode="auto">
          <a:xfrm>
            <a:off x="1143000" y="3414713"/>
            <a:ext cx="1743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F</a:t>
            </a:r>
            <a:r>
              <a:rPr lang="en-US" altLang="en-US" baseline="-25000">
                <a:latin typeface="Tahoma" panose="020B0604030504040204" pitchFamily="34" charset="0"/>
              </a:rPr>
              <a:t>crit</a:t>
            </a:r>
            <a:r>
              <a:rPr lang="en-US" altLang="en-US">
                <a:latin typeface="Tahoma" panose="020B0604030504040204" pitchFamily="34" charset="0"/>
              </a:rPr>
              <a:t>(0.01)=7.19</a:t>
            </a:r>
          </a:p>
        </p:txBody>
      </p:sp>
      <p:sp>
        <p:nvSpPr>
          <p:cNvPr id="11270" name="Text Box 15"/>
          <p:cNvSpPr txBox="1">
            <a:spLocks noChangeArrowheads="1"/>
          </p:cNvSpPr>
          <p:nvPr/>
        </p:nvSpPr>
        <p:spPr bwMode="auto">
          <a:xfrm>
            <a:off x="1143000" y="2805113"/>
            <a:ext cx="1743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F</a:t>
            </a:r>
            <a:r>
              <a:rPr lang="en-US" altLang="en-US" baseline="-25000">
                <a:latin typeface="Tahoma" panose="020B0604030504040204" pitchFamily="34" charset="0"/>
              </a:rPr>
              <a:t>crit</a:t>
            </a:r>
            <a:r>
              <a:rPr lang="en-US" altLang="en-US">
                <a:latin typeface="Tahoma" panose="020B0604030504040204" pitchFamily="34" charset="0"/>
              </a:rPr>
              <a:t>(0.05)=4.04</a:t>
            </a:r>
          </a:p>
        </p:txBody>
      </p:sp>
      <p:sp>
        <p:nvSpPr>
          <p:cNvPr id="11271" name="Text Box 17"/>
          <p:cNvSpPr txBox="1">
            <a:spLocks noChangeArrowheads="1"/>
          </p:cNvSpPr>
          <p:nvPr/>
        </p:nvSpPr>
        <p:spPr bwMode="auto">
          <a:xfrm>
            <a:off x="1905000" y="1524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FF0000"/>
                </a:solidFill>
                <a:latin typeface="Tahoma" panose="020B0604030504040204" pitchFamily="34" charset="0"/>
              </a:rPr>
              <a:t>n=61 </a:t>
            </a:r>
          </a:p>
          <a:p>
            <a:pPr eaLnBrk="1" hangingPunct="1"/>
            <a:r>
              <a:rPr lang="en-US" altLang="en-US" sz="1200">
                <a:solidFill>
                  <a:srgbClr val="FF0000"/>
                </a:solidFill>
                <a:latin typeface="Tahoma" panose="020B0604030504040204" pitchFamily="34" charset="0"/>
              </a:rPr>
              <a:t>Halothane: 66.9 </a:t>
            </a:r>
            <a:r>
              <a:rPr lang="en-US" altLang="en-US" sz="120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12.2 mmHg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4500563" y="333375"/>
            <a:ext cx="28051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Same sample size same:  </a:t>
            </a:r>
          </a:p>
        </p:txBody>
      </p:sp>
      <p:sp>
        <p:nvSpPr>
          <p:cNvPr id="11273" name="Text Box 10"/>
          <p:cNvSpPr txBox="1">
            <a:spLocks noChangeArrowheads="1"/>
          </p:cNvSpPr>
          <p:nvPr/>
        </p:nvSpPr>
        <p:spPr bwMode="auto">
          <a:xfrm>
            <a:off x="4572000" y="3505200"/>
            <a:ext cx="439261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The degree of freedom </a:t>
            </a:r>
          </a:p>
          <a:p>
            <a:pPr eaLnBrk="1" hangingPunct="1"/>
            <a:endParaRPr lang="en-US" altLang="en-US">
              <a:latin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>
                <a:latin typeface="Tahoma" panose="020B0604030504040204" pitchFamily="34" charset="0"/>
                <a:sym typeface="Symbol" panose="05050102010706020507" pitchFamily="18" charset="2"/>
              </a:rPr>
              <a:t>=2(61-1)=120</a:t>
            </a:r>
          </a:p>
        </p:txBody>
      </p:sp>
      <p:sp>
        <p:nvSpPr>
          <p:cNvPr id="11274" name="Rectangle 12"/>
          <p:cNvSpPr>
            <a:spLocks noChangeArrowheads="1"/>
          </p:cNvSpPr>
          <p:nvPr/>
        </p:nvSpPr>
        <p:spPr bwMode="auto">
          <a:xfrm>
            <a:off x="4572000" y="838200"/>
            <a:ext cx="42672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1266" name="Object 11"/>
          <p:cNvGraphicFramePr>
            <a:graphicFrameLocks noChangeAspect="1"/>
          </p:cNvGraphicFramePr>
          <p:nvPr/>
        </p:nvGraphicFramePr>
        <p:xfrm>
          <a:off x="4953000" y="939800"/>
          <a:ext cx="2971800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5" imgW="1778000" imgH="1219200" progId="Equation.3">
                  <p:embed/>
                </p:oleObj>
              </mc:Choice>
              <mc:Fallback>
                <p:oleObj name="Equation" r:id="rId5" imgW="1778000" imgH="1219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939800"/>
                        <a:ext cx="2971800" cy="203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5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76700"/>
            <a:ext cx="3887788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676400"/>
            <a:ext cx="7772400" cy="1828800"/>
          </a:xfrm>
        </p:spPr>
        <p:txBody>
          <a:bodyPr/>
          <a:lstStyle/>
          <a:p>
            <a:pPr eaLnBrk="1" hangingPunct="1">
              <a:defRPr/>
            </a:pPr>
            <a:r>
              <a:rPr lang="en-US" b="1" smtClean="0"/>
              <a:t>Chapter-4</a:t>
            </a:r>
            <a:br>
              <a:rPr lang="en-US" b="1" smtClean="0"/>
            </a:br>
            <a:r>
              <a:rPr lang="en-US" b="1" smtClean="0"/>
              <a:t/>
            </a:r>
            <a:br>
              <a:rPr lang="en-US" b="1" smtClean="0"/>
            </a:br>
            <a:r>
              <a:rPr lang="en-US" b="1" smtClean="0"/>
              <a:t>The special case of two groups: The t 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2146" name="Group 2"/>
          <p:cNvGraphicFramePr>
            <a:graphicFrameLocks noGrp="1"/>
          </p:cNvGraphicFramePr>
          <p:nvPr/>
        </p:nvGraphicFramePr>
        <p:xfrm>
          <a:off x="2057400" y="381000"/>
          <a:ext cx="6691313" cy="6015182"/>
        </p:xfrm>
        <a:graphic>
          <a:graphicData uri="http://schemas.openxmlformats.org/drawingml/2006/table">
            <a:tbl>
              <a:tblPr/>
              <a:tblGrid>
                <a:gridCol w="468313"/>
                <a:gridCol w="349250"/>
                <a:gridCol w="768350"/>
                <a:gridCol w="742950"/>
                <a:gridCol w="628650"/>
                <a:gridCol w="685800"/>
                <a:gridCol w="762000"/>
                <a:gridCol w="685800"/>
                <a:gridCol w="838200"/>
                <a:gridCol w="762000"/>
              </a:tblGrid>
              <a:tr h="2764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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0.20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0.05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0.005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0.002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0.001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3.078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6.314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12.706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31.820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63.657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127.321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318.309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636.619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1.886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2.920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4.303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6.965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9.925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14.089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22.327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31.599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1.638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2.353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3.182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4.541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5.841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7.453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10.215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12.924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1.533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2.132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2.776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3.747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4.604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5.598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7.173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8.610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1.476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2.015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2.571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3.365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4.032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4.773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5.893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6.869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1.440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1.943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2.447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3.143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3.707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4.317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5.208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5.959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1.415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1.895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2.365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2.998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3.499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4.029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4.785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5.408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1.397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1.860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2.306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2.897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3.355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3.833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4.501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5.041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1.383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1.833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2.262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2.821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3.250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3.690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4.297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4.781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1.372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1.812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2.228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2.764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3.169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3.581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4.144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4.587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1.363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1.796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2.201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2.718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3.106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3.497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4.025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4.437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1.356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1.782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2.179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2.681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3.055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3.428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3.930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4.318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1.350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1.771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2.160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2.650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3.012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3.372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3.852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4.221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1.345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1.761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2.145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2.625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2.977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3.326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3.787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4.140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1.341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1.753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2.131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2.602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2.947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3.286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3.733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4.073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1.337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1.746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2.120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2.584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2.921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3.252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3.686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4.015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1.333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1.740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2.110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2.567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2.898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3.222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3.646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3.965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1.330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1.734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2.101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2.552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2.878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3.197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3.610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3.922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1.328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1.729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2.093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2.539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2.861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3.174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3.579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3.883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1.325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1.725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2.086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2.528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2.845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3.153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3.552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3.850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1.323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1.721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2.080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2.518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2.831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3.135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3.527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3.819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1.321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1.717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2.074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2.508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2.819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3.119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3.505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3.792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1.319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1.714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2.069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2.500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2.807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3.104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3.485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3.768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1.318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1.711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2.064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2.492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2.797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3.090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3.467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3.745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1.316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1.708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2.060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2.485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2.787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3.078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3.450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3.725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069" name="Text Box 301"/>
          <p:cNvSpPr txBox="1">
            <a:spLocks noChangeArrowheads="1"/>
          </p:cNvSpPr>
          <p:nvPr/>
        </p:nvSpPr>
        <p:spPr bwMode="auto">
          <a:xfrm>
            <a:off x="152400" y="609600"/>
            <a:ext cx="1524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Critical values of t</a:t>
            </a:r>
          </a:p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(two tailed)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393" name="Group 345"/>
          <p:cNvGraphicFramePr>
            <a:graphicFrameLocks noGrp="1"/>
          </p:cNvGraphicFramePr>
          <p:nvPr/>
        </p:nvGraphicFramePr>
        <p:xfrm>
          <a:off x="3352800" y="228600"/>
          <a:ext cx="5329238" cy="6357938"/>
        </p:xfrm>
        <a:graphic>
          <a:graphicData uri="http://schemas.openxmlformats.org/drawingml/2006/table">
            <a:tbl>
              <a:tblPr/>
              <a:tblGrid>
                <a:gridCol w="358775"/>
                <a:gridCol w="211138"/>
                <a:gridCol w="517525"/>
                <a:gridCol w="498475"/>
                <a:gridCol w="582612"/>
                <a:gridCol w="519113"/>
                <a:gridCol w="644525"/>
                <a:gridCol w="665162"/>
                <a:gridCol w="666750"/>
                <a:gridCol w="665163"/>
              </a:tblGrid>
              <a:tr h="2853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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0.20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0.005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0.002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0.001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26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1.315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1.706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2.056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2.479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2.779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3.067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3.435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3.707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27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1.314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1.703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2.052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2.473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2.771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3.057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3.421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3.690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1.313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1.701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2.048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2.467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2.763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3.047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3.408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3.674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1.311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1.699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2.045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2.462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2.756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3.038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3.396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3.659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1.310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1.697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2.042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2.457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2.750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3.030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3.385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3.646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1.309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1.695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2.040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2.453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2.744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3.022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3.375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3.633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1.309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1.694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2.037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2.449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2.738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3.015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3.365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3.622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33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1.308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1.692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2.035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2.445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2.733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3.008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3.356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3.611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1.307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1.691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2.032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2.441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2.728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3.002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3.348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3.601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35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1.306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1.690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2.030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2.438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2.724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2.996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3.340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3.591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36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1.306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1.688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2.028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2.434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2.719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2.991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3.333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3.582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37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1.305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1.687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2.026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2.431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2.715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2.985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3.326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3.574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38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1.304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1.686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2.024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2.429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2.712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2.980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3.319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3.566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39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1.304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1.685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2.023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2.426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2.708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2.976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3.313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3.558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1.303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1.684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2.021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2.423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2.704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2.971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3.307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3.551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42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1.302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1.682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2.018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2.418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2.698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2.963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3.296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3.538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44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1.301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1.680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2.015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2.414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2.692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2.956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3.286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3.526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46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1.300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1.679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2.013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2.410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2.687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2.949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3.277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3.515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1.299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1.677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2.011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2.407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2.682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2.943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3.269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3.505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1.299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1.676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2.009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2.403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2.678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2.937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3.261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3.496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1.296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1.671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2.000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2.390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2.660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2.915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3.232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3.460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1.294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1.667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1.994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2.381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2.648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2.899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3.211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3.435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1.292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1.664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1.990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2.374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2.639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2.887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3.195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3.416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1.291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1.662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1.987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2.369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2.632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2.878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3.183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3.402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1.290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1.660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1.984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2.364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2.626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2.871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3.174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3.391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1.289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1.658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1.980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2.358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2.617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2.860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3.160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3.373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1.287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1.655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1.976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2.351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2.609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2.849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3.145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3.357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1.286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1.652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1.972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2.345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2.601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2.839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3.131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3.340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1.284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1.650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1.968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2.339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2.592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2.828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3.118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3.323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500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1.283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1.648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1.965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2.334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2.586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2.820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3.107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3.310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</a:t>
                      </a:r>
                      <a:endParaRPr kumimoji="0" 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1.282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1.645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1.960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2.326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2.576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2.807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3.090 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3.291</a:t>
                      </a:r>
                    </a:p>
                  </a:txBody>
                  <a:tcPr marL="90000" marR="90000" marT="36001" marB="360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625" name="Text Box 340"/>
          <p:cNvSpPr txBox="1">
            <a:spLocks noChangeArrowheads="1"/>
          </p:cNvSpPr>
          <p:nvPr/>
        </p:nvSpPr>
        <p:spPr bwMode="auto">
          <a:xfrm>
            <a:off x="152400" y="228600"/>
            <a:ext cx="3048000" cy="629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Critical values of t</a:t>
            </a:r>
          </a:p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(two tailed)</a:t>
            </a:r>
          </a:p>
          <a:p>
            <a:pPr eaLnBrk="1" hangingPunct="1"/>
            <a:endParaRPr lang="en-US" altLang="en-US" sz="240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t will exceed 1.980</a:t>
            </a:r>
          </a:p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5% of the time </a:t>
            </a:r>
          </a:p>
          <a:p>
            <a:pPr eaLnBrk="1" hangingPunct="1"/>
            <a:endParaRPr lang="en-US" altLang="en-US" sz="240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t will exceed 2.358 </a:t>
            </a:r>
          </a:p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2% of the time</a:t>
            </a:r>
          </a:p>
          <a:p>
            <a:pPr eaLnBrk="1" hangingPunct="1"/>
            <a:endParaRPr lang="en-US" altLang="en-US" sz="2400">
              <a:latin typeface="Tahoma" panose="020B0604030504040204" pitchFamily="34" charset="0"/>
            </a:endParaRPr>
          </a:p>
          <a:p>
            <a:pPr eaLnBrk="1" hangingPunct="1"/>
            <a:endParaRPr lang="en-US" altLang="en-US" sz="2400">
              <a:latin typeface="Tahoma" panose="020B0604030504040204" pitchFamily="34" charset="0"/>
            </a:endParaRPr>
          </a:p>
          <a:p>
            <a:pPr eaLnBrk="1" hangingPunct="1"/>
            <a:endParaRPr lang="en-US" altLang="en-US" sz="240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Since t exceeds this value we conclude that halothane is associated with lower lowest mean arterial pressure</a:t>
            </a:r>
          </a:p>
        </p:txBody>
      </p:sp>
      <p:sp>
        <p:nvSpPr>
          <p:cNvPr id="12626" name="Rectangle 342"/>
          <p:cNvSpPr>
            <a:spLocks noChangeArrowheads="1"/>
          </p:cNvSpPr>
          <p:nvPr/>
        </p:nvSpPr>
        <p:spPr bwMode="auto">
          <a:xfrm>
            <a:off x="152400" y="3265488"/>
            <a:ext cx="2590800" cy="9255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2290" name="Object 343"/>
          <p:cNvGraphicFramePr>
            <a:graphicFrameLocks noChangeAspect="1"/>
          </p:cNvGraphicFramePr>
          <p:nvPr/>
        </p:nvGraphicFramePr>
        <p:xfrm>
          <a:off x="304800" y="3352800"/>
          <a:ext cx="22860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7" name="Equation" r:id="rId4" imgW="1778000" imgH="596900" progId="Equation.3">
                  <p:embed/>
                </p:oleObj>
              </mc:Choice>
              <mc:Fallback>
                <p:oleObj name="Equation" r:id="rId4" imgW="1778000" imgH="596900" progId="Equation.3">
                  <p:embed/>
                  <p:pic>
                    <p:nvPicPr>
                      <p:cNvPr id="0" name="Object 3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352800"/>
                        <a:ext cx="22860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27" name="Text Box 347"/>
          <p:cNvSpPr txBox="1">
            <a:spLocks noChangeArrowheads="1"/>
          </p:cNvSpPr>
          <p:nvPr/>
        </p:nvSpPr>
        <p:spPr bwMode="auto">
          <a:xfrm>
            <a:off x="304800" y="6521450"/>
            <a:ext cx="319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3300"/>
                </a:solidFill>
              </a:rPr>
              <a:t>EXCEL: tdist(2.067,120,2)=0.041)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19"/>
          <p:cNvSpPr>
            <a:spLocks noChangeArrowheads="1"/>
          </p:cNvSpPr>
          <p:nvPr/>
        </p:nvSpPr>
        <p:spPr bwMode="auto">
          <a:xfrm>
            <a:off x="3962400" y="4546600"/>
            <a:ext cx="3657600" cy="2082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3962400" y="101600"/>
            <a:ext cx="4991100" cy="3594100"/>
            <a:chOff x="2160" y="1340"/>
            <a:chExt cx="3144" cy="2264"/>
          </a:xfrm>
        </p:grpSpPr>
        <p:pic>
          <p:nvPicPr>
            <p:cNvPr id="133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1340"/>
              <a:ext cx="3144" cy="2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9" name="Rectangle 5"/>
            <p:cNvSpPr>
              <a:spLocks noChangeArrowheads="1"/>
            </p:cNvSpPr>
            <p:nvPr/>
          </p:nvSpPr>
          <p:spPr bwMode="auto">
            <a:xfrm>
              <a:off x="2160" y="1344"/>
              <a:ext cx="768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02759" name="Text Box 16"/>
          <p:cNvSpPr txBox="1">
            <a:spLocks noChangeArrowheads="1"/>
          </p:cNvSpPr>
          <p:nvPr/>
        </p:nvSpPr>
        <p:spPr bwMode="auto">
          <a:xfrm>
            <a:off x="152400" y="152400"/>
            <a:ext cx="3733800" cy="357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Example-2/2: </a:t>
            </a:r>
          </a:p>
          <a:p>
            <a:pPr>
              <a:defRPr/>
            </a:pPr>
            <a:endParaRPr lang="en-US" sz="12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HALOTHANE VS MORPHINE FOR OPEN HEART SURGERY</a:t>
            </a:r>
            <a:b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</a:br>
            <a:endParaRPr lang="en-US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Besides the </a:t>
            </a:r>
            <a:r>
              <a:rPr lang="en-US" sz="1400">
                <a:latin typeface="Tahoma" pitchFamily="34" charset="0"/>
              </a:rPr>
              <a:t>mean arterial blood pressure</a:t>
            </a:r>
            <a:r>
              <a:rPr lang="en-US">
                <a:latin typeface="Tahoma" pitchFamily="34" charset="0"/>
              </a:rPr>
              <a:t> </a:t>
            </a: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/>
            </a:r>
            <a:b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</a:br>
            <a:r>
              <a:rPr lang="en-US">
                <a:latin typeface="Tahoma" pitchFamily="34" charset="0"/>
              </a:rPr>
              <a:t>the normalized amount of blood pumped</a:t>
            </a: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= cardiac index</a:t>
            </a:r>
          </a:p>
          <a:p>
            <a:pPr>
              <a:defRPr/>
            </a:pPr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(blood volume/surface area) </a:t>
            </a:r>
          </a:p>
          <a:p>
            <a:pPr>
              <a:defRPr/>
            </a:pPr>
            <a:endParaRPr lang="en-US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r>
              <a:rPr lang="en-US">
                <a:latin typeface="Tahoma" pitchFamily="34" charset="0"/>
              </a:rPr>
              <a:t>Null hypothesis: There is NO  difference between the cardiac index</a:t>
            </a:r>
          </a:p>
        </p:txBody>
      </p:sp>
      <p:sp>
        <p:nvSpPr>
          <p:cNvPr id="13318" name="Rectangle 9"/>
          <p:cNvSpPr>
            <a:spLocks noChangeArrowheads="1"/>
          </p:cNvSpPr>
          <p:nvPr/>
        </p:nvSpPr>
        <p:spPr bwMode="auto">
          <a:xfrm>
            <a:off x="6324600" y="1778000"/>
            <a:ext cx="2590800" cy="457200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9" name="Rectangle 10"/>
          <p:cNvSpPr>
            <a:spLocks noChangeArrowheads="1"/>
          </p:cNvSpPr>
          <p:nvPr/>
        </p:nvSpPr>
        <p:spPr bwMode="auto">
          <a:xfrm>
            <a:off x="4948238" y="2049463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chemeClr val="bg2"/>
                </a:solidFill>
                <a:latin typeface="Tahoma" panose="020B0604030504040204" pitchFamily="34" charset="0"/>
              </a:rPr>
              <a:t>/</a:t>
            </a:r>
            <a:endParaRPr lang="en-US" altLang="en-US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13320" name="Rectangle 13"/>
          <p:cNvSpPr>
            <a:spLocks noChangeArrowheads="1"/>
          </p:cNvSpPr>
          <p:nvPr/>
        </p:nvSpPr>
        <p:spPr bwMode="auto">
          <a:xfrm>
            <a:off x="152400" y="3733800"/>
            <a:ext cx="3581400" cy="723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3321" name="Group 17"/>
          <p:cNvGrpSpPr>
            <a:grpSpLocks/>
          </p:cNvGrpSpPr>
          <p:nvPr/>
        </p:nvGrpSpPr>
        <p:grpSpPr bwMode="auto">
          <a:xfrm>
            <a:off x="3962400" y="3759200"/>
            <a:ext cx="3657600" cy="741363"/>
            <a:chOff x="2496" y="2592"/>
            <a:chExt cx="2997" cy="755"/>
          </a:xfrm>
        </p:grpSpPr>
        <p:pic>
          <p:nvPicPr>
            <p:cNvPr id="13326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2592"/>
              <a:ext cx="2928" cy="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7" name="Rectangle 15"/>
            <p:cNvSpPr>
              <a:spLocks noChangeArrowheads="1"/>
            </p:cNvSpPr>
            <p:nvPr/>
          </p:nvSpPr>
          <p:spPr bwMode="auto">
            <a:xfrm>
              <a:off x="5417" y="2593"/>
              <a:ext cx="76" cy="7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3322" name="Text Box 16"/>
          <p:cNvSpPr txBox="1">
            <a:spLocks noChangeArrowheads="1"/>
          </p:cNvSpPr>
          <p:nvPr/>
        </p:nvSpPr>
        <p:spPr bwMode="auto">
          <a:xfrm>
            <a:off x="304800" y="38100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The pooled estimate of s</a:t>
            </a:r>
            <a:r>
              <a:rPr lang="en-US" altLang="en-US" baseline="30000">
                <a:latin typeface="Tahoma" panose="020B0604030504040204" pitchFamily="34" charset="0"/>
              </a:rPr>
              <a:t>2</a:t>
            </a:r>
            <a:endParaRPr lang="en-US" altLang="en-US">
              <a:latin typeface="Tahoma" panose="020B060403050404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13314" name="Object 18"/>
          <p:cNvGraphicFramePr>
            <a:graphicFrameLocks noChangeAspect="1"/>
          </p:cNvGraphicFramePr>
          <p:nvPr/>
        </p:nvGraphicFramePr>
        <p:xfrm>
          <a:off x="4114800" y="4902200"/>
          <a:ext cx="3352800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Equation" r:id="rId6" imgW="2311400" imgH="1016000" progId="Equation.3">
                  <p:embed/>
                </p:oleObj>
              </mc:Choice>
              <mc:Fallback>
                <p:oleObj name="Equation" r:id="rId6" imgW="2311400" imgH="1016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902200"/>
                        <a:ext cx="3352800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Rectangle 20"/>
          <p:cNvSpPr>
            <a:spLocks noChangeArrowheads="1"/>
          </p:cNvSpPr>
          <p:nvPr/>
        </p:nvSpPr>
        <p:spPr bwMode="auto">
          <a:xfrm>
            <a:off x="152400" y="4495800"/>
            <a:ext cx="3581400" cy="2362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4" name="Text Box 21"/>
          <p:cNvSpPr txBox="1">
            <a:spLocks noChangeArrowheads="1"/>
          </p:cNvSpPr>
          <p:nvPr/>
        </p:nvSpPr>
        <p:spPr bwMode="auto">
          <a:xfrm>
            <a:off x="254000" y="4546600"/>
            <a:ext cx="33528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degree of freedom </a:t>
            </a:r>
            <a:endParaRPr lang="en-US" altLang="en-US">
              <a:latin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>
                <a:latin typeface="Tahoma" panose="020B0604030504040204" pitchFamily="34" charset="0"/>
                <a:sym typeface="Symbol" panose="05050102010706020507" pitchFamily="18" charset="2"/>
              </a:rPr>
              <a:t>=n</a:t>
            </a:r>
            <a:r>
              <a:rPr lang="en-US" altLang="en-US" baseline="-25000">
                <a:latin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en-US">
                <a:latin typeface="Tahoma" panose="020B0604030504040204" pitchFamily="34" charset="0"/>
                <a:sym typeface="Symbol" panose="05050102010706020507" pitchFamily="18" charset="2"/>
              </a:rPr>
              <a:t>+n</a:t>
            </a:r>
            <a:r>
              <a:rPr lang="en-US" altLang="en-US" baseline="-25000">
                <a:latin typeface="Tahoma" panose="020B0604030504040204" pitchFamily="34" charset="0"/>
                <a:sym typeface="Symbol" panose="05050102010706020507" pitchFamily="18" charset="2"/>
              </a:rPr>
              <a:t>2</a:t>
            </a:r>
            <a:r>
              <a:rPr lang="en-US" altLang="en-US">
                <a:latin typeface="Tahoma" panose="020B0604030504040204" pitchFamily="34" charset="0"/>
                <a:sym typeface="Symbol" panose="05050102010706020507" pitchFamily="18" charset="2"/>
              </a:rPr>
              <a:t>-2=9+16-2=23</a:t>
            </a:r>
          </a:p>
          <a:p>
            <a:pPr eaLnBrk="1" hangingPunct="1"/>
            <a:endParaRPr lang="en-US" altLang="en-US">
              <a:latin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>
                <a:latin typeface="Tahoma" panose="020B0604030504040204" pitchFamily="34" charset="0"/>
                <a:sym typeface="Symbol" panose="05050102010706020507" pitchFamily="18" charset="2"/>
              </a:rPr>
              <a:t>t</a:t>
            </a:r>
            <a:r>
              <a:rPr lang="en-US" altLang="en-US" baseline="-25000">
                <a:latin typeface="Tahoma" panose="020B0604030504040204" pitchFamily="34" charset="0"/>
                <a:sym typeface="Symbol" panose="05050102010706020507" pitchFamily="18" charset="2"/>
              </a:rPr>
              <a:t>crit</a:t>
            </a:r>
            <a:r>
              <a:rPr lang="en-US" altLang="en-US">
                <a:latin typeface="Tahoma" panose="020B0604030504040204" pitchFamily="34" charset="0"/>
                <a:sym typeface="Symbol" panose="05050102010706020507" pitchFamily="18" charset="2"/>
              </a:rPr>
              <a:t>=2.069 (tinv(0.05,23)</a:t>
            </a:r>
          </a:p>
          <a:p>
            <a:pPr eaLnBrk="1" hangingPunct="1"/>
            <a:endParaRPr lang="en-US" altLang="en-US">
              <a:latin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>
                <a:latin typeface="Tahoma" panose="020B0604030504040204" pitchFamily="34" charset="0"/>
                <a:sym typeface="Symbol" panose="05050102010706020507" pitchFamily="18" charset="2"/>
              </a:rPr>
              <a:t>Not enough evidence for rejecting the null hypothesis</a:t>
            </a:r>
          </a:p>
        </p:txBody>
      </p:sp>
      <p:sp>
        <p:nvSpPr>
          <p:cNvPr id="13325" name="Text Box 23"/>
          <p:cNvSpPr txBox="1">
            <a:spLocks noChangeArrowheads="1"/>
          </p:cNvSpPr>
          <p:nvPr/>
        </p:nvSpPr>
        <p:spPr bwMode="auto">
          <a:xfrm>
            <a:off x="250825" y="6515100"/>
            <a:ext cx="2424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TDIST(0.84,23,2)=0.4096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02"/>
          <p:cNvSpPr>
            <a:spLocks noChangeArrowheads="1"/>
          </p:cNvSpPr>
          <p:nvPr/>
        </p:nvSpPr>
        <p:spPr bwMode="auto">
          <a:xfrm>
            <a:off x="4381500" y="5683250"/>
            <a:ext cx="635000" cy="209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02034" name="Group 306"/>
          <p:cNvGraphicFramePr>
            <a:graphicFrameLocks noGrp="1"/>
          </p:cNvGraphicFramePr>
          <p:nvPr/>
        </p:nvGraphicFramePr>
        <p:xfrm>
          <a:off x="2057400" y="381000"/>
          <a:ext cx="6691313" cy="6061068"/>
        </p:xfrm>
        <a:graphic>
          <a:graphicData uri="http://schemas.openxmlformats.org/drawingml/2006/table">
            <a:tbl>
              <a:tblPr/>
              <a:tblGrid>
                <a:gridCol w="468313"/>
                <a:gridCol w="349250"/>
                <a:gridCol w="768350"/>
                <a:gridCol w="742950"/>
                <a:gridCol w="628650"/>
                <a:gridCol w="685800"/>
                <a:gridCol w="762000"/>
                <a:gridCol w="685800"/>
                <a:gridCol w="838200"/>
                <a:gridCol w="762000"/>
              </a:tblGrid>
              <a:tr h="2764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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0.20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0.05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0.005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0.002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0.001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3.078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6.314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12.706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31.820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63.657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127.321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318.309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636.619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1.886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2.920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4.303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6.965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9.925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14.089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22.327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31.599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2.353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3.182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4.541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5.841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7.453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10.215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12.924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1.533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2.132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2.776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3.747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4.604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5.598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7.173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8.610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1.476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2.571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4.032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4.773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5.893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6.869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1.440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1.943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3.707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4.317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5.208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5.959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1.415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1.895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2.365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2.998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3.499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4.029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4.785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5.408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1.397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1.860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2.306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2.897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3.833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4.501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5.041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1.383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1.833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2.262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3.250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3.690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4.297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4.781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1.372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1.812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2.228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2.764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3.169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3.581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4.144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4.587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1.363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2.201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3.106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3.497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4.025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4.437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1.782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2.179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2.681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3.428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3.930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4.318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1.771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2.160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2.650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3.372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3.852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4.221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1.345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1.761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2.145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2.625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2.977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3.326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3.787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4.140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1.341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1.753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2.131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2.602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2.947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3.286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3.733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4.073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1.337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2.120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2.584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2.921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3.252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3.686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4.015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1.333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2.567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2.898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3.222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3.646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3.965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2.552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2.878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3.197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3.610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3.922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2.093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2.539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2.861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3.174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3.579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3.883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2.086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2.528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2.845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3.153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3.552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3.850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2.518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3.135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3.527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3.819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2.074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2.508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3.505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3.792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2.069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1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2.500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2.807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3.104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3.485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3.768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2.064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2.492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2.797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3.467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3.745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  <a:endParaRPr kumimoji="0" 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1.708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2.485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2.787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3.078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3.450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3.725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094" name="Text Box 301"/>
          <p:cNvSpPr txBox="1">
            <a:spLocks noChangeArrowheads="1"/>
          </p:cNvSpPr>
          <p:nvPr/>
        </p:nvSpPr>
        <p:spPr bwMode="auto">
          <a:xfrm>
            <a:off x="152400" y="609600"/>
            <a:ext cx="1524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Critical values of t</a:t>
            </a:r>
          </a:p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(two tailed)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Line 2"/>
          <p:cNvSpPr>
            <a:spLocks noChangeShapeType="1"/>
          </p:cNvSpPr>
          <p:nvPr/>
        </p:nvSpPr>
        <p:spPr bwMode="auto">
          <a:xfrm>
            <a:off x="3733800" y="0"/>
            <a:ext cx="0" cy="640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Line 3"/>
          <p:cNvSpPr>
            <a:spLocks noChangeShapeType="1"/>
          </p:cNvSpPr>
          <p:nvPr/>
        </p:nvSpPr>
        <p:spPr bwMode="auto">
          <a:xfrm>
            <a:off x="0" y="378904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17525" y="184150"/>
            <a:ext cx="2911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Children with parents who has diabetes </a:t>
            </a:r>
            <a:r>
              <a:rPr lang="en-US" altLang="en-US">
                <a:solidFill>
                  <a:schemeClr val="folHlink"/>
                </a:solidFill>
                <a:latin typeface="Tahoma" panose="020B0604030504040204" pitchFamily="34" charset="0"/>
              </a:rPr>
              <a:t>5% </a:t>
            </a:r>
            <a:r>
              <a:rPr lang="en-US" altLang="en-US">
                <a:latin typeface="Tahoma" panose="020B0604030504040204" pitchFamily="34" charset="0"/>
              </a:rPr>
              <a:t>(</a:t>
            </a:r>
            <a:r>
              <a:rPr lang="en-US" altLang="en-US">
                <a:solidFill>
                  <a:srgbClr val="FF3300"/>
                </a:solidFill>
                <a:latin typeface="Tahoma" panose="020B0604030504040204" pitchFamily="34" charset="0"/>
              </a:rPr>
              <a:t>1%</a:t>
            </a:r>
            <a:r>
              <a:rPr lang="en-US" altLang="en-US"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3886200" y="152400"/>
            <a:ext cx="304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Halothane vs. morphine anesthesia </a:t>
            </a:r>
            <a:r>
              <a:rPr lang="en-US" altLang="en-US">
                <a:solidFill>
                  <a:schemeClr val="folHlink"/>
                </a:solidFill>
                <a:latin typeface="Tahoma" panose="020B0604030504040204" pitchFamily="34" charset="0"/>
              </a:rPr>
              <a:t>5% </a:t>
            </a:r>
            <a:r>
              <a:rPr lang="en-US" altLang="en-US">
                <a:latin typeface="Tahoma" panose="020B0604030504040204" pitchFamily="34" charset="0"/>
              </a:rPr>
              <a:t>(</a:t>
            </a:r>
            <a:r>
              <a:rPr lang="en-US" altLang="en-US">
                <a:solidFill>
                  <a:srgbClr val="FF3300"/>
                </a:solidFill>
                <a:latin typeface="Tahoma" panose="020B0604030504040204" pitchFamily="34" charset="0"/>
              </a:rPr>
              <a:t>1%</a:t>
            </a:r>
            <a:r>
              <a:rPr lang="en-US" altLang="en-US"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736658" y="897653"/>
            <a:ext cx="2847254" cy="435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n=25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x</a:t>
            </a:r>
            <a:r>
              <a:rPr lang="en-US" altLang="en-US" baseline="-25000" dirty="0">
                <a:latin typeface="Tahoma" panose="020B0604030504040204" pitchFamily="34" charset="0"/>
              </a:rPr>
              <a:t>1</a:t>
            </a:r>
            <a:r>
              <a:rPr lang="en-US" altLang="en-US" dirty="0">
                <a:latin typeface="Tahoma" panose="020B0604030504040204" pitchFamily="34" charset="0"/>
              </a:rPr>
              <a:t>=82.2		x</a:t>
            </a:r>
            <a:r>
              <a:rPr lang="en-US" altLang="en-US" baseline="-25000" dirty="0">
                <a:latin typeface="Tahoma" panose="020B0604030504040204" pitchFamily="34" charset="0"/>
              </a:rPr>
              <a:t>2</a:t>
            </a:r>
            <a:r>
              <a:rPr lang="en-US" altLang="en-US" dirty="0">
                <a:latin typeface="Tahoma" panose="020B0604030504040204" pitchFamily="34" charset="0"/>
              </a:rPr>
              <a:t>=86.1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s</a:t>
            </a:r>
            <a:r>
              <a:rPr lang="en-US" altLang="en-US" baseline="-25000" dirty="0">
                <a:latin typeface="Tahoma" panose="020B0604030504040204" pitchFamily="34" charset="0"/>
              </a:rPr>
              <a:t>1</a:t>
            </a:r>
            <a:r>
              <a:rPr lang="en-US" altLang="en-US" dirty="0">
                <a:latin typeface="Tahoma" panose="020B0604030504040204" pitchFamily="34" charset="0"/>
              </a:rPr>
              <a:t>=2.49		s</a:t>
            </a:r>
            <a:r>
              <a:rPr lang="en-US" altLang="en-US" baseline="-25000" dirty="0">
                <a:latin typeface="Tahoma" panose="020B0604030504040204" pitchFamily="34" charset="0"/>
              </a:rPr>
              <a:t>2</a:t>
            </a:r>
            <a:r>
              <a:rPr lang="en-US" altLang="en-US" dirty="0">
                <a:latin typeface="Tahoma" panose="020B0604030504040204" pitchFamily="34" charset="0"/>
              </a:rPr>
              <a:t>=2.09</a:t>
            </a:r>
          </a:p>
          <a:p>
            <a:pPr eaLnBrk="1" hangingPunct="1"/>
            <a:endParaRPr lang="en-US" altLang="en-US" sz="1200" dirty="0" smtClean="0">
              <a:latin typeface="Tahoma" panose="020B0604030504040204" pitchFamily="34" charset="0"/>
            </a:endParaRPr>
          </a:p>
          <a:p>
            <a:pPr eaLnBrk="1" hangingPunct="1"/>
            <a:endParaRPr lang="en-US" altLang="en-US" sz="1200" dirty="0">
              <a:latin typeface="Tahoma" panose="020B0604030504040204" pitchFamily="34" charset="0"/>
            </a:endParaRPr>
          </a:p>
          <a:p>
            <a:pPr eaLnBrk="1" hangingPunct="1"/>
            <a:endParaRPr lang="en-US" altLang="en-US" sz="1200" dirty="0">
              <a:latin typeface="Tahoma" panose="020B0604030504040204" pitchFamily="34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en-US" dirty="0" err="1" smtClean="0">
                <a:latin typeface="Tahoma" panose="020B0604030504040204" pitchFamily="34" charset="0"/>
              </a:rPr>
              <a:t>F</a:t>
            </a:r>
            <a:r>
              <a:rPr lang="en-US" altLang="en-US" baseline="-25000" dirty="0" err="1" smtClean="0">
                <a:latin typeface="Tahoma" panose="020B0604030504040204" pitchFamily="34" charset="0"/>
              </a:rPr>
              <a:t>calc</a:t>
            </a:r>
            <a:r>
              <a:rPr lang="en-US" altLang="en-US" dirty="0" smtClean="0">
                <a:latin typeface="Tahoma" panose="020B0604030504040204" pitchFamily="34" charset="0"/>
              </a:rPr>
              <a:t>=36.01</a:t>
            </a:r>
            <a:endParaRPr lang="en-US" altLang="en-US" dirty="0">
              <a:latin typeface="Tahoma" panose="020B0604030504040204" pitchFamily="34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en-US" dirty="0">
                <a:latin typeface="Tahoma" panose="020B0604030504040204" pitchFamily="34" charset="0"/>
                <a:sym typeface="Symbol" panose="05050102010706020507" pitchFamily="18" charset="2"/>
              </a:rPr>
              <a:t></a:t>
            </a:r>
            <a:r>
              <a:rPr lang="en-US" altLang="en-US" baseline="-25000" dirty="0" err="1">
                <a:latin typeface="Tahoma" panose="020B0604030504040204" pitchFamily="34" charset="0"/>
                <a:sym typeface="Symbol" panose="05050102010706020507" pitchFamily="18" charset="2"/>
              </a:rPr>
              <a:t>num</a:t>
            </a:r>
            <a:r>
              <a:rPr lang="en-US" altLang="en-US" dirty="0">
                <a:latin typeface="Tahoma" panose="020B0604030504040204" pitchFamily="34" charset="0"/>
                <a:sym typeface="Symbol" panose="05050102010706020507" pitchFamily="18" charset="2"/>
              </a:rPr>
              <a:t>=2-1=1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dirty="0">
                <a:latin typeface="Tahoma" panose="020B0604030504040204" pitchFamily="34" charset="0"/>
                <a:sym typeface="Symbol" panose="05050102010706020507" pitchFamily="18" charset="2"/>
              </a:rPr>
              <a:t></a:t>
            </a:r>
            <a:r>
              <a:rPr lang="en-US" altLang="en-US" baseline="-25000" dirty="0" err="1">
                <a:latin typeface="Tahoma" panose="020B0604030504040204" pitchFamily="34" charset="0"/>
                <a:sym typeface="Symbol" panose="05050102010706020507" pitchFamily="18" charset="2"/>
              </a:rPr>
              <a:t>denom</a:t>
            </a:r>
            <a:r>
              <a:rPr lang="en-US" altLang="en-US" dirty="0">
                <a:latin typeface="Tahoma" panose="020B0604030504040204" pitchFamily="34" charset="0"/>
                <a:sym typeface="Symbol" panose="05050102010706020507" pitchFamily="18" charset="2"/>
              </a:rPr>
              <a:t>=2(25-1)=48</a:t>
            </a:r>
            <a:endParaRPr lang="en-US" altLang="en-US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dirty="0" err="1">
                <a:latin typeface="Tahoma" panose="020B0604030504040204" pitchFamily="34" charset="0"/>
              </a:rPr>
              <a:t>F</a:t>
            </a:r>
            <a:r>
              <a:rPr lang="en-US" altLang="en-US" baseline="-25000" dirty="0" err="1">
                <a:latin typeface="Tahoma" panose="020B0604030504040204" pitchFamily="34" charset="0"/>
              </a:rPr>
              <a:t>table</a:t>
            </a:r>
            <a:r>
              <a:rPr lang="en-US" altLang="en-US" dirty="0">
                <a:latin typeface="Tahoma" panose="020B0604030504040204" pitchFamily="34" charset="0"/>
              </a:rPr>
              <a:t>=</a:t>
            </a:r>
            <a:r>
              <a:rPr lang="en-US" altLang="en-US" dirty="0">
                <a:solidFill>
                  <a:schemeClr val="folHlink"/>
                </a:solidFill>
                <a:latin typeface="Tahoma" panose="020B0604030504040204" pitchFamily="34" charset="0"/>
              </a:rPr>
              <a:t>4.04</a:t>
            </a:r>
            <a:r>
              <a:rPr lang="en-US" altLang="en-US" dirty="0">
                <a:latin typeface="Tahoma" panose="020B0604030504040204" pitchFamily="34" charset="0"/>
              </a:rPr>
              <a:t> (</a:t>
            </a:r>
            <a:r>
              <a:rPr lang="en-US" altLang="en-US" dirty="0">
                <a:solidFill>
                  <a:srgbClr val="FF3300"/>
                </a:solidFill>
                <a:latin typeface="Tahoma" panose="020B0604030504040204" pitchFamily="34" charset="0"/>
              </a:rPr>
              <a:t>7.19</a:t>
            </a:r>
            <a:r>
              <a:rPr lang="en-US" altLang="en-US" dirty="0" smtClean="0">
                <a:latin typeface="Tahoma" panose="020B0604030504040204" pitchFamily="34" charset="0"/>
              </a:rPr>
              <a:t>)</a:t>
            </a:r>
          </a:p>
          <a:p>
            <a:pPr eaLnBrk="1" hangingPunct="1"/>
            <a:endParaRPr lang="en-US" altLang="en-US" dirty="0">
              <a:latin typeface="Tahoma" panose="020B0604030504040204" pitchFamily="34" charset="0"/>
            </a:endParaRPr>
          </a:p>
          <a:p>
            <a:pPr eaLnBrk="1" hangingPunct="1"/>
            <a:endParaRPr lang="en-US" altLang="en-US" dirty="0">
              <a:latin typeface="Tahoma" panose="020B0604030504040204" pitchFamily="34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en-US" dirty="0" err="1" smtClean="0">
                <a:latin typeface="Tahoma" panose="020B0604030504040204" pitchFamily="34" charset="0"/>
              </a:rPr>
              <a:t>t</a:t>
            </a:r>
            <a:r>
              <a:rPr lang="en-US" altLang="en-US" baseline="-25000" dirty="0" err="1" smtClean="0">
                <a:latin typeface="Tahoma" panose="020B0604030504040204" pitchFamily="34" charset="0"/>
              </a:rPr>
              <a:t>calc</a:t>
            </a:r>
            <a:r>
              <a:rPr lang="en-US" altLang="en-US" dirty="0" smtClean="0">
                <a:latin typeface="Tahoma" panose="020B0604030504040204" pitchFamily="34" charset="0"/>
              </a:rPr>
              <a:t>= 6.001</a:t>
            </a:r>
            <a:endParaRPr lang="en-US" altLang="en-US" dirty="0">
              <a:latin typeface="Tahoma" panose="020B0604030504040204" pitchFamily="34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en-US" dirty="0" err="1">
                <a:latin typeface="Tahoma" panose="020B0604030504040204" pitchFamily="34" charset="0"/>
              </a:rPr>
              <a:t>t</a:t>
            </a:r>
            <a:r>
              <a:rPr lang="en-US" altLang="en-US" baseline="-25000" dirty="0" err="1">
                <a:latin typeface="Tahoma" panose="020B0604030504040204" pitchFamily="34" charset="0"/>
              </a:rPr>
              <a:t>table</a:t>
            </a:r>
            <a:r>
              <a:rPr lang="en-US" altLang="en-US" dirty="0">
                <a:latin typeface="Tahoma" panose="020B0604030504040204" pitchFamily="34" charset="0"/>
              </a:rPr>
              <a:t>=</a:t>
            </a:r>
            <a:r>
              <a:rPr lang="en-US" altLang="en-US" dirty="0">
                <a:solidFill>
                  <a:schemeClr val="folHlink"/>
                </a:solidFill>
                <a:latin typeface="Tahoma" panose="020B0604030504040204" pitchFamily="34" charset="0"/>
              </a:rPr>
              <a:t>2.011</a:t>
            </a:r>
            <a:r>
              <a:rPr lang="en-US" altLang="en-US" dirty="0">
                <a:latin typeface="Tahoma" panose="020B0604030504040204" pitchFamily="34" charset="0"/>
              </a:rPr>
              <a:t> (</a:t>
            </a:r>
            <a:r>
              <a:rPr lang="en-US" altLang="en-US" dirty="0">
                <a:solidFill>
                  <a:srgbClr val="FF3300"/>
                </a:solidFill>
                <a:latin typeface="Tahoma" panose="020B0604030504040204" pitchFamily="34" charset="0"/>
              </a:rPr>
              <a:t>2.68</a:t>
            </a:r>
            <a:r>
              <a:rPr lang="en-US" altLang="en-US" dirty="0">
                <a:latin typeface="Tahoma" panose="020B0604030504040204" pitchFamily="34" charset="0"/>
              </a:rPr>
              <a:t>)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dirty="0">
                <a:latin typeface="Tahoma" panose="020B0604030504040204" pitchFamily="34" charset="0"/>
              </a:rPr>
              <a:t>	</a:t>
            </a:r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107504" y="1916832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778491" y="1250317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2621526" y="124026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4472661" y="901171"/>
            <a:ext cx="2847254" cy="429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542925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n=61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x</a:t>
            </a:r>
            <a:r>
              <a:rPr lang="en-US" altLang="en-US" baseline="-25000" dirty="0">
                <a:latin typeface="Tahoma" panose="020B0604030504040204" pitchFamily="34" charset="0"/>
              </a:rPr>
              <a:t>1</a:t>
            </a:r>
            <a:r>
              <a:rPr lang="en-US" altLang="en-US" dirty="0">
                <a:latin typeface="Tahoma" panose="020B0604030504040204" pitchFamily="34" charset="0"/>
              </a:rPr>
              <a:t>=66.9		x</a:t>
            </a:r>
            <a:r>
              <a:rPr lang="en-US" altLang="en-US" baseline="-25000" dirty="0">
                <a:latin typeface="Tahoma" panose="020B0604030504040204" pitchFamily="34" charset="0"/>
              </a:rPr>
              <a:t>2</a:t>
            </a:r>
            <a:r>
              <a:rPr lang="en-US" altLang="en-US" dirty="0">
                <a:latin typeface="Tahoma" panose="020B0604030504040204" pitchFamily="34" charset="0"/>
              </a:rPr>
              <a:t>=73.2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s</a:t>
            </a:r>
            <a:r>
              <a:rPr lang="en-US" altLang="en-US" baseline="-25000" dirty="0">
                <a:latin typeface="Tahoma" panose="020B0604030504040204" pitchFamily="34" charset="0"/>
              </a:rPr>
              <a:t>1</a:t>
            </a:r>
            <a:r>
              <a:rPr lang="en-US" altLang="en-US" dirty="0">
                <a:latin typeface="Tahoma" panose="020B0604030504040204" pitchFamily="34" charset="0"/>
              </a:rPr>
              <a:t>=12.2		s</a:t>
            </a:r>
            <a:r>
              <a:rPr lang="en-US" altLang="en-US" baseline="-25000" dirty="0">
                <a:latin typeface="Tahoma" panose="020B0604030504040204" pitchFamily="34" charset="0"/>
              </a:rPr>
              <a:t>2</a:t>
            </a:r>
            <a:r>
              <a:rPr lang="en-US" altLang="en-US" dirty="0">
                <a:latin typeface="Tahoma" panose="020B0604030504040204" pitchFamily="34" charset="0"/>
              </a:rPr>
              <a:t>=14.4</a:t>
            </a:r>
          </a:p>
          <a:p>
            <a:pPr eaLnBrk="1" hangingPunct="1"/>
            <a:endParaRPr lang="en-US" altLang="en-US" sz="1200" dirty="0" smtClean="0">
              <a:latin typeface="Tahoma" panose="020B0604030504040204" pitchFamily="34" charset="0"/>
            </a:endParaRPr>
          </a:p>
          <a:p>
            <a:pPr eaLnBrk="1" hangingPunct="1"/>
            <a:endParaRPr lang="en-US" altLang="en-US" sz="1200" dirty="0" smtClean="0">
              <a:latin typeface="Tahoma" panose="020B0604030504040204" pitchFamily="34" charset="0"/>
            </a:endParaRPr>
          </a:p>
          <a:p>
            <a:pPr eaLnBrk="1" hangingPunct="1"/>
            <a:endParaRPr lang="en-US" altLang="en-US" sz="1200" dirty="0">
              <a:latin typeface="Tahoma" panose="020B0604030504040204" pitchFamily="34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en-US" dirty="0" err="1" smtClean="0">
                <a:latin typeface="Tahoma" panose="020B0604030504040204" pitchFamily="34" charset="0"/>
              </a:rPr>
              <a:t>F</a:t>
            </a:r>
            <a:r>
              <a:rPr lang="en-US" altLang="en-US" baseline="-25000" dirty="0" err="1" smtClean="0">
                <a:latin typeface="Tahoma" panose="020B0604030504040204" pitchFamily="34" charset="0"/>
              </a:rPr>
              <a:t>calc</a:t>
            </a:r>
            <a:r>
              <a:rPr lang="en-US" altLang="en-US" dirty="0" smtClean="0">
                <a:latin typeface="Tahoma" panose="020B0604030504040204" pitchFamily="34" charset="0"/>
              </a:rPr>
              <a:t>=6.81</a:t>
            </a:r>
            <a:endParaRPr lang="en-US" altLang="en-US" dirty="0">
              <a:latin typeface="Tahoma" panose="020B0604030504040204" pitchFamily="34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en-US" dirty="0">
                <a:latin typeface="Tahoma" panose="020B0604030504040204" pitchFamily="34" charset="0"/>
                <a:sym typeface="Symbol" panose="05050102010706020507" pitchFamily="18" charset="2"/>
              </a:rPr>
              <a:t></a:t>
            </a:r>
            <a:r>
              <a:rPr lang="en-US" altLang="en-US" baseline="-25000" dirty="0" err="1">
                <a:latin typeface="Tahoma" panose="020B0604030504040204" pitchFamily="34" charset="0"/>
                <a:sym typeface="Symbol" panose="05050102010706020507" pitchFamily="18" charset="2"/>
              </a:rPr>
              <a:t>num</a:t>
            </a:r>
            <a:r>
              <a:rPr lang="en-US" altLang="en-US" dirty="0">
                <a:latin typeface="Tahoma" panose="020B0604030504040204" pitchFamily="34" charset="0"/>
                <a:sym typeface="Symbol" panose="05050102010706020507" pitchFamily="18" charset="2"/>
              </a:rPr>
              <a:t>=2-1=1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dirty="0">
                <a:latin typeface="Tahoma" panose="020B0604030504040204" pitchFamily="34" charset="0"/>
                <a:sym typeface="Symbol" panose="05050102010706020507" pitchFamily="18" charset="2"/>
              </a:rPr>
              <a:t></a:t>
            </a:r>
            <a:r>
              <a:rPr lang="en-US" altLang="en-US" baseline="-25000" dirty="0" err="1">
                <a:latin typeface="Tahoma" panose="020B0604030504040204" pitchFamily="34" charset="0"/>
                <a:sym typeface="Symbol" panose="05050102010706020507" pitchFamily="18" charset="2"/>
              </a:rPr>
              <a:t>denom</a:t>
            </a:r>
            <a:r>
              <a:rPr lang="en-US" altLang="en-US" dirty="0">
                <a:latin typeface="Tahoma" panose="020B0604030504040204" pitchFamily="34" charset="0"/>
                <a:sym typeface="Symbol" panose="05050102010706020507" pitchFamily="18" charset="2"/>
              </a:rPr>
              <a:t>=2(61-1)=120</a:t>
            </a:r>
            <a:endParaRPr lang="en-US" altLang="en-US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dirty="0" err="1">
                <a:latin typeface="Tahoma" panose="020B0604030504040204" pitchFamily="34" charset="0"/>
              </a:rPr>
              <a:t>F</a:t>
            </a:r>
            <a:r>
              <a:rPr lang="en-US" altLang="en-US" baseline="-25000" dirty="0" err="1">
                <a:latin typeface="Tahoma" panose="020B0604030504040204" pitchFamily="34" charset="0"/>
              </a:rPr>
              <a:t>table</a:t>
            </a:r>
            <a:r>
              <a:rPr lang="en-US" altLang="en-US" dirty="0">
                <a:latin typeface="Tahoma" panose="020B0604030504040204" pitchFamily="34" charset="0"/>
              </a:rPr>
              <a:t>=</a:t>
            </a:r>
            <a:r>
              <a:rPr lang="en-US" altLang="en-US" dirty="0">
                <a:solidFill>
                  <a:schemeClr val="folHlink"/>
                </a:solidFill>
                <a:latin typeface="Tahoma" panose="020B0604030504040204" pitchFamily="34" charset="0"/>
              </a:rPr>
              <a:t>3.92</a:t>
            </a:r>
            <a:r>
              <a:rPr lang="en-US" altLang="en-US" dirty="0">
                <a:latin typeface="Tahoma" panose="020B0604030504040204" pitchFamily="34" charset="0"/>
              </a:rPr>
              <a:t> (</a:t>
            </a:r>
            <a:r>
              <a:rPr lang="en-US" altLang="en-US" dirty="0">
                <a:solidFill>
                  <a:srgbClr val="FF3300"/>
                </a:solidFill>
                <a:latin typeface="Tahoma" panose="020B0604030504040204" pitchFamily="34" charset="0"/>
              </a:rPr>
              <a:t>6.85</a:t>
            </a:r>
            <a:r>
              <a:rPr lang="en-US" altLang="en-US" dirty="0" smtClean="0">
                <a:latin typeface="Tahoma" panose="020B0604030504040204" pitchFamily="34" charset="0"/>
              </a:rPr>
              <a:t>)</a:t>
            </a:r>
          </a:p>
          <a:p>
            <a:pPr eaLnBrk="1" hangingPunct="1"/>
            <a:endParaRPr lang="en-US" altLang="en-US" dirty="0">
              <a:latin typeface="Tahoma" panose="020B0604030504040204" pitchFamily="34" charset="0"/>
            </a:endParaRPr>
          </a:p>
          <a:p>
            <a:pPr eaLnBrk="1" hangingPunct="1"/>
            <a:endParaRPr lang="en-US" altLang="en-US" dirty="0">
              <a:latin typeface="Tahoma" panose="020B0604030504040204" pitchFamily="34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en-US" dirty="0">
                <a:latin typeface="Tahoma" panose="020B0604030504040204" pitchFamily="34" charset="0"/>
              </a:rPr>
              <a:t>t= -</a:t>
            </a:r>
            <a:r>
              <a:rPr lang="en-US" altLang="en-US" dirty="0" smtClean="0">
                <a:latin typeface="Tahoma" panose="020B0604030504040204" pitchFamily="34" charset="0"/>
              </a:rPr>
              <a:t>2.607</a:t>
            </a:r>
            <a:endParaRPr lang="en-US" altLang="en-US" dirty="0">
              <a:latin typeface="Tahoma" panose="020B0604030504040204" pitchFamily="34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en-US" dirty="0" err="1">
                <a:latin typeface="Tahoma" panose="020B0604030504040204" pitchFamily="34" charset="0"/>
              </a:rPr>
              <a:t>t</a:t>
            </a:r>
            <a:r>
              <a:rPr lang="en-US" altLang="en-US" baseline="-25000" dirty="0" err="1">
                <a:latin typeface="Tahoma" panose="020B0604030504040204" pitchFamily="34" charset="0"/>
              </a:rPr>
              <a:t>table</a:t>
            </a:r>
            <a:r>
              <a:rPr lang="en-US" altLang="en-US" dirty="0">
                <a:latin typeface="Tahoma" panose="020B0604030504040204" pitchFamily="34" charset="0"/>
              </a:rPr>
              <a:t>=</a:t>
            </a:r>
            <a:r>
              <a:rPr lang="en-US" altLang="en-US" dirty="0">
                <a:solidFill>
                  <a:schemeClr val="folHlink"/>
                </a:solidFill>
                <a:latin typeface="Tahoma" panose="020B0604030504040204" pitchFamily="34" charset="0"/>
              </a:rPr>
              <a:t>1.98</a:t>
            </a:r>
            <a:r>
              <a:rPr lang="en-US" altLang="en-US" dirty="0">
                <a:latin typeface="Tahoma" panose="020B0604030504040204" pitchFamily="34" charset="0"/>
              </a:rPr>
              <a:t> (</a:t>
            </a:r>
            <a:r>
              <a:rPr lang="en-US" altLang="en-US" dirty="0">
                <a:solidFill>
                  <a:srgbClr val="FF3300"/>
                </a:solidFill>
                <a:latin typeface="Tahoma" panose="020B0604030504040204" pitchFamily="34" charset="0"/>
              </a:rPr>
              <a:t>2.617</a:t>
            </a:r>
            <a:r>
              <a:rPr lang="en-US" altLang="en-US" dirty="0">
                <a:latin typeface="Tahoma" panose="020B0604030504040204" pitchFamily="34" charset="0"/>
              </a:rPr>
              <a:t>)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1400" dirty="0">
                <a:latin typeface="Tahoma" panose="020B0604030504040204" pitchFamily="34" charset="0"/>
              </a:rPr>
              <a:t>	</a:t>
            </a:r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0" y="54102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76200" y="5605355"/>
            <a:ext cx="3581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(</a:t>
            </a:r>
            <a:r>
              <a:rPr lang="en-US" altLang="en-US" dirty="0" err="1" smtClean="0">
                <a:latin typeface="Tahoma" panose="020B0604030504040204" pitchFamily="34" charset="0"/>
              </a:rPr>
              <a:t>t</a:t>
            </a:r>
            <a:r>
              <a:rPr lang="en-US" altLang="en-US" baseline="-25000" dirty="0" err="1" smtClean="0">
                <a:latin typeface="Tahoma" panose="020B0604030504040204" pitchFamily="34" charset="0"/>
              </a:rPr>
              <a:t>table</a:t>
            </a:r>
            <a:r>
              <a:rPr lang="en-US" altLang="en-US" dirty="0" smtClean="0">
                <a:latin typeface="Tahoma" panose="020B0604030504040204" pitchFamily="34" charset="0"/>
              </a:rPr>
              <a:t>)</a:t>
            </a:r>
            <a:r>
              <a:rPr lang="en-US" altLang="en-US" baseline="30000" dirty="0" smtClean="0">
                <a:latin typeface="Tahoma" panose="020B0604030504040204" pitchFamily="34" charset="0"/>
              </a:rPr>
              <a:t>2</a:t>
            </a:r>
            <a:r>
              <a:rPr lang="en-US" altLang="en-US" dirty="0" smtClean="0">
                <a:latin typeface="Tahoma" panose="020B0604030504040204" pitchFamily="34" charset="0"/>
              </a:rPr>
              <a:t>=</a:t>
            </a:r>
            <a:r>
              <a:rPr lang="en-US" altLang="en-US" dirty="0" smtClean="0">
                <a:solidFill>
                  <a:srgbClr val="FFC000"/>
                </a:solidFill>
                <a:latin typeface="Tahoma" panose="020B0604030504040204" pitchFamily="34" charset="0"/>
              </a:rPr>
              <a:t>2.011</a:t>
            </a:r>
            <a:r>
              <a:rPr lang="en-US" altLang="en-US" baseline="30000" dirty="0" smtClean="0">
                <a:solidFill>
                  <a:srgbClr val="FFC000"/>
                </a:solidFill>
                <a:latin typeface="Tahoma" panose="020B0604030504040204" pitchFamily="34" charset="0"/>
              </a:rPr>
              <a:t>2</a:t>
            </a:r>
            <a:r>
              <a:rPr lang="en-US" altLang="en-US" dirty="0" smtClean="0">
                <a:solidFill>
                  <a:srgbClr val="FFC000"/>
                </a:solidFill>
                <a:latin typeface="Tahoma" panose="020B0604030504040204" pitchFamily="34" charset="0"/>
              </a:rPr>
              <a:t>=4.04</a:t>
            </a:r>
            <a:r>
              <a:rPr lang="en-US" altLang="en-US" dirty="0" smtClean="0">
                <a:latin typeface="Tahoma" panose="020B0604030504040204" pitchFamily="34" charset="0"/>
              </a:rPr>
              <a:t>; </a:t>
            </a:r>
            <a:r>
              <a:rPr lang="en-US" altLang="en-US" dirty="0" smtClean="0">
                <a:solidFill>
                  <a:srgbClr val="FF0000"/>
                </a:solidFill>
                <a:latin typeface="Tahoma" panose="020B0604030504040204" pitchFamily="34" charset="0"/>
              </a:rPr>
              <a:t>2.68</a:t>
            </a:r>
            <a:r>
              <a:rPr lang="en-US" altLang="en-US" baseline="30000" dirty="0" smtClean="0">
                <a:solidFill>
                  <a:srgbClr val="FF0000"/>
                </a:solidFill>
                <a:latin typeface="Tahoma" panose="020B0604030504040204" pitchFamily="34" charset="0"/>
              </a:rPr>
              <a:t>2</a:t>
            </a:r>
            <a:r>
              <a:rPr lang="en-US" altLang="en-US" dirty="0" smtClean="0">
                <a:solidFill>
                  <a:srgbClr val="FF0000"/>
                </a:solidFill>
                <a:latin typeface="Tahoma" panose="020B0604030504040204" pitchFamily="34" charset="0"/>
              </a:rPr>
              <a:t>=7.18</a:t>
            </a:r>
          </a:p>
          <a:p>
            <a:pPr eaLnBrk="1" hangingPunct="1"/>
            <a:endParaRPr lang="en-US" altLang="en-US" baseline="30000" dirty="0">
              <a:latin typeface="Tahoma" panose="020B0604030504040204" pitchFamily="34" charset="0"/>
            </a:endParaRPr>
          </a:p>
          <a:p>
            <a:pPr eaLnBrk="1" hangingPunct="1"/>
            <a:endParaRPr lang="en-US" altLang="en-US" baseline="3000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(</a:t>
            </a:r>
            <a:r>
              <a:rPr lang="en-US" altLang="en-US" dirty="0" err="1" smtClean="0">
                <a:latin typeface="Tahoma" panose="020B0604030504040204" pitchFamily="34" charset="0"/>
              </a:rPr>
              <a:t>t</a:t>
            </a:r>
            <a:r>
              <a:rPr lang="en-US" altLang="en-US" baseline="-25000" dirty="0" err="1" smtClean="0">
                <a:latin typeface="Tahoma" panose="020B0604030504040204" pitchFamily="34" charset="0"/>
              </a:rPr>
              <a:t>calc</a:t>
            </a:r>
            <a:r>
              <a:rPr lang="en-US" altLang="en-US" dirty="0" smtClean="0">
                <a:latin typeface="Tahoma" panose="020B0604030504040204" pitchFamily="34" charset="0"/>
              </a:rPr>
              <a:t>)</a:t>
            </a:r>
            <a:r>
              <a:rPr lang="en-US" altLang="en-US" baseline="30000" dirty="0" smtClean="0">
                <a:latin typeface="Tahoma" panose="020B0604030504040204" pitchFamily="34" charset="0"/>
              </a:rPr>
              <a:t>2</a:t>
            </a:r>
            <a:r>
              <a:rPr lang="en-US" altLang="en-US" dirty="0" smtClean="0">
                <a:latin typeface="Tahoma" panose="020B0604030504040204" pitchFamily="34" charset="0"/>
              </a:rPr>
              <a:t>=6.001</a:t>
            </a:r>
            <a:r>
              <a:rPr lang="en-US" altLang="en-US" baseline="30000" dirty="0" smtClean="0">
                <a:latin typeface="Tahoma" panose="020B0604030504040204" pitchFamily="34" charset="0"/>
              </a:rPr>
              <a:t>2</a:t>
            </a:r>
            <a:r>
              <a:rPr lang="en-US" altLang="en-US" dirty="0" smtClean="0">
                <a:latin typeface="Tahoma" panose="020B0604030504040204" pitchFamily="34" charset="0"/>
              </a:rPr>
              <a:t>=36.01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3962400" y="5638800"/>
            <a:ext cx="377795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(</a:t>
            </a:r>
            <a:r>
              <a:rPr lang="en-US" altLang="en-US" dirty="0" err="1" smtClean="0">
                <a:latin typeface="Tahoma" panose="020B0604030504040204" pitchFamily="34" charset="0"/>
              </a:rPr>
              <a:t>t</a:t>
            </a:r>
            <a:r>
              <a:rPr lang="en-US" altLang="en-US" baseline="-25000" dirty="0" err="1" smtClean="0">
                <a:latin typeface="Tahoma" panose="020B0604030504040204" pitchFamily="34" charset="0"/>
              </a:rPr>
              <a:t>table</a:t>
            </a:r>
            <a:r>
              <a:rPr lang="en-US" altLang="en-US" dirty="0" smtClean="0">
                <a:latin typeface="Tahoma" panose="020B0604030504040204" pitchFamily="34" charset="0"/>
              </a:rPr>
              <a:t>)</a:t>
            </a:r>
            <a:r>
              <a:rPr lang="en-US" altLang="en-US" baseline="30000" dirty="0" smtClean="0">
                <a:latin typeface="Tahoma" panose="020B0604030504040204" pitchFamily="34" charset="0"/>
              </a:rPr>
              <a:t>2</a:t>
            </a:r>
            <a:r>
              <a:rPr lang="en-US" altLang="en-US" dirty="0" smtClean="0">
                <a:latin typeface="Tahoma" panose="020B0604030504040204" pitchFamily="34" charset="0"/>
              </a:rPr>
              <a:t>=</a:t>
            </a:r>
            <a:r>
              <a:rPr lang="en-US" altLang="en-US" dirty="0" smtClean="0">
                <a:solidFill>
                  <a:srgbClr val="FFC000"/>
                </a:solidFill>
                <a:latin typeface="Tahoma" panose="020B0604030504040204" pitchFamily="34" charset="0"/>
              </a:rPr>
              <a:t>1.98</a:t>
            </a:r>
            <a:r>
              <a:rPr lang="en-US" altLang="en-US" baseline="30000" dirty="0" smtClean="0">
                <a:solidFill>
                  <a:srgbClr val="FFC000"/>
                </a:solidFill>
                <a:latin typeface="Tahoma" panose="020B0604030504040204" pitchFamily="34" charset="0"/>
              </a:rPr>
              <a:t>2</a:t>
            </a:r>
            <a:r>
              <a:rPr lang="en-US" altLang="en-US" dirty="0" smtClean="0">
                <a:solidFill>
                  <a:srgbClr val="FFC000"/>
                </a:solidFill>
                <a:latin typeface="Tahoma" panose="020B0604030504040204" pitchFamily="34" charset="0"/>
              </a:rPr>
              <a:t>=3.92</a:t>
            </a:r>
            <a:r>
              <a:rPr lang="en-US" altLang="en-US" dirty="0" smtClean="0">
                <a:latin typeface="Tahoma" panose="020B0604030504040204" pitchFamily="34" charset="0"/>
              </a:rPr>
              <a:t>; </a:t>
            </a:r>
            <a:r>
              <a:rPr lang="en-US" altLang="en-US" dirty="0" smtClean="0">
                <a:solidFill>
                  <a:srgbClr val="FF3300"/>
                </a:solidFill>
                <a:latin typeface="Tahoma" panose="020B0604030504040204" pitchFamily="34" charset="0"/>
              </a:rPr>
              <a:t>2.617</a:t>
            </a:r>
            <a:r>
              <a:rPr lang="en-US" altLang="en-US" baseline="30000" dirty="0" smtClean="0">
                <a:solidFill>
                  <a:srgbClr val="FF3300"/>
                </a:solidFill>
                <a:latin typeface="Tahoma" panose="020B0604030504040204" pitchFamily="34" charset="0"/>
              </a:rPr>
              <a:t>2</a:t>
            </a:r>
            <a:r>
              <a:rPr lang="en-US" altLang="en-US" dirty="0" smtClean="0">
                <a:solidFill>
                  <a:srgbClr val="FF3300"/>
                </a:solidFill>
                <a:latin typeface="Tahoma" panose="020B0604030504040204" pitchFamily="34" charset="0"/>
              </a:rPr>
              <a:t>=6.85</a:t>
            </a:r>
          </a:p>
          <a:p>
            <a:pPr eaLnBrk="1" hangingPunct="1"/>
            <a:endParaRPr lang="en-US" altLang="en-US" baseline="30000" dirty="0">
              <a:latin typeface="Tahoma" panose="020B0604030504040204" pitchFamily="34" charset="0"/>
            </a:endParaRPr>
          </a:p>
          <a:p>
            <a:pPr eaLnBrk="1" hangingPunct="1"/>
            <a:endParaRPr lang="en-US" altLang="en-US" baseline="3000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(</a:t>
            </a:r>
            <a:r>
              <a:rPr lang="en-US" altLang="en-US" dirty="0" err="1">
                <a:latin typeface="Tahoma" panose="020B0604030504040204" pitchFamily="34" charset="0"/>
              </a:rPr>
              <a:t>t</a:t>
            </a:r>
            <a:r>
              <a:rPr lang="en-US" altLang="en-US" baseline="-25000" dirty="0" err="1">
                <a:latin typeface="Tahoma" panose="020B0604030504040204" pitchFamily="34" charset="0"/>
              </a:rPr>
              <a:t>calc</a:t>
            </a:r>
            <a:r>
              <a:rPr lang="en-US" altLang="en-US" dirty="0">
                <a:latin typeface="Tahoma" panose="020B0604030504040204" pitchFamily="34" charset="0"/>
              </a:rPr>
              <a:t>)</a:t>
            </a:r>
            <a:r>
              <a:rPr lang="en-US" altLang="en-US" baseline="30000" dirty="0">
                <a:latin typeface="Tahoma" panose="020B0604030504040204" pitchFamily="34" charset="0"/>
              </a:rPr>
              <a:t>2</a:t>
            </a:r>
            <a:r>
              <a:rPr lang="en-US" altLang="en-US" dirty="0" smtClean="0">
                <a:latin typeface="Tahoma" panose="020B0604030504040204" pitchFamily="34" charset="0"/>
              </a:rPr>
              <a:t>=-2.067</a:t>
            </a:r>
            <a:r>
              <a:rPr lang="en-US" altLang="en-US" baseline="30000" dirty="0" smtClean="0">
                <a:latin typeface="Tahoma" panose="020B0604030504040204" pitchFamily="34" charset="0"/>
              </a:rPr>
              <a:t>2</a:t>
            </a:r>
            <a:r>
              <a:rPr lang="en-US" altLang="en-US" dirty="0" smtClean="0">
                <a:latin typeface="Tahoma" panose="020B0604030504040204" pitchFamily="34" charset="0"/>
              </a:rPr>
              <a:t>=6.797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264206" name="Text Box 14"/>
          <p:cNvSpPr txBox="1">
            <a:spLocks noChangeArrowheads="1"/>
          </p:cNvSpPr>
          <p:nvPr/>
        </p:nvSpPr>
        <p:spPr bwMode="auto">
          <a:xfrm>
            <a:off x="7391400" y="6088441"/>
            <a:ext cx="1730375" cy="7016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 dirty="0">
                <a:latin typeface="Tahoma" panose="020B0604030504040204" pitchFamily="34" charset="0"/>
              </a:rPr>
              <a:t>F = t</a:t>
            </a:r>
            <a:r>
              <a:rPr lang="en-US" altLang="en-US" sz="4000" baseline="30000" dirty="0">
                <a:latin typeface="Tahoma" panose="020B0604030504040204" pitchFamily="34" charset="0"/>
              </a:rPr>
              <a:t>2</a:t>
            </a:r>
            <a:endParaRPr lang="en-US" altLang="en-US" sz="4000" dirty="0">
              <a:latin typeface="Tahoma" panose="020B0604030504040204" pitchFamily="34" charset="0"/>
            </a:endParaRPr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4507994" y="1235791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>
            <a:off x="6319331" y="1235791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1916832"/>
            <a:ext cx="872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ANOVA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3856055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test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4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4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14"/>
          <p:cNvSpPr>
            <a:spLocks noChangeArrowheads="1"/>
          </p:cNvSpPr>
          <p:nvPr/>
        </p:nvSpPr>
        <p:spPr bwMode="auto">
          <a:xfrm>
            <a:off x="468313" y="188913"/>
            <a:ext cx="8424862" cy="61928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60350"/>
            <a:ext cx="268763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6877050" y="260350"/>
            <a:ext cx="1730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400" b="1">
                <a:solidFill>
                  <a:schemeClr val="accent2"/>
                </a:solidFill>
              </a:rPr>
              <a:t>F = t</a:t>
            </a:r>
            <a:r>
              <a:rPr lang="en-US" altLang="en-US" sz="4400" b="1" baseline="30000">
                <a:solidFill>
                  <a:schemeClr val="accent2"/>
                </a:solidFill>
              </a:rPr>
              <a:t>2</a:t>
            </a:r>
            <a:endParaRPr lang="en-US" altLang="en-US" sz="4400" b="1">
              <a:solidFill>
                <a:schemeClr val="accent2"/>
              </a:solidFill>
            </a:endParaRPr>
          </a:p>
        </p:txBody>
      </p:sp>
      <p:pic>
        <p:nvPicPr>
          <p:cNvPr id="1434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08050"/>
            <a:ext cx="3763963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844675"/>
            <a:ext cx="3167063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844675"/>
            <a:ext cx="195103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565400"/>
            <a:ext cx="5410200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6" name="Text Box 8"/>
          <p:cNvSpPr txBox="1">
            <a:spLocks noChangeArrowheads="1"/>
          </p:cNvSpPr>
          <p:nvPr/>
        </p:nvSpPr>
        <p:spPr bwMode="auto">
          <a:xfrm>
            <a:off x="3995738" y="1916113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but</a:t>
            </a:r>
          </a:p>
        </p:txBody>
      </p:sp>
      <p:graphicFrame>
        <p:nvGraphicFramePr>
          <p:cNvPr id="14338" name="Object 9"/>
          <p:cNvGraphicFramePr>
            <a:graphicFrameLocks noChangeAspect="1"/>
          </p:cNvGraphicFramePr>
          <p:nvPr/>
        </p:nvGraphicFramePr>
        <p:xfrm>
          <a:off x="6443663" y="3141663"/>
          <a:ext cx="20637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Equation" r:id="rId9" imgW="1130040" imgH="279360" progId="Equation.DSMT4">
                  <p:embed/>
                </p:oleObj>
              </mc:Choice>
              <mc:Fallback>
                <p:oleObj name="Equation" r:id="rId9" imgW="1130040" imgH="2793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3141663"/>
                        <a:ext cx="20637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7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789363"/>
            <a:ext cx="4624388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941888"/>
            <a:ext cx="33369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516563"/>
            <a:ext cx="5348288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0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5300663"/>
            <a:ext cx="207962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1" name="Text Box 18"/>
          <p:cNvSpPr txBox="1">
            <a:spLocks noChangeArrowheads="1"/>
          </p:cNvSpPr>
          <p:nvPr/>
        </p:nvSpPr>
        <p:spPr bwMode="auto">
          <a:xfrm>
            <a:off x="5629275" y="5608638"/>
            <a:ext cx="369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chemeClr val="accent2"/>
                </a:solidFill>
              </a:rPr>
              <a:t>=</a:t>
            </a:r>
          </a:p>
        </p:txBody>
      </p:sp>
      <p:sp>
        <p:nvSpPr>
          <p:cNvPr id="200724" name="Freeform 20"/>
          <p:cNvSpPr>
            <a:spLocks/>
          </p:cNvSpPr>
          <p:nvPr/>
        </p:nvSpPr>
        <p:spPr bwMode="auto">
          <a:xfrm>
            <a:off x="7451725" y="981075"/>
            <a:ext cx="1265238" cy="4248150"/>
          </a:xfrm>
          <a:custGeom>
            <a:avLst/>
            <a:gdLst>
              <a:gd name="T0" fmla="*/ 649288 w 797"/>
              <a:gd name="T1" fmla="*/ 0 h 2676"/>
              <a:gd name="T2" fmla="*/ 644525 w 797"/>
              <a:gd name="T3" fmla="*/ 1790700 h 2676"/>
              <a:gd name="T4" fmla="*/ 1225550 w 797"/>
              <a:gd name="T5" fmla="*/ 2352675 h 2676"/>
              <a:gd name="T6" fmla="*/ 882650 w 797"/>
              <a:gd name="T7" fmla="*/ 2876550 h 2676"/>
              <a:gd name="T8" fmla="*/ 0 w 797"/>
              <a:gd name="T9" fmla="*/ 4248150 h 26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7"/>
              <a:gd name="T16" fmla="*/ 0 h 2676"/>
              <a:gd name="T17" fmla="*/ 797 w 797"/>
              <a:gd name="T18" fmla="*/ 2676 h 26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7" h="2676">
                <a:moveTo>
                  <a:pt x="409" y="0"/>
                </a:moveTo>
                <a:cubicBezTo>
                  <a:pt x="408" y="188"/>
                  <a:pt x="346" y="881"/>
                  <a:pt x="406" y="1128"/>
                </a:cubicBezTo>
                <a:cubicBezTo>
                  <a:pt x="466" y="1375"/>
                  <a:pt x="747" y="1368"/>
                  <a:pt x="772" y="1482"/>
                </a:cubicBezTo>
                <a:cubicBezTo>
                  <a:pt x="797" y="1596"/>
                  <a:pt x="685" y="1613"/>
                  <a:pt x="556" y="1812"/>
                </a:cubicBezTo>
                <a:cubicBezTo>
                  <a:pt x="427" y="2011"/>
                  <a:pt x="116" y="2496"/>
                  <a:pt x="0" y="2676"/>
                </a:cubicBezTo>
              </a:path>
            </a:pathLst>
          </a:custGeom>
          <a:noFill/>
          <a:ln w="25400">
            <a:solidFill>
              <a:schemeClr val="bg2"/>
            </a:solidFill>
            <a:round/>
            <a:headEnd/>
            <a:tailEnd type="stealth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76250"/>
            <a:ext cx="8589962" cy="146367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4000">
                <a:effectLst/>
                <a:latin typeface="Tahoma" charset="0"/>
              </a:rPr>
              <a:t>Two Sample t-tests: How to proceed if the variances are not equal?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468313" y="2636838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468313" y="2565400"/>
            <a:ext cx="8382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charset="0"/>
              <a:buChar char="n"/>
            </a:pPr>
            <a:r>
              <a:rPr lang="en-US" sz="3200"/>
              <a:t>Used for comparing sample </a:t>
            </a:r>
            <a:r>
              <a:rPr lang="en-US" sz="3200" u="sng">
                <a:solidFill>
                  <a:schemeClr val="folHlink"/>
                </a:solidFill>
              </a:rPr>
              <a:t>means</a:t>
            </a:r>
            <a:r>
              <a:rPr lang="en-US" sz="3200">
                <a:solidFill>
                  <a:schemeClr val="folHlink"/>
                </a:solidFill>
              </a:rPr>
              <a:t> </a:t>
            </a:r>
            <a:r>
              <a:rPr lang="en-US" sz="3200"/>
              <a:t>when population standard deviations (</a:t>
            </a:r>
            <a:r>
              <a:rPr lang="el-GR" sz="3200"/>
              <a:t>σ</a:t>
            </a:r>
            <a:r>
              <a:rPr lang="en-US" sz="3200" baseline="-25000"/>
              <a:t>1</a:t>
            </a:r>
            <a:r>
              <a:rPr lang="en-US" sz="3200"/>
              <a:t> &amp; </a:t>
            </a:r>
            <a:r>
              <a:rPr lang="el-GR" sz="3200"/>
              <a:t>σ</a:t>
            </a:r>
            <a:r>
              <a:rPr lang="en-US" sz="3200" baseline="-25000"/>
              <a:t>2</a:t>
            </a:r>
            <a:r>
              <a:rPr lang="en-US" sz="3200"/>
              <a:t>) are </a:t>
            </a:r>
            <a:r>
              <a:rPr lang="en-US" sz="3200" b="1"/>
              <a:t>unknown</a:t>
            </a:r>
            <a:r>
              <a:rPr lang="en-US" sz="3200"/>
              <a:t> but are estimated by </a:t>
            </a:r>
            <a:r>
              <a:rPr lang="en-US" sz="3200" u="sng"/>
              <a:t>sample standard deviations </a:t>
            </a:r>
            <a:r>
              <a:rPr lang="en-US" sz="3200"/>
              <a:t>(S</a:t>
            </a:r>
            <a:r>
              <a:rPr lang="en-US" sz="3200" baseline="-25000"/>
              <a:t>1</a:t>
            </a:r>
            <a:r>
              <a:rPr lang="en-US" sz="3200"/>
              <a:t> &amp; S</a:t>
            </a:r>
            <a:r>
              <a:rPr lang="en-US" sz="3200" baseline="-25000"/>
              <a:t>2</a:t>
            </a:r>
            <a:r>
              <a:rPr lang="en-US" sz="3200"/>
              <a:t>)  and when n</a:t>
            </a:r>
            <a:r>
              <a:rPr lang="en-US" sz="3200" baseline="-25000"/>
              <a:t>1</a:t>
            </a:r>
            <a:r>
              <a:rPr lang="en-US" sz="3200"/>
              <a:t> &amp; n</a:t>
            </a:r>
            <a:r>
              <a:rPr lang="en-US" sz="3200" baseline="-25000"/>
              <a:t>2</a:t>
            </a:r>
            <a:r>
              <a:rPr lang="en-US" sz="3200"/>
              <a:t> &lt; 100</a:t>
            </a:r>
          </a:p>
        </p:txBody>
      </p:sp>
    </p:spTree>
    <p:extLst>
      <p:ext uri="{BB962C8B-B14F-4D97-AF65-F5344CB8AC3E}">
        <p14:creationId xmlns:p14="http://schemas.microsoft.com/office/powerpoint/2010/main" val="228659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404813"/>
            <a:ext cx="8229600" cy="671512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4000">
                <a:effectLst/>
                <a:latin typeface="Tahoma" charset="0"/>
              </a:rPr>
              <a:t>Two Sample t-tests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12875"/>
            <a:ext cx="8697913" cy="525621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>
                <a:effectLst/>
                <a:latin typeface="Tahoma" charset="0"/>
              </a:rPr>
              <a:t>1. </a:t>
            </a:r>
            <a:r>
              <a:rPr lang="en-US" sz="2800" b="1">
                <a:effectLst/>
                <a:latin typeface="Tahoma" charset="0"/>
              </a:rPr>
              <a:t>Pooled variance t-test</a:t>
            </a:r>
          </a:p>
          <a:p>
            <a:pPr lvl="1"/>
            <a:r>
              <a:rPr lang="en-US" sz="2400">
                <a:effectLst/>
                <a:latin typeface="Tahoma" charset="0"/>
                <a:cs typeface="Arial" charset="0"/>
              </a:rPr>
              <a:t>Assumes equal variances</a:t>
            </a:r>
          </a:p>
          <a:p>
            <a:pPr lvl="1"/>
            <a:r>
              <a:rPr lang="en-US" sz="2400">
                <a:effectLst/>
                <a:latin typeface="Tahoma" charset="0"/>
                <a:cs typeface="Arial" charset="0"/>
              </a:rPr>
              <a:t>Thus </a:t>
            </a:r>
            <a:r>
              <a:rPr lang="en-US" sz="2400" b="1" u="sng">
                <a:solidFill>
                  <a:schemeClr val="folHlink"/>
                </a:solidFill>
                <a:effectLst/>
                <a:latin typeface="Tahoma" charset="0"/>
                <a:cs typeface="Arial" charset="0"/>
              </a:rPr>
              <a:t>pool data</a:t>
            </a:r>
            <a:r>
              <a:rPr lang="en-US" sz="2400" i="1" u="sng">
                <a:effectLst/>
                <a:latin typeface="Tahoma" charset="0"/>
                <a:cs typeface="Arial" charset="0"/>
              </a:rPr>
              <a:t> </a:t>
            </a:r>
            <a:r>
              <a:rPr lang="en-US" sz="2400" u="sng">
                <a:effectLst/>
                <a:latin typeface="Tahoma" charset="0"/>
                <a:cs typeface="Arial" charset="0"/>
              </a:rPr>
              <a:t>were used</a:t>
            </a:r>
            <a:r>
              <a:rPr lang="en-US" sz="2400" i="1" u="sng">
                <a:effectLst/>
                <a:latin typeface="Tahoma" charset="0"/>
                <a:cs typeface="Arial" charset="0"/>
              </a:rPr>
              <a:t> </a:t>
            </a:r>
            <a:r>
              <a:rPr lang="en-US" sz="2400">
                <a:effectLst/>
                <a:latin typeface="Tahoma" charset="0"/>
                <a:cs typeface="Arial" charset="0"/>
              </a:rPr>
              <a:t>to estimate of </a:t>
            </a:r>
            <a:r>
              <a:rPr lang="el-GR" sz="2400">
                <a:effectLst/>
                <a:latin typeface="Tahoma" charset="0"/>
                <a:ea typeface="ＭＳ Ｐゴシック" charset="0"/>
                <a:cs typeface="ＭＳ Ｐゴシック" charset="0"/>
              </a:rPr>
              <a:t>σ</a:t>
            </a:r>
            <a:r>
              <a:rPr lang="en-US" sz="2400" baseline="30000">
                <a:effectLst/>
                <a:latin typeface="Tahom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400">
                <a:effectLst/>
                <a:latin typeface="Tahoma" charset="0"/>
                <a:ea typeface="ＭＳ Ｐゴシック" charset="0"/>
                <a:cs typeface="ＭＳ Ｐゴシック" charset="0"/>
              </a:rPr>
              <a:t> via S</a:t>
            </a:r>
            <a:r>
              <a:rPr lang="en-US" sz="2400" baseline="30000">
                <a:effectLst/>
                <a:latin typeface="Tahom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400" baseline="-25000">
                <a:effectLst/>
                <a:latin typeface="Tahoma" charset="0"/>
                <a:ea typeface="ＭＳ Ｐゴシック" charset="0"/>
                <a:cs typeface="ＭＳ Ｐゴシック" charset="0"/>
              </a:rPr>
              <a:t>pooled</a:t>
            </a:r>
            <a:r>
              <a:rPr lang="en-US" sz="2400">
                <a:effectLst/>
                <a:latin typeface="Tahoma" charset="0"/>
                <a:ea typeface="ＭＳ Ｐゴシック" charset="0"/>
                <a:cs typeface="ＭＳ Ｐゴシック" charset="0"/>
              </a:rPr>
              <a:t> with d.f. = (n</a:t>
            </a:r>
            <a:r>
              <a:rPr lang="en-US" sz="2400" baseline="-25000">
                <a:effectLst/>
                <a:latin typeface="Tahom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400">
                <a:effectLst/>
                <a:latin typeface="Tahoma" charset="0"/>
                <a:ea typeface="ＭＳ Ｐゴシック" charset="0"/>
                <a:cs typeface="ＭＳ Ｐゴシック" charset="0"/>
              </a:rPr>
              <a:t>+ n</a:t>
            </a:r>
            <a:r>
              <a:rPr lang="en-US" sz="2400" baseline="-25000">
                <a:effectLst/>
                <a:latin typeface="Tahoma" charset="0"/>
                <a:ea typeface="ＭＳ Ｐゴシック" charset="0"/>
                <a:cs typeface="ＭＳ Ｐゴシック" charset="0"/>
              </a:rPr>
              <a:t>2 </a:t>
            </a:r>
            <a:r>
              <a:rPr lang="en-US" sz="2400">
                <a:effectLst/>
                <a:latin typeface="Tahoma" charset="0"/>
                <a:ea typeface="ＭＳ Ｐゴシック" charset="0"/>
                <a:cs typeface="ＭＳ Ｐゴシック" charset="0"/>
              </a:rPr>
              <a:t>– 2)</a:t>
            </a:r>
          </a:p>
          <a:p>
            <a:pPr lvl="1"/>
            <a:endParaRPr lang="en-US" sz="2400">
              <a:effectLst/>
              <a:latin typeface="Tahom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effectLst/>
                <a:latin typeface="Tahoma" charset="0"/>
              </a:rPr>
              <a:t>2. </a:t>
            </a:r>
            <a:r>
              <a:rPr lang="en-US" sz="2800" b="1">
                <a:effectLst/>
                <a:latin typeface="Tahoma" charset="0"/>
              </a:rPr>
              <a:t>Separate variance t-test</a:t>
            </a:r>
          </a:p>
          <a:p>
            <a:pPr lvl="1">
              <a:lnSpc>
                <a:spcPct val="90000"/>
              </a:lnSpc>
            </a:pPr>
            <a:r>
              <a:rPr lang="en-US" sz="2400">
                <a:effectLst/>
                <a:latin typeface="Tahoma" charset="0"/>
                <a:cs typeface="Arial" charset="0"/>
              </a:rPr>
              <a:t>If the variances of the two means (populations) can not be assumed to be equal, </a:t>
            </a:r>
            <a:r>
              <a:rPr lang="en-US" sz="2400" b="1" u="sng">
                <a:solidFill>
                  <a:schemeClr val="folHlink"/>
                </a:solidFill>
                <a:effectLst/>
                <a:latin typeface="Tahoma" charset="0"/>
                <a:cs typeface="Arial" charset="0"/>
              </a:rPr>
              <a:t>must </a:t>
            </a:r>
            <a:r>
              <a:rPr lang="en-US" sz="2400">
                <a:effectLst/>
                <a:latin typeface="Tahoma" charset="0"/>
                <a:cs typeface="Arial" charset="0"/>
              </a:rPr>
              <a:t>use S</a:t>
            </a:r>
            <a:r>
              <a:rPr lang="en-US" sz="2400" baseline="30000">
                <a:effectLst/>
                <a:latin typeface="Tahoma" charset="0"/>
                <a:cs typeface="Arial" charset="0"/>
              </a:rPr>
              <a:t>2</a:t>
            </a:r>
            <a:r>
              <a:rPr lang="en-US" sz="2400" baseline="-25000">
                <a:effectLst/>
                <a:latin typeface="Tahoma" charset="0"/>
                <a:cs typeface="Arial" charset="0"/>
              </a:rPr>
              <a:t>1</a:t>
            </a:r>
            <a:r>
              <a:rPr lang="en-US" sz="2400">
                <a:effectLst/>
                <a:latin typeface="Tahoma" charset="0"/>
                <a:cs typeface="Arial" charset="0"/>
              </a:rPr>
              <a:t> &amp; S</a:t>
            </a:r>
            <a:r>
              <a:rPr lang="en-US" sz="2400" baseline="30000">
                <a:effectLst/>
                <a:latin typeface="Tahoma" charset="0"/>
                <a:cs typeface="Arial" charset="0"/>
              </a:rPr>
              <a:t>2</a:t>
            </a:r>
            <a:r>
              <a:rPr lang="en-US" sz="2400" baseline="-25000">
                <a:effectLst/>
                <a:latin typeface="Tahoma" charset="0"/>
                <a:cs typeface="Arial" charset="0"/>
              </a:rPr>
              <a:t>2 </a:t>
            </a:r>
            <a:r>
              <a:rPr lang="en-US" sz="2400">
                <a:effectLst/>
                <a:latin typeface="Tahoma" charset="0"/>
                <a:cs typeface="Arial" charset="0"/>
              </a:rPr>
              <a:t>to compute t-statistic with d.f. </a:t>
            </a:r>
            <a:r>
              <a:rPr lang="en-US" sz="2400" b="1" u="sng">
                <a:solidFill>
                  <a:schemeClr val="folHlink"/>
                </a:solidFill>
                <a:effectLst/>
                <a:latin typeface="Tahoma" charset="0"/>
                <a:cs typeface="Arial" charset="0"/>
              </a:rPr>
              <a:t>lower</a:t>
            </a:r>
            <a:r>
              <a:rPr lang="en-US" sz="2400" b="1">
                <a:solidFill>
                  <a:schemeClr val="folHlink"/>
                </a:solidFill>
                <a:effectLst/>
                <a:latin typeface="Tahoma" charset="0"/>
                <a:cs typeface="Arial" charset="0"/>
              </a:rPr>
              <a:t> </a:t>
            </a:r>
            <a:r>
              <a:rPr lang="en-US" sz="2400">
                <a:effectLst/>
                <a:latin typeface="Tahoma" charset="0"/>
                <a:cs typeface="Arial" charset="0"/>
              </a:rPr>
              <a:t>than (n</a:t>
            </a:r>
            <a:r>
              <a:rPr lang="en-US" sz="2400" baseline="-25000">
                <a:effectLst/>
                <a:latin typeface="Tahoma" charset="0"/>
                <a:cs typeface="Arial" charset="0"/>
              </a:rPr>
              <a:t>1</a:t>
            </a:r>
            <a:r>
              <a:rPr lang="en-US" sz="2400">
                <a:effectLst/>
                <a:latin typeface="Tahoma" charset="0"/>
                <a:cs typeface="Arial" charset="0"/>
              </a:rPr>
              <a:t>+ n</a:t>
            </a:r>
            <a:r>
              <a:rPr lang="en-US" sz="2400" baseline="-25000">
                <a:effectLst/>
                <a:latin typeface="Tahoma" charset="0"/>
                <a:cs typeface="Arial" charset="0"/>
              </a:rPr>
              <a:t>2 </a:t>
            </a:r>
            <a:r>
              <a:rPr lang="en-US" sz="2400">
                <a:effectLst/>
                <a:latin typeface="Tahoma" charset="0"/>
                <a:cs typeface="Arial" charset="0"/>
              </a:rPr>
              <a:t>– 2)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effectLst/>
                <a:latin typeface="Tahoma" charset="0"/>
                <a:cs typeface="Arial" charset="0"/>
              </a:rPr>
              <a:t>With lower d.f., distribution of test statistic is associated with </a:t>
            </a:r>
            <a:r>
              <a:rPr lang="en-US" sz="2400" b="1">
                <a:effectLst/>
                <a:latin typeface="Tahoma" charset="0"/>
                <a:cs typeface="Arial" charset="0"/>
              </a:rPr>
              <a:t>increased spread</a:t>
            </a:r>
            <a:r>
              <a:rPr lang="en-US" sz="2400">
                <a:effectLst/>
                <a:latin typeface="Tahoma" charset="0"/>
                <a:cs typeface="Arial" charset="0"/>
              </a:rPr>
              <a:t> of </a:t>
            </a:r>
            <a:r>
              <a:rPr lang="en-US" sz="2400" b="1">
                <a:effectLst/>
                <a:latin typeface="Tahoma" charset="0"/>
                <a:cs typeface="Arial" charset="0"/>
              </a:rPr>
              <a:t>sampling distribution</a:t>
            </a:r>
            <a:r>
              <a:rPr lang="en-US" sz="2400">
                <a:effectLst/>
                <a:latin typeface="Tahoma" charset="0"/>
                <a:cs typeface="Arial" charset="0"/>
              </a:rPr>
              <a:t> and hence </a:t>
            </a:r>
            <a:r>
              <a:rPr lang="en-US" sz="2400" b="1" u="sng">
                <a:effectLst/>
                <a:latin typeface="Tahoma" charset="0"/>
                <a:cs typeface="Arial" charset="0"/>
              </a:rPr>
              <a:t>increased random sampling variation</a:t>
            </a:r>
            <a:endParaRPr lang="el-GR" sz="2400">
              <a:effectLst/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8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229600" cy="74453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4000">
                <a:effectLst/>
                <a:latin typeface="Tahoma" charset="0"/>
              </a:rPr>
              <a:t>Two Sample t-tests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268413"/>
            <a:ext cx="8229600" cy="4114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ffectLst/>
                <a:latin typeface="Tahoma" charset="0"/>
              </a:rPr>
              <a:t>Assumptions:</a:t>
            </a:r>
          </a:p>
          <a:p>
            <a:pPr lvl="1"/>
            <a:r>
              <a:rPr lang="en-US">
                <a:effectLst/>
                <a:latin typeface="Tahoma" charset="0"/>
                <a:cs typeface="Arial" charset="0"/>
              </a:rPr>
              <a:t>Data from each sample is obtained in random, unbiased manner</a:t>
            </a:r>
          </a:p>
          <a:p>
            <a:pPr lvl="1"/>
            <a:r>
              <a:rPr lang="en-US">
                <a:effectLst/>
                <a:latin typeface="Tahoma" charset="0"/>
                <a:cs typeface="Arial" charset="0"/>
              </a:rPr>
              <a:t>Both data distributions approximate a normal distribution ( e.g. frequency, box-plots, rules of thumb for CLT)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14325" y="4271963"/>
            <a:ext cx="8597900" cy="25638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latin typeface="Arial" charset="0"/>
                <a:ea typeface="+mn-ea"/>
                <a:cs typeface="+mn-cs"/>
              </a:rPr>
              <a:t>Rules of thumb for CLT for estimating sample size: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1800" dirty="0">
                <a:latin typeface="Arial" charset="0"/>
                <a:ea typeface="+mn-ea"/>
                <a:cs typeface="+mn-cs"/>
              </a:rPr>
              <a:t>If population is Normal, sampling distribution will be normal and n&lt; 15 is sufficient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1800" dirty="0">
                <a:latin typeface="Arial" charset="0"/>
                <a:ea typeface="+mn-ea"/>
                <a:cs typeface="+mn-cs"/>
              </a:rPr>
              <a:t>Sampling distribution is Normal if have no outliers or extreme </a:t>
            </a:r>
            <a:r>
              <a:rPr lang="en-US" sz="1800" dirty="0" err="1">
                <a:latin typeface="Arial" charset="0"/>
                <a:ea typeface="+mn-ea"/>
                <a:cs typeface="+mn-cs"/>
              </a:rPr>
              <a:t>skewness</a:t>
            </a:r>
            <a:r>
              <a:rPr lang="en-US" sz="1800" dirty="0">
                <a:latin typeface="Arial" charset="0"/>
                <a:ea typeface="+mn-ea"/>
                <a:cs typeface="+mn-cs"/>
              </a:rPr>
              <a:t>, </a:t>
            </a:r>
          </a:p>
          <a:p>
            <a:pPr marL="342900" indent="-342900">
              <a:defRPr/>
            </a:pPr>
            <a:r>
              <a:rPr lang="en-US" sz="1800" dirty="0">
                <a:latin typeface="Arial" charset="0"/>
                <a:ea typeface="+mn-ea"/>
                <a:cs typeface="+mn-cs"/>
              </a:rPr>
              <a:t>	and  sample size is 15 &lt; n &lt; 40.</a:t>
            </a:r>
          </a:p>
          <a:p>
            <a:pPr marL="342900" indent="-342900">
              <a:buFontTx/>
              <a:buAutoNum type="arabicPeriod" startAt="3"/>
              <a:defRPr/>
            </a:pPr>
            <a:r>
              <a:rPr lang="en-US" sz="1800" dirty="0">
                <a:latin typeface="Arial" charset="0"/>
                <a:ea typeface="+mn-ea"/>
                <a:cs typeface="+mn-cs"/>
              </a:rPr>
              <a:t>Sampling distribution is Normal if have outliers and moderate </a:t>
            </a:r>
            <a:r>
              <a:rPr lang="en-US" sz="1800" dirty="0" err="1">
                <a:latin typeface="Arial" charset="0"/>
                <a:ea typeface="+mn-ea"/>
                <a:cs typeface="+mn-cs"/>
              </a:rPr>
              <a:t>skewness</a:t>
            </a:r>
            <a:r>
              <a:rPr lang="en-US" sz="1800" dirty="0">
                <a:latin typeface="Arial" charset="0"/>
                <a:ea typeface="+mn-ea"/>
                <a:cs typeface="+mn-cs"/>
              </a:rPr>
              <a:t> with </a:t>
            </a:r>
          </a:p>
          <a:p>
            <a:pPr marL="342900" indent="-342900">
              <a:defRPr/>
            </a:pPr>
            <a:r>
              <a:rPr lang="en-US" sz="1800" dirty="0">
                <a:latin typeface="Arial" charset="0"/>
                <a:ea typeface="+mn-ea"/>
                <a:cs typeface="+mn-cs"/>
              </a:rPr>
              <a:t>	sample size &gt; 40.</a:t>
            </a:r>
          </a:p>
          <a:p>
            <a:pPr marL="342900" indent="-342900">
              <a:buFontTx/>
              <a:buAutoNum type="arabicPeriod" startAt="4"/>
              <a:defRPr/>
            </a:pPr>
            <a:r>
              <a:rPr lang="en-US" sz="1800" dirty="0">
                <a:latin typeface="Arial" charset="0"/>
                <a:ea typeface="+mn-ea"/>
                <a:cs typeface="+mn-cs"/>
              </a:rPr>
              <a:t>Sampling distribution is Normal even with extreme outliers and </a:t>
            </a:r>
            <a:r>
              <a:rPr lang="en-US" sz="1800" dirty="0" err="1">
                <a:latin typeface="Arial" charset="0"/>
                <a:ea typeface="+mn-ea"/>
                <a:cs typeface="+mn-cs"/>
              </a:rPr>
              <a:t>skewness</a:t>
            </a:r>
            <a:r>
              <a:rPr lang="en-US" sz="1800" dirty="0">
                <a:latin typeface="Arial" charset="0"/>
                <a:ea typeface="+mn-ea"/>
                <a:cs typeface="+mn-cs"/>
              </a:rPr>
              <a:t> with </a:t>
            </a:r>
          </a:p>
          <a:p>
            <a:pPr marL="342900" indent="-342900">
              <a:defRPr/>
            </a:pPr>
            <a:r>
              <a:rPr lang="en-US" sz="1800" dirty="0">
                <a:latin typeface="Arial" charset="0"/>
                <a:ea typeface="+mn-ea"/>
                <a:cs typeface="+mn-cs"/>
              </a:rPr>
              <a:t>	sample size &gt; 100.</a:t>
            </a:r>
          </a:p>
          <a:p>
            <a:pPr marL="342900" indent="-342900">
              <a:defRPr/>
            </a:pPr>
            <a:endParaRPr lang="en-US" sz="1800" dirty="0"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312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229600" cy="74453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4000">
                <a:effectLst/>
                <a:latin typeface="Tahoma" charset="0"/>
              </a:rPr>
              <a:t>Two Sample t-tests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412875"/>
            <a:ext cx="8496300" cy="504031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ffectLst/>
                <a:latin typeface="Tahoma" charset="0"/>
              </a:rPr>
              <a:t>Pooled vs Separate Variance?</a:t>
            </a:r>
          </a:p>
          <a:p>
            <a:pPr lvl="1"/>
            <a:r>
              <a:rPr lang="en-US" sz="3600" u="sng">
                <a:effectLst/>
                <a:latin typeface="Tahoma" charset="0"/>
                <a:cs typeface="Arial" charset="0"/>
              </a:rPr>
              <a:t>Ans: F-test</a:t>
            </a:r>
          </a:p>
          <a:p>
            <a:pPr lvl="2"/>
            <a:r>
              <a:rPr lang="el-GR">
                <a:effectLst/>
                <a:latin typeface="Tahoma" charset="0"/>
                <a:ea typeface="ＭＳ Ｐゴシック" charset="0"/>
                <a:cs typeface="ＭＳ Ｐゴシック" charset="0"/>
              </a:rPr>
              <a:t>σ</a:t>
            </a:r>
            <a:r>
              <a:rPr lang="en-US" baseline="-25000">
                <a:effectLst/>
                <a:latin typeface="Tahoma" charset="0"/>
                <a:ea typeface="ＭＳ Ｐゴシック" charset="0"/>
                <a:cs typeface="ＭＳ Ｐゴシック" charset="0"/>
              </a:rPr>
              <a:t>1</a:t>
            </a:r>
            <a:r>
              <a:rPr lang="en-US">
                <a:effectLst/>
                <a:latin typeface="Tahoma" charset="0"/>
                <a:ea typeface="ＭＳ Ｐゴシック" charset="0"/>
                <a:cs typeface="ＭＳ Ｐゴシック" charset="0"/>
              </a:rPr>
              <a:t> = </a:t>
            </a:r>
            <a:r>
              <a:rPr lang="el-GR">
                <a:effectLst/>
                <a:latin typeface="Tahoma" charset="0"/>
                <a:ea typeface="ＭＳ Ｐゴシック" charset="0"/>
                <a:cs typeface="ＭＳ Ｐゴシック" charset="0"/>
              </a:rPr>
              <a:t>σ</a:t>
            </a:r>
            <a:r>
              <a:rPr lang="en-US" baseline="-25000">
                <a:effectLst/>
                <a:latin typeface="Tahoma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effectLst/>
                <a:latin typeface="Tahoma" charset="0"/>
                <a:ea typeface="ＭＳ Ｐゴシック" charset="0"/>
                <a:cs typeface="ＭＳ Ｐゴシック" charset="0"/>
              </a:rPr>
              <a:t> ; F</a:t>
            </a:r>
            <a:r>
              <a:rPr lang="en-US" baseline="-25000">
                <a:effectLst/>
                <a:latin typeface="Tahoma" charset="0"/>
                <a:ea typeface="ＭＳ Ｐゴシック" charset="0"/>
                <a:cs typeface="ＭＳ Ｐゴシック" charset="0"/>
              </a:rPr>
              <a:t>max</a:t>
            </a:r>
            <a:r>
              <a:rPr lang="en-US">
                <a:effectLst/>
                <a:latin typeface="Tahoma" charset="0"/>
                <a:ea typeface="ＭＳ Ｐゴシック" charset="0"/>
                <a:cs typeface="ＭＳ Ｐゴシック" charset="0"/>
              </a:rPr>
              <a:t>test = S</a:t>
            </a:r>
            <a:r>
              <a:rPr lang="en-US" baseline="-25000">
                <a:effectLst/>
                <a:latin typeface="Tahoma" charset="0"/>
                <a:ea typeface="ＭＳ Ｐゴシック" charset="0"/>
                <a:cs typeface="ＭＳ Ｐゴシック" charset="0"/>
              </a:rPr>
              <a:t>larger</a:t>
            </a:r>
            <a:r>
              <a:rPr lang="en-US" baseline="30000">
                <a:effectLst/>
                <a:latin typeface="Tahoma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effectLst/>
                <a:latin typeface="Tahoma" charset="0"/>
                <a:ea typeface="ＭＳ Ｐゴシック" charset="0"/>
                <a:cs typeface="ＭＳ Ｐゴシック" charset="0"/>
              </a:rPr>
              <a:t>/S</a:t>
            </a:r>
            <a:r>
              <a:rPr lang="en-US" baseline="-25000">
                <a:effectLst/>
                <a:latin typeface="Tahoma" charset="0"/>
                <a:ea typeface="ＭＳ Ｐゴシック" charset="0"/>
                <a:cs typeface="ＭＳ Ｐゴシック" charset="0"/>
              </a:rPr>
              <a:t>smaller</a:t>
            </a:r>
            <a:r>
              <a:rPr lang="en-US" baseline="30000">
                <a:effectLst/>
                <a:latin typeface="Tahoma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effectLst/>
                <a:latin typeface="Tahoma" charset="0"/>
                <a:ea typeface="ＭＳ Ｐゴシック" charset="0"/>
                <a:cs typeface="ＭＳ Ｐゴシック" charset="0"/>
              </a:rPr>
              <a:t> ~1.0</a:t>
            </a:r>
          </a:p>
          <a:p>
            <a:pPr lvl="2"/>
            <a:r>
              <a:rPr lang="en-US">
                <a:effectLst/>
                <a:latin typeface="Tahoma" charset="0"/>
                <a:ea typeface="ＭＳ Ｐゴシック" charset="0"/>
                <a:cs typeface="ＭＳ Ｐゴシック" charset="0"/>
              </a:rPr>
              <a:t>F</a:t>
            </a:r>
            <a:r>
              <a:rPr lang="en-US" baseline="-25000">
                <a:effectLst/>
                <a:latin typeface="Tahoma" charset="0"/>
                <a:ea typeface="ＭＳ Ｐゴシック" charset="0"/>
                <a:cs typeface="ＭＳ Ｐゴシック" charset="0"/>
              </a:rPr>
              <a:t>max</a:t>
            </a:r>
            <a:r>
              <a:rPr lang="en-US">
                <a:effectLst/>
                <a:latin typeface="Tahoma" charset="0"/>
                <a:ea typeface="ＭＳ Ｐゴシック" charset="0"/>
                <a:cs typeface="ＭＳ Ｐゴシック" charset="0"/>
              </a:rPr>
              <a:t>table</a:t>
            </a:r>
            <a:endParaRPr lang="en-US">
              <a:effectLst/>
              <a:latin typeface="Tahoma" charset="0"/>
              <a:cs typeface="Arial" charset="0"/>
            </a:endParaRPr>
          </a:p>
          <a:p>
            <a:pPr lvl="2"/>
            <a:r>
              <a:rPr lang="en-US">
                <a:effectLst/>
                <a:latin typeface="Tahoma" charset="0"/>
                <a:ea typeface="ＭＳ Ｐゴシック" charset="0"/>
                <a:cs typeface="ＭＳ Ｐゴシック" charset="0"/>
              </a:rPr>
              <a:t>If F</a:t>
            </a:r>
            <a:r>
              <a:rPr lang="en-US" baseline="-25000">
                <a:effectLst/>
                <a:latin typeface="Tahoma" charset="0"/>
                <a:ea typeface="ＭＳ Ｐゴシック" charset="0"/>
                <a:cs typeface="ＭＳ Ｐゴシック" charset="0"/>
              </a:rPr>
              <a:t>max</a:t>
            </a:r>
            <a:r>
              <a:rPr lang="en-US">
                <a:effectLst/>
                <a:latin typeface="Tahoma" charset="0"/>
                <a:ea typeface="ＭＳ Ｐゴシック" charset="0"/>
                <a:cs typeface="ＭＳ Ｐゴシック" charset="0"/>
              </a:rPr>
              <a:t> ≥ F</a:t>
            </a:r>
            <a:r>
              <a:rPr lang="en-US" baseline="-25000">
                <a:effectLst/>
                <a:latin typeface="Tahoma" charset="0"/>
                <a:ea typeface="ＭＳ Ｐゴシック" charset="0"/>
                <a:cs typeface="ＭＳ Ｐゴシック" charset="0"/>
              </a:rPr>
              <a:t>critical</a:t>
            </a:r>
            <a:r>
              <a:rPr lang="en-US">
                <a:effectLst/>
                <a:latin typeface="Tahoma" charset="0"/>
                <a:ea typeface="ＭＳ Ｐゴシック" charset="0"/>
                <a:cs typeface="ＭＳ Ｐゴシック" charset="0"/>
              </a:rPr>
              <a:t> in table, then two population variances </a:t>
            </a:r>
            <a:r>
              <a:rPr lang="en-US" b="1" u="sng">
                <a:solidFill>
                  <a:schemeClr val="folHlink"/>
                </a:solidFill>
                <a:effectLst/>
                <a:latin typeface="Tahoma" charset="0"/>
                <a:ea typeface="ＭＳ Ｐゴシック" charset="0"/>
                <a:cs typeface="ＭＳ Ｐゴシック" charset="0"/>
              </a:rPr>
              <a:t>can not be assumed to be equal and must use separate variance t-test</a:t>
            </a:r>
          </a:p>
          <a:p>
            <a:pPr lvl="2"/>
            <a:r>
              <a:rPr lang="en-US">
                <a:effectLst/>
                <a:latin typeface="Tahoma" charset="0"/>
                <a:ea typeface="ＭＳ Ｐゴシック" charset="0"/>
                <a:cs typeface="ＭＳ Ｐゴシック" charset="0"/>
              </a:rPr>
              <a:t>If F</a:t>
            </a:r>
            <a:r>
              <a:rPr lang="en-US" baseline="-25000">
                <a:effectLst/>
                <a:latin typeface="Tahoma" charset="0"/>
                <a:ea typeface="ＭＳ Ｐゴシック" charset="0"/>
                <a:cs typeface="ＭＳ Ｐゴシック" charset="0"/>
              </a:rPr>
              <a:t>max</a:t>
            </a:r>
            <a:r>
              <a:rPr lang="en-US">
                <a:effectLst/>
                <a:latin typeface="Tahoma" charset="0"/>
                <a:ea typeface="ＭＳ Ｐゴシック" charset="0"/>
                <a:cs typeface="ＭＳ Ｐゴシック" charset="0"/>
              </a:rPr>
              <a:t> &lt; F</a:t>
            </a:r>
            <a:r>
              <a:rPr lang="en-US" baseline="-25000">
                <a:effectLst/>
                <a:latin typeface="Tahoma" charset="0"/>
                <a:ea typeface="ＭＳ Ｐゴシック" charset="0"/>
                <a:cs typeface="ＭＳ Ｐゴシック" charset="0"/>
              </a:rPr>
              <a:t>criticalmax</a:t>
            </a:r>
            <a:r>
              <a:rPr lang="en-US">
                <a:effectLst/>
                <a:latin typeface="Tahoma" charset="0"/>
                <a:ea typeface="ＭＳ Ｐゴシック" charset="0"/>
                <a:cs typeface="ＭＳ Ｐゴシック" charset="0"/>
              </a:rPr>
              <a:t> in table, then two populations variances </a:t>
            </a:r>
            <a:r>
              <a:rPr lang="en-US" b="1" u="sng">
                <a:solidFill>
                  <a:schemeClr val="folHlink"/>
                </a:solidFill>
                <a:effectLst/>
                <a:latin typeface="Tahoma" charset="0"/>
                <a:ea typeface="ＭＳ Ｐゴシック" charset="0"/>
                <a:cs typeface="ＭＳ Ｐゴシック" charset="0"/>
              </a:rPr>
              <a:t>can be assumed to be equal and can use pooled variance t-test</a:t>
            </a:r>
          </a:p>
          <a:p>
            <a:pPr lvl="2"/>
            <a:endParaRPr lang="en-US" b="1" u="sng">
              <a:solidFill>
                <a:schemeClr val="folHlink"/>
              </a:solidFill>
              <a:effectLst/>
              <a:latin typeface="Tahoma" charset="0"/>
              <a:ea typeface="ＭＳ Ｐゴシック" charset="0"/>
              <a:cs typeface="ＭＳ Ｐゴシック" charset="0"/>
            </a:endParaRPr>
          </a:p>
          <a:p>
            <a:pPr lvl="2"/>
            <a:endParaRPr lang="en-US">
              <a:effectLst/>
              <a:latin typeface="Tahom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51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5400" baseline="30000" smtClean="0">
                <a:latin typeface="Trebuchet MS" pitchFamily="34" charset="0"/>
              </a:rPr>
              <a:t>The special case of two groups</a:t>
            </a:r>
            <a:br>
              <a:rPr lang="en-US" sz="5400" baseline="30000" smtClean="0">
                <a:latin typeface="Trebuchet MS" pitchFamily="34" charset="0"/>
              </a:rPr>
            </a:br>
            <a:r>
              <a:rPr lang="en-US" sz="5400" baseline="30000" smtClean="0">
                <a:latin typeface="Trebuchet MS" pitchFamily="34" charset="0"/>
              </a:rPr>
              <a:t>The </a:t>
            </a:r>
            <a:r>
              <a:rPr lang="en-US" sz="5400" baseline="30000" smtClean="0">
                <a:solidFill>
                  <a:srgbClr val="FF3300"/>
                </a:solidFill>
                <a:latin typeface="Trebuchet MS" pitchFamily="34" charset="0"/>
              </a:rPr>
              <a:t>t</a:t>
            </a:r>
            <a:r>
              <a:rPr lang="en-US" sz="5400" baseline="30000" smtClean="0">
                <a:solidFill>
                  <a:schemeClr val="tx1"/>
                </a:solidFill>
                <a:latin typeface="Trebuchet MS" pitchFamily="34" charset="0"/>
              </a:rPr>
              <a:t> test</a:t>
            </a:r>
            <a:endParaRPr lang="en-US" sz="5400" baseline="30000" smtClean="0">
              <a:latin typeface="Trebuchet MS" pitchFamily="34" charset="0"/>
            </a:endParaRP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3314700" algn="l"/>
              </a:tabLst>
              <a:defRPr/>
            </a:pPr>
            <a:r>
              <a:rPr lang="en-US" smtClean="0"/>
              <a:t>Commonly only two groups are compared</a:t>
            </a:r>
          </a:p>
          <a:p>
            <a:pPr eaLnBrk="1" hangingPunct="1">
              <a:lnSpc>
                <a:spcPct val="90000"/>
              </a:lnSpc>
              <a:tabLst>
                <a:tab pos="3314700" algn="l"/>
              </a:tabLst>
              <a:defRPr/>
            </a:pPr>
            <a:r>
              <a:rPr lang="en-US" smtClean="0"/>
              <a:t>With multiple groups ANOVA concludes only that the results are inconsistent with the null hypothesis – does not say which group differ</a:t>
            </a:r>
          </a:p>
          <a:p>
            <a:pPr eaLnBrk="1" hangingPunct="1">
              <a:lnSpc>
                <a:spcPct val="90000"/>
              </a:lnSpc>
              <a:tabLst>
                <a:tab pos="3314700" algn="l"/>
              </a:tabLst>
              <a:defRPr/>
            </a:pPr>
            <a:r>
              <a:rPr lang="en-US" smtClean="0"/>
              <a:t>Test for differences in two groups: the </a:t>
            </a:r>
            <a:r>
              <a:rPr lang="en-US" smtClean="0">
                <a:solidFill>
                  <a:srgbClr val="FF3300"/>
                </a:solidFill>
              </a:rPr>
              <a:t>t </a:t>
            </a:r>
            <a:r>
              <a:rPr lang="en-US" smtClean="0"/>
              <a:t>test or </a:t>
            </a:r>
            <a:r>
              <a:rPr lang="en-US" smtClean="0">
                <a:solidFill>
                  <a:srgbClr val="FF3300"/>
                </a:solidFill>
              </a:rPr>
              <a:t>Student’s t</a:t>
            </a:r>
            <a:r>
              <a:rPr lang="en-US" smtClean="0"/>
              <a:t> test</a:t>
            </a:r>
          </a:p>
          <a:p>
            <a:pPr eaLnBrk="1" hangingPunct="1">
              <a:lnSpc>
                <a:spcPct val="90000"/>
              </a:lnSpc>
              <a:tabLst>
                <a:tab pos="3314700" algn="l"/>
              </a:tabLst>
              <a:defRPr/>
            </a:pPr>
            <a:r>
              <a:rPr lang="en-US" smtClean="0"/>
              <a:t>F=t</a:t>
            </a:r>
            <a:r>
              <a:rPr lang="en-US" baseline="30000" smtClean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ffectLst/>
                <a:latin typeface="Tahoma" charset="0"/>
              </a:rPr>
              <a:t>Two Sample t-tests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229600" cy="182086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ffectLst/>
                <a:latin typeface="Tahoma" charset="0"/>
              </a:rPr>
              <a:t>Sampling Distribution</a:t>
            </a:r>
          </a:p>
          <a:p>
            <a:pPr lvl="1"/>
            <a:r>
              <a:rPr lang="en-US">
                <a:effectLst/>
                <a:latin typeface="Tahoma" charset="0"/>
                <a:cs typeface="Arial" charset="0"/>
              </a:rPr>
              <a:t>Expected of value: (</a:t>
            </a:r>
            <a:r>
              <a:rPr lang="el-GR">
                <a:effectLst/>
                <a:latin typeface="Tahoma" charset="0"/>
                <a:ea typeface="ＭＳ Ｐゴシック" charset="0"/>
                <a:cs typeface="ＭＳ Ｐゴシック" charset="0"/>
              </a:rPr>
              <a:t>μ</a:t>
            </a:r>
            <a:r>
              <a:rPr lang="en-US" baseline="-25000">
                <a:effectLst/>
                <a:latin typeface="Tahoma" charset="0"/>
                <a:ea typeface="ＭＳ Ｐゴシック" charset="0"/>
                <a:cs typeface="ＭＳ Ｐゴシック" charset="0"/>
              </a:rPr>
              <a:t>1</a:t>
            </a:r>
            <a:r>
              <a:rPr lang="en-US">
                <a:effectLst/>
                <a:latin typeface="Tahoma" charset="0"/>
                <a:ea typeface="ＭＳ Ｐゴシック" charset="0"/>
                <a:cs typeface="ＭＳ Ｐゴシック" charset="0"/>
              </a:rPr>
              <a:t>-</a:t>
            </a:r>
            <a:r>
              <a:rPr lang="el-GR">
                <a:effectLst/>
                <a:latin typeface="Tahoma" charset="0"/>
                <a:ea typeface="ＭＳ Ｐゴシック" charset="0"/>
                <a:cs typeface="ＭＳ Ｐゴシック" charset="0"/>
              </a:rPr>
              <a:t>μ</a:t>
            </a:r>
            <a:r>
              <a:rPr lang="en-US" baseline="-25000">
                <a:effectLst/>
                <a:latin typeface="Tahoma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effectLst/>
                <a:latin typeface="Tahoma" charset="0"/>
                <a:ea typeface="ＭＳ Ｐゴシック" charset="0"/>
                <a:cs typeface="ＭＳ Ｐゴシック" charset="0"/>
              </a:rPr>
              <a:t>)</a:t>
            </a:r>
            <a:r>
              <a:rPr lang="en-US" baseline="-25000">
                <a:effectLst/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effectLst/>
                <a:latin typeface="Tahoma" charset="0"/>
                <a:ea typeface="ＭＳ Ｐゴシック" charset="0"/>
                <a:cs typeface="ＭＳ Ｐゴシック" charset="0"/>
              </a:rPr>
              <a:t>=</a:t>
            </a:r>
            <a:r>
              <a:rPr lang="en-US" baseline="-25000">
                <a:effectLst/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>
                <a:effectLst/>
                <a:latin typeface="Tahoma" charset="0"/>
                <a:ea typeface="ＭＳ Ｐゴシック" charset="0"/>
                <a:cs typeface="ＭＳ Ｐゴシック" charset="0"/>
              </a:rPr>
              <a:t>0</a:t>
            </a:r>
            <a:endParaRPr lang="en-US" baseline="-25000">
              <a:effectLst/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>
                <a:effectLst/>
                <a:latin typeface="Tahoma" charset="0"/>
                <a:cs typeface="Arial" charset="0"/>
              </a:rPr>
              <a:t>Spread for pooled variance</a:t>
            </a:r>
          </a:p>
          <a:p>
            <a:pPr lvl="2">
              <a:buFont typeface="Wingdings" charset="0"/>
              <a:buNone/>
            </a:pPr>
            <a:endParaRPr lang="en-US">
              <a:effectLst/>
              <a:latin typeface="Tahoma" charset="0"/>
              <a:cs typeface="Arial" charset="0"/>
            </a:endParaRPr>
          </a:p>
          <a:p>
            <a:pPr lvl="2">
              <a:buFont typeface="Wingdings" charset="0"/>
              <a:buNone/>
            </a:pPr>
            <a:endParaRPr lang="en-US">
              <a:effectLst/>
              <a:latin typeface="Tahoma" charset="0"/>
              <a:cs typeface="Arial" charset="0"/>
            </a:endParaRPr>
          </a:p>
          <a:p>
            <a:pPr lvl="2">
              <a:buFont typeface="Wingdings" charset="0"/>
              <a:buNone/>
            </a:pPr>
            <a:endParaRPr lang="en-US">
              <a:effectLst/>
              <a:latin typeface="Tahoma" charset="0"/>
              <a:cs typeface="Arial" charset="0"/>
            </a:endParaRPr>
          </a:p>
          <a:p>
            <a:pPr lvl="2">
              <a:buFont typeface="Wingdings" charset="0"/>
              <a:buNone/>
            </a:pPr>
            <a:endParaRPr lang="en-US">
              <a:effectLst/>
              <a:latin typeface="Tahoma" charset="0"/>
              <a:cs typeface="Arial" charset="0"/>
            </a:endParaRPr>
          </a:p>
          <a:p>
            <a:pPr lvl="2">
              <a:buFont typeface="Wingdings" charset="0"/>
              <a:buNone/>
            </a:pPr>
            <a:endParaRPr lang="en-US">
              <a:effectLst/>
              <a:latin typeface="Tahoma" charset="0"/>
              <a:cs typeface="Arial" charset="0"/>
            </a:endParaRPr>
          </a:p>
        </p:txBody>
      </p:sp>
      <p:graphicFrame>
        <p:nvGraphicFramePr>
          <p:cNvPr id="38915" name="Object 4"/>
          <p:cNvGraphicFramePr>
            <a:graphicFrameLocks noChangeAspect="1"/>
          </p:cNvGraphicFramePr>
          <p:nvPr/>
        </p:nvGraphicFramePr>
        <p:xfrm>
          <a:off x="1331913" y="3789363"/>
          <a:ext cx="38163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3" imgW="1955800" imgH="469900" progId="Equation.DSMT4">
                  <p:embed/>
                </p:oleObj>
              </mc:Choice>
              <mc:Fallback>
                <p:oleObj name="Equation" r:id="rId3" imgW="19558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789363"/>
                        <a:ext cx="381635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5"/>
          <p:cNvGraphicFramePr>
            <a:graphicFrameLocks noChangeAspect="1"/>
          </p:cNvGraphicFramePr>
          <p:nvPr/>
        </p:nvGraphicFramePr>
        <p:xfrm>
          <a:off x="1476375" y="5084763"/>
          <a:ext cx="34798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5" imgW="1574800" imgH="520700" progId="Equation.3">
                  <p:embed/>
                </p:oleObj>
              </mc:Choice>
              <mc:Fallback>
                <p:oleObj name="Equation" r:id="rId5" imgW="15748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084763"/>
                        <a:ext cx="347980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732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229600" cy="103187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ffectLst/>
                <a:latin typeface="Tahoma" charset="0"/>
              </a:rPr>
              <a:t>Two Sample t-tests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229600" cy="44958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effectLst/>
                <a:latin typeface="Tahoma" charset="0"/>
              </a:rPr>
              <a:t>For separate variance	     :</a:t>
            </a:r>
          </a:p>
          <a:p>
            <a:pPr lvl="1">
              <a:lnSpc>
                <a:spcPct val="90000"/>
              </a:lnSpc>
            </a:pPr>
            <a:endParaRPr lang="en-US">
              <a:effectLst/>
              <a:latin typeface="Tahoma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endParaRPr lang="en-US">
              <a:effectLst/>
              <a:latin typeface="Tahoma" charset="0"/>
              <a:cs typeface="Arial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effectLst/>
                <a:latin typeface="Tahoma" charset="0"/>
              </a:rPr>
              <a:t>For separate variances d.f.</a:t>
            </a:r>
            <a:r>
              <a:rPr lang="en-US" baseline="-25000">
                <a:effectLst/>
                <a:latin typeface="Tahoma" charset="0"/>
              </a:rPr>
              <a:t>adjusted</a:t>
            </a:r>
            <a:r>
              <a:rPr lang="en-US">
                <a:effectLst/>
                <a:latin typeface="Tahoma" charset="0"/>
              </a:rPr>
              <a:t>:</a:t>
            </a:r>
          </a:p>
        </p:txBody>
      </p:sp>
      <p:graphicFrame>
        <p:nvGraphicFramePr>
          <p:cNvPr id="39939" name="Object 4"/>
          <p:cNvGraphicFramePr>
            <a:graphicFrameLocks noChangeAspect="1"/>
          </p:cNvGraphicFramePr>
          <p:nvPr/>
        </p:nvGraphicFramePr>
        <p:xfrm>
          <a:off x="5724525" y="1916113"/>
          <a:ext cx="2468563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3" imgW="1117600" imgH="508000" progId="Equation.DSMT4">
                  <p:embed/>
                </p:oleObj>
              </mc:Choice>
              <mc:Fallback>
                <p:oleObj name="Equation" r:id="rId3" imgW="11176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1916113"/>
                        <a:ext cx="2468563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5"/>
          <p:cNvGraphicFramePr>
            <a:graphicFrameLocks noChangeAspect="1"/>
          </p:cNvGraphicFramePr>
          <p:nvPr/>
        </p:nvGraphicFramePr>
        <p:xfrm>
          <a:off x="4716463" y="3933825"/>
          <a:ext cx="3898900" cy="266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5" imgW="1765300" imgH="1206500" progId="Equation.DSMT4">
                  <p:embed/>
                </p:oleObj>
              </mc:Choice>
              <mc:Fallback>
                <p:oleObj name="Equation" r:id="rId5" imgW="1765300" imgH="1206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933825"/>
                        <a:ext cx="3898900" cy="266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6"/>
          <p:cNvGraphicFramePr>
            <a:graphicFrameLocks noChangeAspect="1"/>
          </p:cNvGraphicFramePr>
          <p:nvPr/>
        </p:nvGraphicFramePr>
        <p:xfrm>
          <a:off x="4546600" y="1797050"/>
          <a:ext cx="78581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7" imgW="355292" imgH="253780" progId="Equation.3">
                  <p:embed/>
                </p:oleObj>
              </mc:Choice>
              <mc:Fallback>
                <p:oleObj name="Equation" r:id="rId7" imgW="355292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600" y="1797050"/>
                        <a:ext cx="785813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491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ffectLst/>
                <a:latin typeface="Tahoma" charset="0"/>
              </a:rPr>
              <a:t>Two Sample t-tests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effectLst/>
                <a:latin typeface="Tahoma" charset="0"/>
              </a:rPr>
              <a:t>Test statistic</a:t>
            </a:r>
          </a:p>
          <a:p>
            <a:pPr>
              <a:lnSpc>
                <a:spcPct val="90000"/>
              </a:lnSpc>
            </a:pPr>
            <a:endParaRPr lang="en-US" sz="2800" dirty="0">
              <a:effectLst/>
              <a:latin typeface="Tahoma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effectLst/>
              <a:latin typeface="Tahoma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effectLst/>
                <a:latin typeface="Tahoma" charset="0"/>
              </a:rPr>
              <a:t>P-value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ffectLst/>
                <a:latin typeface="Tahoma" charset="0"/>
                <a:ea typeface="ＭＳ Ｐゴシック" charset="0"/>
                <a:cs typeface="ＭＳ Ｐゴシック" charset="0"/>
              </a:rPr>
              <a:t>Probability of obtaining the observed difference between sample means 	     </a:t>
            </a:r>
            <a:r>
              <a:rPr lang="en-US" sz="2400" dirty="0">
                <a:effectLst/>
                <a:latin typeface="Tahoma" charset="0"/>
                <a:cs typeface="Arial" charset="0"/>
              </a:rPr>
              <a:t>if the two population means are equal, i.e. if H</a:t>
            </a:r>
            <a:r>
              <a:rPr lang="en-US" sz="2400" baseline="-25000" dirty="0">
                <a:effectLst/>
                <a:latin typeface="Tahoma" charset="0"/>
                <a:cs typeface="Arial" charset="0"/>
              </a:rPr>
              <a:t>o</a:t>
            </a:r>
            <a:r>
              <a:rPr lang="en-US" sz="2400" dirty="0">
                <a:effectLst/>
                <a:latin typeface="Tahoma" charset="0"/>
                <a:cs typeface="Arial" charset="0"/>
              </a:rPr>
              <a:t> is true.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ffectLst/>
                <a:latin typeface="Tahoma" charset="0"/>
                <a:ea typeface="ＭＳ Ｐゴシック" charset="0"/>
                <a:cs typeface="ＭＳ Ｐゴシック" charset="0"/>
              </a:rPr>
              <a:t>For one sided test, p-value = P[t ≥ +</a:t>
            </a:r>
            <a:r>
              <a:rPr lang="en-US" sz="2400" dirty="0" err="1">
                <a:effectLst/>
                <a:latin typeface="Tahoma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400" baseline="-25000" dirty="0" err="1">
                <a:effectLst/>
                <a:latin typeface="Tahoma" charset="0"/>
                <a:ea typeface="ＭＳ Ｐゴシック" charset="0"/>
                <a:cs typeface="ＭＳ Ｐゴシック" charset="0"/>
              </a:rPr>
              <a:t>test</a:t>
            </a:r>
            <a:r>
              <a:rPr lang="en-US" sz="2400" dirty="0">
                <a:effectLst/>
                <a:latin typeface="Tahoma" charset="0"/>
                <a:ea typeface="ＭＳ Ｐゴシック" charset="0"/>
                <a:cs typeface="ＭＳ Ｐゴシック" charset="0"/>
              </a:rPr>
              <a:t>] </a:t>
            </a:r>
            <a:r>
              <a:rPr lang="en-US" sz="2400" dirty="0" smtClean="0">
                <a:effectLst/>
                <a:latin typeface="Tahoma" charset="0"/>
                <a:ea typeface="ＭＳ Ｐゴシック" charset="0"/>
                <a:cs typeface="ＭＳ Ｐゴシック" charset="0"/>
              </a:rPr>
              <a:t>or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>
                <a:effectLst/>
                <a:latin typeface="Tahom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effectLst/>
                <a:latin typeface="Tahoma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>
                <a:effectLst/>
                <a:latin typeface="Tahoma" charset="0"/>
                <a:ea typeface="ＭＳ Ｐゴシック" charset="0"/>
                <a:cs typeface="ＭＳ Ｐゴシック" charset="0"/>
              </a:rPr>
              <a:t>P[t ≤ -</a:t>
            </a:r>
            <a:r>
              <a:rPr lang="en-US" sz="2400" dirty="0" err="1">
                <a:effectLst/>
                <a:latin typeface="Tahoma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400" baseline="-25000" dirty="0" err="1">
                <a:effectLst/>
                <a:latin typeface="Tahoma" charset="0"/>
                <a:ea typeface="ＭＳ Ｐゴシック" charset="0"/>
                <a:cs typeface="ＭＳ Ｐゴシック" charset="0"/>
              </a:rPr>
              <a:t>test</a:t>
            </a:r>
            <a:r>
              <a:rPr lang="en-US" sz="2400" dirty="0">
                <a:effectLst/>
                <a:latin typeface="Tahoma" charset="0"/>
                <a:ea typeface="ＭＳ Ｐゴシック" charset="0"/>
                <a:cs typeface="ＭＳ Ｐゴシック" charset="0"/>
              </a:rPr>
              <a:t>]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ffectLst/>
                <a:latin typeface="Tahoma" charset="0"/>
                <a:ea typeface="ＭＳ Ｐゴシック" charset="0"/>
                <a:cs typeface="ＭＳ Ｐゴシック" charset="0"/>
              </a:rPr>
              <a:t>For two-sided test, p-value = 2* P[t ≥ │</a:t>
            </a:r>
            <a:r>
              <a:rPr lang="en-US" sz="2400" dirty="0" err="1">
                <a:effectLst/>
                <a:latin typeface="Tahoma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400" baseline="-25000" dirty="0" err="1">
                <a:effectLst/>
                <a:latin typeface="Tahoma" charset="0"/>
                <a:ea typeface="ＭＳ Ｐゴシック" charset="0"/>
                <a:cs typeface="ＭＳ Ｐゴシック" charset="0"/>
              </a:rPr>
              <a:t>test</a:t>
            </a:r>
            <a:r>
              <a:rPr lang="en-US" sz="2400" dirty="0">
                <a:effectLst/>
                <a:latin typeface="Tahoma" charset="0"/>
                <a:ea typeface="ＭＳ Ｐゴシック" charset="0"/>
                <a:cs typeface="ＭＳ Ｐゴシック" charset="0"/>
              </a:rPr>
              <a:t>│]</a:t>
            </a:r>
            <a:endParaRPr lang="el-GR" sz="2400" dirty="0">
              <a:effectLst/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effectLst/>
              <a:latin typeface="Tahoma" charset="0"/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effectLst/>
              <a:latin typeface="Tahoma" charset="0"/>
            </a:endParaRPr>
          </a:p>
        </p:txBody>
      </p:sp>
      <p:graphicFrame>
        <p:nvGraphicFramePr>
          <p:cNvPr id="40963" name="Object 4"/>
          <p:cNvGraphicFramePr>
            <a:graphicFrameLocks noChangeAspect="1"/>
          </p:cNvGraphicFramePr>
          <p:nvPr/>
        </p:nvGraphicFramePr>
        <p:xfrm>
          <a:off x="3419475" y="1700213"/>
          <a:ext cx="1944688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3" imgW="901700" imgH="508000" progId="Equation.DSMT4">
                  <p:embed/>
                </p:oleObj>
              </mc:Choice>
              <mc:Fallback>
                <p:oleObj name="Equation" r:id="rId3" imgW="9017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700213"/>
                        <a:ext cx="1944688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6"/>
          <p:cNvGraphicFramePr>
            <a:graphicFrameLocks noChangeAspect="1"/>
          </p:cNvGraphicFramePr>
          <p:nvPr/>
        </p:nvGraphicFramePr>
        <p:xfrm>
          <a:off x="4572000" y="4221163"/>
          <a:ext cx="9366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5" imgW="647700" imgH="279400" progId="Equation.3">
                  <p:embed/>
                </p:oleObj>
              </mc:Choice>
              <mc:Fallback>
                <p:oleObj name="Equation" r:id="rId5" imgW="6477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221163"/>
                        <a:ext cx="93662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686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ffectLst/>
                <a:latin typeface="Tahoma" charset="0"/>
              </a:rPr>
              <a:t>Two Sample t-tests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ffectLst/>
                <a:latin typeface="Tahoma" charset="0"/>
              </a:rPr>
              <a:t>Conclusion</a:t>
            </a:r>
          </a:p>
          <a:p>
            <a:pPr lvl="1"/>
            <a:r>
              <a:rPr lang="en-US">
                <a:effectLst/>
                <a:latin typeface="Tahoma" charset="0"/>
                <a:cs typeface="Arial" charset="0"/>
              </a:rPr>
              <a:t>If p </a:t>
            </a:r>
            <a:r>
              <a:rPr lang="en-US">
                <a:effectLst/>
                <a:latin typeface="Tahoma" charset="0"/>
                <a:ea typeface="ＭＳ Ｐゴシック" charset="0"/>
                <a:cs typeface="ＭＳ Ｐゴシック" charset="0"/>
              </a:rPr>
              <a:t>≤ 0.05, then the probability associated with the random sampling variation explanation for observed differences between two means is sufficiently low so the two groups are not equivalent</a:t>
            </a:r>
          </a:p>
        </p:txBody>
      </p:sp>
    </p:spTree>
    <p:extLst>
      <p:ext uri="{BB962C8B-B14F-4D97-AF65-F5344CB8AC3E}">
        <p14:creationId xmlns:p14="http://schemas.microsoft.com/office/powerpoint/2010/main" val="166184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primerofbiostatfigures_Page_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908050"/>
            <a:ext cx="4252913" cy="40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8785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6286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6286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6286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6286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6286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3300"/>
                </a:solidFill>
                <a:latin typeface="Tahoma" panose="020B0604030504040204" pitchFamily="34" charset="0"/>
              </a:rPr>
              <a:t>t </a:t>
            </a:r>
            <a:r>
              <a:rPr lang="en-US" altLang="en-US" sz="2800">
                <a:latin typeface="Tahoma" panose="020B0604030504040204" pitchFamily="34" charset="0"/>
              </a:rPr>
              <a:t>test is the most commonly used statistical procedure</a:t>
            </a: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50825" y="908050"/>
            <a:ext cx="4033838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0975" indent="-180975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000">
                <a:latin typeface="Tahoma" panose="020B0604030504040204" pitchFamily="34" charset="0"/>
              </a:rPr>
              <a:t>Compare two groups</a:t>
            </a:r>
          </a:p>
          <a:p>
            <a:pPr eaLnBrk="1" hangingPunct="1">
              <a:buFontTx/>
              <a:buChar char="•"/>
            </a:pPr>
            <a:r>
              <a:rPr lang="en-US" altLang="en-US" sz="2000">
                <a:latin typeface="Tahoma" panose="020B0604030504040204" pitchFamily="34" charset="0"/>
              </a:rPr>
              <a:t>Incorrectly to compare multiple groups (pairwise comparison – more than one intervention vs. single control, state of patient at different times)</a:t>
            </a:r>
          </a:p>
          <a:p>
            <a:pPr eaLnBrk="1" hangingPunct="1">
              <a:buFontTx/>
              <a:buChar char="•"/>
            </a:pPr>
            <a:endParaRPr lang="en-US" altLang="en-US" sz="200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2000">
                <a:latin typeface="Tahoma" panose="020B0604030504040204" pitchFamily="34" charset="0"/>
              </a:rPr>
              <a:t>	Incorrect use increases the chances of rejecting the null hypothesis of no effect, i.e., increasing the chances of reporting an effect without solid statistical evidence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5292725" y="4029075"/>
            <a:ext cx="2016125" cy="163513"/>
          </a:xfrm>
          <a:prstGeom prst="rect">
            <a:avLst/>
          </a:prstGeom>
          <a:solidFill>
            <a:srgbClr val="00FFFF">
              <a:alpha val="18823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7451725" y="4149725"/>
            <a:ext cx="1512888" cy="142875"/>
          </a:xfrm>
          <a:prstGeom prst="rect">
            <a:avLst/>
          </a:prstGeom>
          <a:solidFill>
            <a:schemeClr val="accent1">
              <a:alpha val="18823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5003800" y="4292600"/>
            <a:ext cx="576263" cy="144463"/>
          </a:xfrm>
          <a:prstGeom prst="rect">
            <a:avLst/>
          </a:prstGeom>
          <a:solidFill>
            <a:schemeClr val="accent1">
              <a:alpha val="18823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primerofbiostatfigures_Page_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33375"/>
            <a:ext cx="4041775" cy="597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23850" y="404813"/>
            <a:ext cx="4176713" cy="617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/>
              <a:t>General approach:</a:t>
            </a:r>
          </a:p>
          <a:p>
            <a:pPr eaLnBrk="1" hangingPunct="1"/>
            <a:endParaRPr lang="en-US" altLang="en-US" sz="3200" b="1"/>
          </a:p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Test a new diuretic drug</a:t>
            </a:r>
          </a:p>
          <a:p>
            <a:pPr eaLnBrk="1" hangingPunct="1"/>
            <a:endParaRPr lang="en-US" altLang="en-US" sz="240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Select 10 people</a:t>
            </a:r>
          </a:p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Divide random in two groups</a:t>
            </a:r>
          </a:p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Control group:  placebo</a:t>
            </a:r>
          </a:p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Treatment group: drug</a:t>
            </a:r>
          </a:p>
          <a:p>
            <a:pPr eaLnBrk="1" hangingPunct="1"/>
            <a:endParaRPr lang="en-US" altLang="en-US" sz="240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Measure the urine production for 24 hours (Treatment -240 mL more)</a:t>
            </a:r>
          </a:p>
          <a:p>
            <a:pPr eaLnBrk="1" hangingPunct="1"/>
            <a:endParaRPr lang="en-US" altLang="en-US" sz="240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2400">
                <a:latin typeface="Tahoma" panose="020B0604030504040204" pitchFamily="34" charset="0"/>
              </a:rPr>
              <a:t>Recruit 30 more people – similar results – but considered more convincing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572000" y="1608138"/>
            <a:ext cx="1227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chemeClr val="bg2"/>
                </a:solidFill>
                <a:latin typeface="Tahoma" panose="020B0604030504040204" pitchFamily="34" charset="0"/>
              </a:rPr>
              <a:t>240 mL more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2" descr="primerofbiostatfigures_Page_2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950" y="188913"/>
            <a:ext cx="3848100" cy="568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3384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Tahoma" panose="020B0604030504040204" pitchFamily="34" charset="0"/>
              </a:rPr>
              <a:t>General approach:</a:t>
            </a: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5292725" y="1341438"/>
            <a:ext cx="1227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chemeClr val="bg2"/>
                </a:solidFill>
                <a:latin typeface="Tahoma" panose="020B0604030504040204" pitchFamily="34" charset="0"/>
              </a:rPr>
              <a:t>240 mL more</a:t>
            </a:r>
          </a:p>
        </p:txBody>
      </p:sp>
      <p:sp>
        <p:nvSpPr>
          <p:cNvPr id="5127" name="Text Box 3"/>
          <p:cNvSpPr txBox="1">
            <a:spLocks noChangeArrowheads="1"/>
          </p:cNvSpPr>
          <p:nvPr/>
        </p:nvSpPr>
        <p:spPr bwMode="auto">
          <a:xfrm>
            <a:off x="0" y="765175"/>
            <a:ext cx="5076825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Standard Error of the Mean (SEM) is </a:t>
            </a:r>
            <a:r>
              <a:rPr lang="en-US" altLang="en-US" b="1" dirty="0">
                <a:solidFill>
                  <a:srgbClr val="FF0000"/>
                </a:solidFill>
                <a:latin typeface="Tahoma" panose="020B0604030504040204" pitchFamily="34" charset="0"/>
              </a:rPr>
              <a:t>NOT</a:t>
            </a:r>
            <a:r>
              <a:rPr lang="en-US" altLang="en-US" dirty="0">
                <a:latin typeface="Tahoma" panose="020B0604030504040204" pitchFamily="34" charset="0"/>
              </a:rPr>
              <a:t> about the standard deviation in the sample but a</a:t>
            </a:r>
            <a:r>
              <a:rPr lang="en-US" altLang="en-US" b="1" dirty="0">
                <a:latin typeface="Tahoma" panose="020B0604030504040204" pitchFamily="34" charset="0"/>
              </a:rPr>
              <a:t>bout the certainty with which the sample mean estimates the true population mean</a:t>
            </a:r>
          </a:p>
          <a:p>
            <a:pPr eaLnBrk="1" hangingPunct="1"/>
            <a:endParaRPr lang="en-US" altLang="en-US" sz="1100" b="1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b="1" dirty="0">
                <a:latin typeface="Tahoma" panose="020B0604030504040204" pitchFamily="34" charset="0"/>
              </a:rPr>
              <a:t>SEM </a:t>
            </a:r>
            <a:r>
              <a:rPr lang="en-US" altLang="en-US" dirty="0">
                <a:latin typeface="Tahoma" panose="020B0604030504040204" pitchFamily="34" charset="0"/>
              </a:rPr>
              <a:t>decreases with increasing sample sizes</a:t>
            </a:r>
          </a:p>
          <a:p>
            <a:pPr eaLnBrk="1" hangingPunct="1"/>
            <a:endParaRPr lang="en-US" altLang="en-US" dirty="0">
              <a:latin typeface="Tahoma" panose="020B0604030504040204" pitchFamily="34" charset="0"/>
            </a:endParaRPr>
          </a:p>
          <a:p>
            <a:pPr eaLnBrk="1" hangingPunct="1"/>
            <a:endParaRPr lang="en-US" altLang="en-US" dirty="0">
              <a:latin typeface="Tahoma" panose="020B0604030504040204" pitchFamily="34" charset="0"/>
            </a:endParaRPr>
          </a:p>
          <a:p>
            <a:pPr eaLnBrk="1" hangingPunct="1"/>
            <a:endParaRPr lang="en-US" altLang="en-US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dirty="0" smtClean="0">
                <a:latin typeface="Tahoma" panose="020B0604030504040204" pitchFamily="34" charset="0"/>
              </a:rPr>
              <a:t>As the sample size increases the </a:t>
            </a:r>
            <a:r>
              <a:rPr lang="en-US" altLang="en-US" b="1" dirty="0" smtClean="0">
                <a:latin typeface="Tahoma" panose="020B0604030504040204" pitchFamily="34" charset="0"/>
              </a:rPr>
              <a:t>uncertainty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</a:rPr>
              <a:t>in the estimate of the </a:t>
            </a:r>
            <a:r>
              <a:rPr lang="en-US" altLang="en-US" b="1" dirty="0">
                <a:latin typeface="Tahoma" panose="020B0604030504040204" pitchFamily="34" charset="0"/>
              </a:rPr>
              <a:t>difference </a:t>
            </a:r>
            <a:r>
              <a:rPr lang="en-US" altLang="en-US" dirty="0" smtClean="0">
                <a:latin typeface="Tahoma" panose="020B0604030504040204" pitchFamily="34" charset="0"/>
              </a:rPr>
              <a:t>of the </a:t>
            </a:r>
            <a:r>
              <a:rPr lang="en-US" altLang="en-US" dirty="0">
                <a:latin typeface="Tahoma" panose="020B0604030504040204" pitchFamily="34" charset="0"/>
              </a:rPr>
              <a:t>means </a:t>
            </a:r>
            <a:r>
              <a:rPr lang="en-US" altLang="en-US" dirty="0" smtClean="0">
                <a:latin typeface="Tahoma" panose="020B0604030504040204" pitchFamily="34" charset="0"/>
              </a:rPr>
              <a:t>between people who received placebo or the drug </a:t>
            </a:r>
            <a:r>
              <a:rPr lang="en-US" altLang="en-US" b="1" dirty="0" smtClean="0">
                <a:latin typeface="Tahoma" panose="020B0604030504040204" pitchFamily="34" charset="0"/>
              </a:rPr>
              <a:t>decreases </a:t>
            </a:r>
            <a:r>
              <a:rPr lang="en-US" altLang="en-US" dirty="0">
                <a:latin typeface="Tahoma" panose="020B0604030504040204" pitchFamily="34" charset="0"/>
              </a:rPr>
              <a:t>relative to the difference between the means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79388" y="5661025"/>
            <a:ext cx="878644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small </a:t>
            </a:r>
            <a:r>
              <a:rPr lang="en-US" altLang="en-US" dirty="0">
                <a:solidFill>
                  <a:srgbClr val="FF3300"/>
                </a:solidFill>
                <a:latin typeface="Tahoma" panose="020B0604030504040204" pitchFamily="34" charset="0"/>
              </a:rPr>
              <a:t>t </a:t>
            </a:r>
            <a:r>
              <a:rPr lang="en-US" altLang="en-US" dirty="0">
                <a:latin typeface="Tahoma" panose="020B0604030504040204" pitchFamily="34" charset="0"/>
              </a:rPr>
              <a:t>– compatible with the hypothesis 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large </a:t>
            </a:r>
            <a:r>
              <a:rPr lang="en-US" altLang="en-US" dirty="0">
                <a:solidFill>
                  <a:srgbClr val="FF3300"/>
                </a:solidFill>
                <a:latin typeface="Tahoma" panose="020B0604030504040204" pitchFamily="34" charset="0"/>
              </a:rPr>
              <a:t>t</a:t>
            </a:r>
            <a:r>
              <a:rPr lang="en-US" altLang="en-US" dirty="0">
                <a:latin typeface="Tahoma" panose="020B0604030504040204" pitchFamily="34" charset="0"/>
              </a:rPr>
              <a:t> – unlikely that the sample was drawn from a single population</a:t>
            </a:r>
          </a:p>
          <a:p>
            <a:pPr eaLnBrk="1" hangingPunct="1"/>
            <a:endParaRPr lang="en-US" altLang="en-US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Similar argument to </a:t>
            </a:r>
            <a:r>
              <a:rPr lang="en-US" altLang="en-US" b="1" dirty="0">
                <a:latin typeface="Tahoma" panose="020B0604030504040204" pitchFamily="34" charset="0"/>
              </a:rPr>
              <a:t>analysis of variance </a:t>
            </a:r>
            <a:r>
              <a:rPr lang="en-US" altLang="en-US" dirty="0">
                <a:latin typeface="Tahoma" panose="020B0604030504040204" pitchFamily="34" charset="0"/>
              </a:rPr>
              <a:t>(</a:t>
            </a:r>
            <a:r>
              <a:rPr lang="en-US" altLang="en-US" sz="1600" dirty="0">
                <a:latin typeface="Tahoma" panose="020B0604030504040204" pitchFamily="34" charset="0"/>
              </a:rPr>
              <a:t>variability in means vs. </a:t>
            </a:r>
            <a:r>
              <a:rPr lang="en-US" altLang="en-US" sz="1600" dirty="0" smtClean="0">
                <a:latin typeface="Tahoma" panose="020B0604030504040204" pitchFamily="34" charset="0"/>
              </a:rPr>
              <a:t>variability in </a:t>
            </a:r>
            <a:r>
              <a:rPr lang="en-US" altLang="en-US" sz="1600" dirty="0">
                <a:latin typeface="Tahoma" panose="020B0604030504040204" pitchFamily="34" charset="0"/>
              </a:rPr>
              <a:t>samples)</a:t>
            </a:r>
            <a:endParaRPr lang="en-US" altLang="en-US" sz="1600" b="1" dirty="0">
              <a:solidFill>
                <a:srgbClr val="FF330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5122" name="Object 9"/>
          <p:cNvGraphicFramePr>
            <a:graphicFrameLocks noChangeAspect="1"/>
          </p:cNvGraphicFramePr>
          <p:nvPr/>
        </p:nvGraphicFramePr>
        <p:xfrm>
          <a:off x="1835150" y="2420938"/>
          <a:ext cx="115252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5" imgW="583920" imgH="419040" progId="Equation.DSMT4">
                  <p:embed/>
                </p:oleObj>
              </mc:Choice>
              <mc:Fallback>
                <p:oleObj name="Equation" r:id="rId5" imgW="583920" imgH="419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420938"/>
                        <a:ext cx="1152525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43732"/>
              </p:ext>
            </p:extLst>
          </p:nvPr>
        </p:nvGraphicFramePr>
        <p:xfrm>
          <a:off x="179388" y="4735493"/>
          <a:ext cx="4745038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7" imgW="3187440" imgH="431640" progId="Equation.DSMT4">
                  <p:embed/>
                </p:oleObj>
              </mc:Choice>
              <mc:Fallback>
                <p:oleObj name="Equation" r:id="rId7" imgW="3187440" imgH="431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735493"/>
                        <a:ext cx="4745038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2" descr="primerofbiostatfigures_Page_2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75585" y="1268760"/>
            <a:ext cx="4967288" cy="482917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2" name="Text Box 3"/>
          <p:cNvSpPr txBox="1">
            <a:spLocks noChangeArrowheads="1"/>
          </p:cNvSpPr>
          <p:nvPr/>
        </p:nvSpPr>
        <p:spPr bwMode="auto">
          <a:xfrm>
            <a:off x="107950" y="115888"/>
            <a:ext cx="2293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Tahoma" panose="020B0604030504040204" pitchFamily="34" charset="0"/>
              </a:rPr>
              <a:t>To calculate </a:t>
            </a:r>
            <a:r>
              <a:rPr lang="en-US" altLang="en-US" sz="2800">
                <a:solidFill>
                  <a:srgbClr val="FF3300"/>
                </a:solidFill>
                <a:latin typeface="Tahoma" panose="020B0604030504040204" pitchFamily="34" charset="0"/>
              </a:rPr>
              <a:t>t</a:t>
            </a: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6153" name="Text Box 5"/>
          <p:cNvSpPr txBox="1">
            <a:spLocks noChangeArrowheads="1"/>
          </p:cNvSpPr>
          <p:nvPr/>
        </p:nvSpPr>
        <p:spPr bwMode="auto">
          <a:xfrm>
            <a:off x="179388" y="765175"/>
            <a:ext cx="33131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Propagation of uncertainty</a:t>
            </a:r>
          </a:p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(addition, subtraction)</a:t>
            </a:r>
          </a:p>
        </p:txBody>
      </p:sp>
      <p:sp>
        <p:nvSpPr>
          <p:cNvPr id="6154" name="Text Box 7"/>
          <p:cNvSpPr txBox="1">
            <a:spLocks noChangeArrowheads="1"/>
          </p:cNvSpPr>
          <p:nvPr/>
        </p:nvSpPr>
        <p:spPr bwMode="auto">
          <a:xfrm>
            <a:off x="215107" y="1993936"/>
            <a:ext cx="3960812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Example:</a:t>
            </a:r>
          </a:p>
          <a:p>
            <a:pPr eaLnBrk="1" hangingPunct="1"/>
            <a:endParaRPr lang="en-US" altLang="en-US" sz="120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N:200; Mean: 0.0; s.d.:1.0</a:t>
            </a:r>
          </a:p>
          <a:p>
            <a:pPr eaLnBrk="1" hangingPunct="1"/>
            <a:endParaRPr lang="en-US" altLang="en-US" sz="120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dirty="0" err="1">
                <a:latin typeface="Tahoma" panose="020B0604030504040204" pitchFamily="34" charset="0"/>
              </a:rPr>
              <a:t>s.d.</a:t>
            </a:r>
            <a:r>
              <a:rPr lang="en-US" altLang="en-US" dirty="0">
                <a:latin typeface="Tahoma" panose="020B0604030504040204" pitchFamily="34" charset="0"/>
              </a:rPr>
              <a:t> of the difference is ~ 40% larger</a:t>
            </a:r>
          </a:p>
        </p:txBody>
      </p:sp>
      <p:graphicFrame>
        <p:nvGraphicFramePr>
          <p:cNvPr id="614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967932"/>
              </p:ext>
            </p:extLst>
          </p:nvPr>
        </p:nvGraphicFramePr>
        <p:xfrm>
          <a:off x="207008" y="3915923"/>
          <a:ext cx="33528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Equation" r:id="rId5" imgW="1993680" imgH="253800" progId="Equation.DSMT4">
                  <p:embed/>
                </p:oleObj>
              </mc:Choice>
              <mc:Fallback>
                <p:oleObj name="Equation" r:id="rId5" imgW="1993680" imgH="253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08" y="3915923"/>
                        <a:ext cx="33528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038459"/>
              </p:ext>
            </p:extLst>
          </p:nvPr>
        </p:nvGraphicFramePr>
        <p:xfrm>
          <a:off x="250825" y="5268168"/>
          <a:ext cx="14081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Equation" r:id="rId7" imgW="838080" imgH="253800" progId="Equation.DSMT4">
                  <p:embed/>
                </p:oleObj>
              </mc:Choice>
              <mc:Fallback>
                <p:oleObj name="Equation" r:id="rId7" imgW="838080" imgH="253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268168"/>
                        <a:ext cx="140811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177524"/>
              </p:ext>
            </p:extLst>
          </p:nvPr>
        </p:nvGraphicFramePr>
        <p:xfrm>
          <a:off x="250825" y="6204793"/>
          <a:ext cx="39687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Equation" r:id="rId9" imgW="2361960" imgH="317160" progId="Equation.DSMT4">
                  <p:embed/>
                </p:oleObj>
              </mc:Choice>
              <mc:Fallback>
                <p:oleObj name="Equation" r:id="rId9" imgW="2361960" imgH="3171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6204793"/>
                        <a:ext cx="39687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179388" y="4836368"/>
            <a:ext cx="2627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Variances of samples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179388" y="5772993"/>
            <a:ext cx="3743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Variances of mean differences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191386" y="3409815"/>
            <a:ext cx="38877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Variances of population differences</a:t>
            </a:r>
          </a:p>
        </p:txBody>
      </p:sp>
      <p:graphicFrame>
        <p:nvGraphicFramePr>
          <p:cNvPr id="6150" name="Object 14"/>
          <p:cNvGraphicFramePr>
            <a:graphicFrameLocks noChangeAspect="1"/>
          </p:cNvGraphicFramePr>
          <p:nvPr/>
        </p:nvGraphicFramePr>
        <p:xfrm>
          <a:off x="4211638" y="188913"/>
          <a:ext cx="474503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Equation" r:id="rId11" imgW="3187440" imgH="431640" progId="Equation.DSMT4">
                  <p:embed/>
                </p:oleObj>
              </mc:Choice>
              <mc:Fallback>
                <p:oleObj name="Equation" r:id="rId11" imgW="3187440" imgH="4316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88913"/>
                        <a:ext cx="4745037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7718" y="4341264"/>
                <a:ext cx="2353208" cy="318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=1.4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18" y="4341264"/>
                <a:ext cx="2353208" cy="318933"/>
              </a:xfrm>
              <a:prstGeom prst="rect">
                <a:avLst/>
              </a:prstGeom>
              <a:blipFill rotWithShape="0">
                <a:blip r:embed="rId14"/>
                <a:stretch>
                  <a:fillRect l="-2591" t="-13462" r="-2591" b="-44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245520" y="1377955"/>
            <a:ext cx="127669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Population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45520" y="2798071"/>
            <a:ext cx="203517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Sample: X-Y (n=6)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45889" y="3962671"/>
            <a:ext cx="227882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Sample: X-Y (n=100)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8424" y="1470288"/>
                <a:ext cx="209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424" y="1470288"/>
                <a:ext cx="209223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1765" r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866286" y="3963834"/>
                <a:ext cx="6997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err="1" smtClean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s</a:t>
                </a:r>
                <a:r>
                  <a:rPr lang="en-US" baseline="-25000" dirty="0" err="1" smtClean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X</a:t>
                </a:r>
                <a:r>
                  <a:rPr lang="en-US" baseline="-25000" dirty="0" smtClean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-Y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286" y="3963834"/>
                <a:ext cx="699743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0000" t="-30435" r="-6957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45506" y="1377954"/>
                <a:ext cx="3777207" cy="6263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06" y="1377954"/>
                <a:ext cx="3777207" cy="62632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7" name="Picture 2" descr="primerofbiostatfigures_Page_2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836613"/>
            <a:ext cx="3690938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8" name="Text Box 4"/>
          <p:cNvSpPr txBox="1">
            <a:spLocks noChangeArrowheads="1"/>
          </p:cNvSpPr>
          <p:nvPr/>
        </p:nvSpPr>
        <p:spPr bwMode="auto">
          <a:xfrm>
            <a:off x="250825" y="115888"/>
            <a:ext cx="7908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Tahoma" panose="020B0604030504040204" pitchFamily="34" charset="0"/>
              </a:rPr>
              <a:t>Use of </a:t>
            </a:r>
            <a:r>
              <a:rPr lang="en-US" altLang="en-US" sz="2800">
                <a:solidFill>
                  <a:srgbClr val="FF3300"/>
                </a:solidFill>
                <a:latin typeface="Tahoma" panose="020B0604030504040204" pitchFamily="34" charset="0"/>
              </a:rPr>
              <a:t>t </a:t>
            </a:r>
            <a:r>
              <a:rPr lang="en-US" altLang="en-US" sz="2800">
                <a:latin typeface="Tahoma" panose="020B0604030504040204" pitchFamily="34" charset="0"/>
              </a:rPr>
              <a:t>to test the hypothesis about two groups </a:t>
            </a:r>
          </a:p>
        </p:txBody>
      </p:sp>
      <p:sp>
        <p:nvSpPr>
          <p:cNvPr id="7179" name="Text Box 10"/>
          <p:cNvSpPr txBox="1">
            <a:spLocks noChangeArrowheads="1"/>
          </p:cNvSpPr>
          <p:nvPr/>
        </p:nvSpPr>
        <p:spPr bwMode="auto">
          <a:xfrm>
            <a:off x="323850" y="3673475"/>
            <a:ext cx="4535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But	          are both estimates of </a:t>
            </a:r>
          </a:p>
        </p:txBody>
      </p:sp>
      <p:graphicFrame>
        <p:nvGraphicFramePr>
          <p:cNvPr id="7170" name="Object 11"/>
          <p:cNvGraphicFramePr>
            <a:graphicFrameLocks noChangeAspect="1"/>
          </p:cNvGraphicFramePr>
          <p:nvPr/>
        </p:nvGraphicFramePr>
        <p:xfrm>
          <a:off x="827088" y="3644900"/>
          <a:ext cx="10668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Equation" r:id="rId5" imgW="634680" imgH="253800" progId="Equation.DSMT4">
                  <p:embed/>
                </p:oleObj>
              </mc:Choice>
              <mc:Fallback>
                <p:oleObj name="Equation" r:id="rId5" imgW="634680" imgH="253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644900"/>
                        <a:ext cx="10668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2"/>
          <p:cNvGraphicFramePr>
            <a:graphicFrameLocks noChangeAspect="1"/>
          </p:cNvGraphicFramePr>
          <p:nvPr/>
        </p:nvGraphicFramePr>
        <p:xfrm>
          <a:off x="4284663" y="3673475"/>
          <a:ext cx="341312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Equation" r:id="rId7" imgW="203040" imgH="241200" progId="Equation.DSMT4">
                  <p:embed/>
                </p:oleObj>
              </mc:Choice>
              <mc:Fallback>
                <p:oleObj name="Equation" r:id="rId7" imgW="20304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673475"/>
                        <a:ext cx="341312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Text Box 16"/>
          <p:cNvSpPr txBox="1">
            <a:spLocks noChangeArrowheads="1"/>
          </p:cNvSpPr>
          <p:nvPr/>
        </p:nvSpPr>
        <p:spPr bwMode="auto">
          <a:xfrm>
            <a:off x="0" y="5589588"/>
            <a:ext cx="507682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3300"/>
                </a:solidFill>
                <a:latin typeface="Tahoma" panose="020B0604030504040204" pitchFamily="34" charset="0"/>
              </a:rPr>
              <a:t>t</a:t>
            </a:r>
            <a:r>
              <a:rPr lang="en-US" altLang="en-US">
                <a:solidFill>
                  <a:srgbClr val="FF3300"/>
                </a:solidFill>
                <a:latin typeface="Tahoma" panose="020B0604030504040204" pitchFamily="34" charset="0"/>
              </a:rPr>
              <a:t> </a:t>
            </a:r>
            <a:r>
              <a:rPr lang="en-US" altLang="en-US">
                <a:latin typeface="Tahoma" panose="020B0604030504040204" pitchFamily="34" charset="0"/>
              </a:rPr>
              <a:t>– tends to be small when the samples are drawn from the same population </a:t>
            </a:r>
          </a:p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i.e., reject the hypothesis if </a:t>
            </a:r>
            <a:r>
              <a:rPr lang="en-US" altLang="en-US" b="1">
                <a:solidFill>
                  <a:srgbClr val="FF3300"/>
                </a:solidFill>
                <a:latin typeface="Tahoma" panose="020B0604030504040204" pitchFamily="34" charset="0"/>
              </a:rPr>
              <a:t>t</a:t>
            </a:r>
            <a:r>
              <a:rPr lang="en-US" altLang="en-US">
                <a:latin typeface="Tahoma" panose="020B0604030504040204" pitchFamily="34" charset="0"/>
              </a:rPr>
              <a:t> is large</a:t>
            </a:r>
            <a:endParaRPr lang="en-US" altLang="en-US" b="1">
              <a:latin typeface="Tahoma" panose="020B0604030504040204" pitchFamily="34" charset="0"/>
            </a:endParaRPr>
          </a:p>
        </p:txBody>
      </p:sp>
      <p:sp>
        <p:nvSpPr>
          <p:cNvPr id="7181" name="Text Box 17"/>
          <p:cNvSpPr txBox="1">
            <a:spLocks noChangeArrowheads="1"/>
          </p:cNvSpPr>
          <p:nvPr/>
        </p:nvSpPr>
        <p:spPr bwMode="auto">
          <a:xfrm>
            <a:off x="2051050" y="4292600"/>
            <a:ext cx="2881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hlink"/>
                </a:solidFill>
                <a:latin typeface="Tahoma" panose="020B0604030504040204" pitchFamily="34" charset="0"/>
              </a:rPr>
              <a:t>Pooled variance estimate</a:t>
            </a:r>
          </a:p>
        </p:txBody>
      </p:sp>
      <p:sp>
        <p:nvSpPr>
          <p:cNvPr id="7182" name="Text Box 18"/>
          <p:cNvSpPr txBox="1">
            <a:spLocks noChangeArrowheads="1"/>
          </p:cNvSpPr>
          <p:nvPr/>
        </p:nvSpPr>
        <p:spPr bwMode="auto">
          <a:xfrm>
            <a:off x="5183188" y="5392738"/>
            <a:ext cx="396081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Example:</a:t>
            </a:r>
          </a:p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N:200; n=10</a:t>
            </a:r>
          </a:p>
          <a:p>
            <a:pPr eaLnBrk="1" hangingPunct="1"/>
            <a:endParaRPr lang="en-US" altLang="en-US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Sample suggests: No effect</a:t>
            </a:r>
          </a:p>
        </p:txBody>
      </p:sp>
      <p:graphicFrame>
        <p:nvGraphicFramePr>
          <p:cNvPr id="7172" name="Object 19"/>
          <p:cNvGraphicFramePr>
            <a:graphicFrameLocks noChangeAspect="1"/>
          </p:cNvGraphicFramePr>
          <p:nvPr/>
        </p:nvGraphicFramePr>
        <p:xfrm>
          <a:off x="250825" y="908050"/>
          <a:ext cx="474503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Equation" r:id="rId9" imgW="3187440" imgH="431640" progId="Equation.DSMT4">
                  <p:embed/>
                </p:oleObj>
              </mc:Choice>
              <mc:Fallback>
                <p:oleObj name="Equation" r:id="rId9" imgW="3187440" imgH="4316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908050"/>
                        <a:ext cx="4745038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20"/>
          <p:cNvGraphicFramePr>
            <a:graphicFrameLocks noChangeAspect="1"/>
          </p:cNvGraphicFramePr>
          <p:nvPr/>
        </p:nvGraphicFramePr>
        <p:xfrm>
          <a:off x="468313" y="1700213"/>
          <a:ext cx="232568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3" name="Equation" r:id="rId11" imgW="1562040" imgH="520560" progId="Equation.DSMT4">
                  <p:embed/>
                </p:oleObj>
              </mc:Choice>
              <mc:Fallback>
                <p:oleObj name="Equation" r:id="rId11" imgW="1562040" imgH="52056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700213"/>
                        <a:ext cx="2325687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21"/>
          <p:cNvGraphicFramePr>
            <a:graphicFrameLocks noChangeAspect="1"/>
          </p:cNvGraphicFramePr>
          <p:nvPr/>
        </p:nvGraphicFramePr>
        <p:xfrm>
          <a:off x="468313" y="2708275"/>
          <a:ext cx="16065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Equation" r:id="rId13" imgW="1079280" imgH="482400" progId="Equation.DSMT4">
                  <p:embed/>
                </p:oleObj>
              </mc:Choice>
              <mc:Fallback>
                <p:oleObj name="Equation" r:id="rId13" imgW="1079280" imgH="4824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708275"/>
                        <a:ext cx="160655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22"/>
          <p:cNvGraphicFramePr>
            <a:graphicFrameLocks noChangeAspect="1"/>
          </p:cNvGraphicFramePr>
          <p:nvPr/>
        </p:nvGraphicFramePr>
        <p:xfrm>
          <a:off x="468313" y="4221163"/>
          <a:ext cx="10858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Equation" r:id="rId15" imgW="977760" imgH="393480" progId="Equation.DSMT4">
                  <p:embed/>
                </p:oleObj>
              </mc:Choice>
              <mc:Fallback>
                <p:oleObj name="Equation" r:id="rId15" imgW="977760" imgH="39348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221163"/>
                        <a:ext cx="10858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23"/>
          <p:cNvGraphicFramePr>
            <a:graphicFrameLocks noChangeAspect="1"/>
          </p:cNvGraphicFramePr>
          <p:nvPr/>
        </p:nvGraphicFramePr>
        <p:xfrm>
          <a:off x="395288" y="4797425"/>
          <a:ext cx="16065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Equation" r:id="rId17" imgW="1079280" imgH="482400" progId="Equation.DSMT4">
                  <p:embed/>
                </p:oleObj>
              </mc:Choice>
              <mc:Fallback>
                <p:oleObj name="Equation" r:id="rId17" imgW="1079280" imgH="4824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797425"/>
                        <a:ext cx="160655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13"/>
          <p:cNvGrpSpPr>
            <a:grpSpLocks/>
          </p:cNvGrpSpPr>
          <p:nvPr/>
        </p:nvGrpSpPr>
        <p:grpSpPr bwMode="auto">
          <a:xfrm>
            <a:off x="179388" y="115888"/>
            <a:ext cx="3455987" cy="6626225"/>
            <a:chOff x="2971" y="73"/>
            <a:chExt cx="2177" cy="4174"/>
          </a:xfrm>
        </p:grpSpPr>
        <p:pic>
          <p:nvPicPr>
            <p:cNvPr id="24587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" y="128"/>
              <a:ext cx="1809" cy="2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8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7" y="1517"/>
              <a:ext cx="1915" cy="2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9" name="Rectangle 8"/>
            <p:cNvSpPr>
              <a:spLocks noChangeArrowheads="1"/>
            </p:cNvSpPr>
            <p:nvPr/>
          </p:nvSpPr>
          <p:spPr bwMode="auto">
            <a:xfrm>
              <a:off x="2971" y="119"/>
              <a:ext cx="227" cy="40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0" name="Rectangle 9"/>
            <p:cNvSpPr>
              <a:spLocks noChangeArrowheads="1"/>
            </p:cNvSpPr>
            <p:nvPr/>
          </p:nvSpPr>
          <p:spPr bwMode="auto">
            <a:xfrm>
              <a:off x="4921" y="119"/>
              <a:ext cx="227" cy="40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1" name="Rectangle 10"/>
            <p:cNvSpPr>
              <a:spLocks noChangeArrowheads="1"/>
            </p:cNvSpPr>
            <p:nvPr/>
          </p:nvSpPr>
          <p:spPr bwMode="auto">
            <a:xfrm>
              <a:off x="2971" y="73"/>
              <a:ext cx="2177" cy="9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2" name="Rectangle 11"/>
            <p:cNvSpPr>
              <a:spLocks noChangeArrowheads="1"/>
            </p:cNvSpPr>
            <p:nvPr/>
          </p:nvSpPr>
          <p:spPr bwMode="auto">
            <a:xfrm>
              <a:off x="2971" y="4156"/>
              <a:ext cx="2177" cy="9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3" name="Rectangle 12"/>
            <p:cNvSpPr>
              <a:spLocks noChangeArrowheads="1"/>
            </p:cNvSpPr>
            <p:nvPr/>
          </p:nvSpPr>
          <p:spPr bwMode="auto">
            <a:xfrm>
              <a:off x="2971" y="1480"/>
              <a:ext cx="2177" cy="9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4579" name="Text Box 15"/>
          <p:cNvSpPr txBox="1">
            <a:spLocks noChangeArrowheads="1"/>
          </p:cNvSpPr>
          <p:nvPr/>
        </p:nvSpPr>
        <p:spPr bwMode="auto">
          <a:xfrm>
            <a:off x="2843213" y="339725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chemeClr val="bg2"/>
                </a:solidFill>
                <a:latin typeface="Tahoma" panose="020B0604030504040204" pitchFamily="34" charset="0"/>
              </a:rPr>
              <a:t>t=-0.2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2770188" y="2449513"/>
            <a:ext cx="685800" cy="304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chemeClr val="bg2"/>
                </a:solidFill>
                <a:latin typeface="Tahoma" panose="020B0604030504040204" pitchFamily="34" charset="0"/>
              </a:rPr>
              <a:t>t=-2.1</a:t>
            </a:r>
          </a:p>
        </p:txBody>
      </p:sp>
      <p:sp>
        <p:nvSpPr>
          <p:cNvPr id="24581" name="Text Box 17"/>
          <p:cNvSpPr txBox="1">
            <a:spLocks noChangeArrowheads="1"/>
          </p:cNvSpPr>
          <p:nvPr/>
        </p:nvSpPr>
        <p:spPr bwMode="auto">
          <a:xfrm>
            <a:off x="2914650" y="4465638"/>
            <a:ext cx="620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chemeClr val="bg2"/>
                </a:solidFill>
                <a:latin typeface="Tahoma" panose="020B0604030504040204" pitchFamily="34" charset="0"/>
              </a:rPr>
              <a:t>t=0.0</a:t>
            </a:r>
          </a:p>
        </p:txBody>
      </p:sp>
      <p:sp>
        <p:nvSpPr>
          <p:cNvPr id="24582" name="Text Box 14"/>
          <p:cNvSpPr txBox="1">
            <a:spLocks noChangeArrowheads="1"/>
          </p:cNvSpPr>
          <p:nvPr/>
        </p:nvSpPr>
        <p:spPr bwMode="auto">
          <a:xfrm>
            <a:off x="179388" y="115888"/>
            <a:ext cx="1655762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2"/>
                </a:solidFill>
                <a:latin typeface="Tahoma" panose="020B0604030504040204" pitchFamily="34" charset="0"/>
              </a:rPr>
              <a:t>Example:</a:t>
            </a:r>
          </a:p>
          <a:p>
            <a:pPr eaLnBrk="1" hangingPunct="1"/>
            <a:r>
              <a:rPr lang="en-US" altLang="en-US">
                <a:solidFill>
                  <a:schemeClr val="bg2"/>
                </a:solidFill>
                <a:latin typeface="Tahoma" panose="020B0604030504040204" pitchFamily="34" charset="0"/>
              </a:rPr>
              <a:t>N:200; </a:t>
            </a:r>
          </a:p>
          <a:p>
            <a:pPr eaLnBrk="1" hangingPunct="1"/>
            <a:r>
              <a:rPr lang="en-US" altLang="en-US">
                <a:solidFill>
                  <a:schemeClr val="bg2"/>
                </a:solidFill>
                <a:latin typeface="Tahoma" panose="020B0604030504040204" pitchFamily="34" charset="0"/>
              </a:rPr>
              <a:t>N:10</a:t>
            </a:r>
          </a:p>
        </p:txBody>
      </p:sp>
      <p:pic>
        <p:nvPicPr>
          <p:cNvPr id="24583" name="Picture 1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196975"/>
            <a:ext cx="3654425" cy="541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Text Box 19"/>
          <p:cNvSpPr txBox="1">
            <a:spLocks noChangeArrowheads="1"/>
          </p:cNvSpPr>
          <p:nvPr/>
        </p:nvSpPr>
        <p:spPr bwMode="auto">
          <a:xfrm>
            <a:off x="3995738" y="3141663"/>
            <a:ext cx="1017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10</a:t>
            </a:r>
            <a:r>
              <a:rPr lang="en-US" altLang="en-US" baseline="30000">
                <a:latin typeface="Tahoma" panose="020B0604030504040204" pitchFamily="34" charset="0"/>
              </a:rPr>
              <a:t>27 pairs </a:t>
            </a: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4585" name="Text Box 20"/>
          <p:cNvSpPr txBox="1">
            <a:spLocks noChangeArrowheads="1"/>
          </p:cNvSpPr>
          <p:nvPr/>
        </p:nvSpPr>
        <p:spPr bwMode="auto">
          <a:xfrm>
            <a:off x="3995738" y="1341438"/>
            <a:ext cx="1184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200 pairs </a:t>
            </a:r>
          </a:p>
        </p:txBody>
      </p:sp>
      <p:sp>
        <p:nvSpPr>
          <p:cNvPr id="24586" name="Text Box 21"/>
          <p:cNvSpPr txBox="1">
            <a:spLocks noChangeArrowheads="1"/>
          </p:cNvSpPr>
          <p:nvPr/>
        </p:nvSpPr>
        <p:spPr bwMode="auto">
          <a:xfrm>
            <a:off x="5175250" y="115888"/>
            <a:ext cx="39687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Distribution of </a:t>
            </a:r>
            <a:r>
              <a:rPr lang="en-US" altLang="en-US">
                <a:solidFill>
                  <a:srgbClr val="FF3300"/>
                </a:solidFill>
                <a:latin typeface="Tahoma" panose="020B0604030504040204" pitchFamily="34" charset="0"/>
              </a:rPr>
              <a:t>t</a:t>
            </a:r>
            <a:r>
              <a:rPr lang="en-US" altLang="en-US">
                <a:latin typeface="Tahoma" panose="020B0604030504040204" pitchFamily="34" charset="0"/>
              </a:rPr>
              <a:t> values is symmetrical</a:t>
            </a:r>
          </a:p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Most t values between +2 and -2</a:t>
            </a:r>
          </a:p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5% chance that t&gt;2.1 or t&lt;-2.1</a:t>
            </a:r>
            <a:endParaRPr lang="en-US" altLang="en-US">
              <a:solidFill>
                <a:srgbClr val="FF33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ld2004">
  <a:themeElements>
    <a:clrScheme name="World2004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World2004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orld2004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ld2004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ld2004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ld2004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ld2004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ld2004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rld2004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rld2004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World2004</Template>
  <TotalTime>1993</TotalTime>
  <Words>2711</Words>
  <Application>Microsoft Office PowerPoint</Application>
  <PresentationFormat>On-screen Show (4:3)</PresentationFormat>
  <Paragraphs>1746</Paragraphs>
  <Slides>33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ＭＳ Ｐゴシック</vt:lpstr>
      <vt:lpstr>Arial</vt:lpstr>
      <vt:lpstr>Cambria Math</vt:lpstr>
      <vt:lpstr>Symbol</vt:lpstr>
      <vt:lpstr>Tahoma</vt:lpstr>
      <vt:lpstr>Trebuchet MS</vt:lpstr>
      <vt:lpstr>Wingdings</vt:lpstr>
      <vt:lpstr>World2004</vt:lpstr>
      <vt:lpstr>Equation</vt:lpstr>
      <vt:lpstr>BIOM 7110/8110  BIOSTATISTICS</vt:lpstr>
      <vt:lpstr>Chapter-4  The special case of two groups: The t test</vt:lpstr>
      <vt:lpstr>The special case of two groups The t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Example-1 – observational study:    DIABETES RUNS IN FAMILIES:  - Insulin dependent (Children, young adults) - Insulin independent (Over 40)   Can we detect abnormalities in carbohydrate metabolism non-diabetic young adults  whose parents had a history of type II diabetes?  Identified parents in Louisiana with history of diabetes from survey of school children - recruited children (cases)  Control – offspring of similarly aged parents without history of diabetes  Measured several physiologically important parameters that might be related to diabetes  carbohydrate tolerance (fasting glucose, insulin….)  blood pressure, cholesterol etc.</vt:lpstr>
      <vt:lpstr>Example-1: same number of members in each group (confounding parameters similar: e.g., smoking, drinking, oral contraceptives etc.) </vt:lpstr>
      <vt:lpstr>PowerPoint Presentation</vt:lpstr>
      <vt:lpstr>PowerPoint Presentation</vt:lpstr>
      <vt:lpstr>PowerPoint Presentation</vt:lpstr>
      <vt:lpstr>Example-2: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 Sample t-tests: How to proceed if the variances are not equal?</vt:lpstr>
      <vt:lpstr>Two Sample t-tests</vt:lpstr>
      <vt:lpstr>Two Sample t-tests</vt:lpstr>
      <vt:lpstr>Two Sample t-tests</vt:lpstr>
      <vt:lpstr>Two Sample t-tests</vt:lpstr>
      <vt:lpstr>Two Sample t-tests</vt:lpstr>
      <vt:lpstr>Two Sample t-tests</vt:lpstr>
      <vt:lpstr>Two Sample t-tests</vt:lpstr>
    </vt:vector>
  </TitlesOfParts>
  <Company>Dr. Erno Lindner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 7110/8110  BIOSTATISTICS</dc:title>
  <dc:creator>Dr. Erno Lindner</dc:creator>
  <cp:lastModifiedBy>Erno Lindner (elindner)</cp:lastModifiedBy>
  <cp:revision>43</cp:revision>
  <cp:lastPrinted>2009-04-22T19:24:48Z</cp:lastPrinted>
  <dcterms:created xsi:type="dcterms:W3CDTF">2010-09-19T22:04:16Z</dcterms:created>
  <dcterms:modified xsi:type="dcterms:W3CDTF">2016-02-13T00:19:26Z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