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56" r:id="rId4"/>
    <p:sldId id="258" r:id="rId5"/>
    <p:sldId id="260" r:id="rId6"/>
    <p:sldId id="261" r:id="rId7"/>
    <p:sldId id="270" r:id="rId8"/>
    <p:sldId id="262" r:id="rId9"/>
    <p:sldId id="269" r:id="rId10"/>
    <p:sldId id="271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Performane of Learning Models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[Report_Accuracy.xlsx]Sheet1!$H$21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[Report_Accuracy.xlsx]Sheet1!$I$20:$K$20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F-1 Score</c:v>
                </c:pt>
              </c:strCache>
            </c:strRef>
          </c:cat>
          <c:val>
            <c:numRef>
              <c:f>[Report_Accuracy.xlsx]Sheet1!$I$21:$K$21</c:f>
              <c:numCache>
                <c:formatCode>General</c:formatCode>
                <c:ptCount val="3"/>
                <c:pt idx="0">
                  <c:v>0.83</c:v>
                </c:pt>
                <c:pt idx="1">
                  <c:v>0.84</c:v>
                </c:pt>
                <c:pt idx="2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71-415F-B759-8E5F3EB468AF}"/>
            </c:ext>
          </c:extLst>
        </c:ser>
        <c:ser>
          <c:idx val="1"/>
          <c:order val="1"/>
          <c:tx>
            <c:strRef>
              <c:f>[Report_Accuracy.xlsx]Sheet1!$H$22</c:f>
              <c:strCache>
                <c:ptCount val="1"/>
                <c:pt idx="0">
                  <c:v>Support Vector Machine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[Report_Accuracy.xlsx]Sheet1!$I$20:$K$20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F-1 Score</c:v>
                </c:pt>
              </c:strCache>
            </c:strRef>
          </c:cat>
          <c:val>
            <c:numRef>
              <c:f>[Report_Accuracy.xlsx]Sheet1!$I$22:$K$22</c:f>
              <c:numCache>
                <c:formatCode>General</c:formatCode>
                <c:ptCount val="3"/>
                <c:pt idx="0">
                  <c:v>0.96</c:v>
                </c:pt>
                <c:pt idx="1">
                  <c:v>0.96</c:v>
                </c:pt>
                <c:pt idx="2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71-415F-B759-8E5F3EB468AF}"/>
            </c:ext>
          </c:extLst>
        </c:ser>
        <c:ser>
          <c:idx val="2"/>
          <c:order val="2"/>
          <c:tx>
            <c:strRef>
              <c:f>[Report_Accuracy.xlsx]Sheet1!$H$23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[Report_Accuracy.xlsx]Sheet1!$I$20:$K$20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F-1 Score</c:v>
                </c:pt>
              </c:strCache>
            </c:strRef>
          </c:cat>
          <c:val>
            <c:numRef>
              <c:f>[Report_Accuracy.xlsx]Sheet1!$I$23:$K$23</c:f>
              <c:numCache>
                <c:formatCode>General</c:formatCode>
                <c:ptCount val="3"/>
                <c:pt idx="0">
                  <c:v>0.91</c:v>
                </c:pt>
                <c:pt idx="1">
                  <c:v>0.91</c:v>
                </c:pt>
                <c:pt idx="2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71-415F-B759-8E5F3EB468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04668736"/>
        <c:axId val="504665784"/>
        <c:axId val="0"/>
      </c:bar3DChart>
      <c:catAx>
        <c:axId val="50466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665784"/>
        <c:crosses val="autoZero"/>
        <c:auto val="1"/>
        <c:lblAlgn val="ctr"/>
        <c:lblOffset val="100"/>
        <c:noMultiLvlLbl val="0"/>
      </c:catAx>
      <c:valAx>
        <c:axId val="504665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66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DB877-5335-475A-8D3E-3434E095733B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0BBA6-46A8-463A-AC55-C66BC05E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2996-2F15-4A5D-8791-82E8D01281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6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5058-A07A-4DEA-B857-A2F6E5D7678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8D79-EBB5-4E86-968A-B0B2AD6B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5058-A07A-4DEA-B857-A2F6E5D7678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8D79-EBB5-4E86-968A-B0B2AD6B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5058-A07A-4DEA-B857-A2F6E5D7678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8D79-EBB5-4E86-968A-B0B2AD6B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5058-A07A-4DEA-B857-A2F6E5D7678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8D79-EBB5-4E86-968A-B0B2AD6B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2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5058-A07A-4DEA-B857-A2F6E5D7678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8D79-EBB5-4E86-968A-B0B2AD6B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5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5058-A07A-4DEA-B857-A2F6E5D7678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8D79-EBB5-4E86-968A-B0B2AD6B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8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5058-A07A-4DEA-B857-A2F6E5D7678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8D79-EBB5-4E86-968A-B0B2AD6B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1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5058-A07A-4DEA-B857-A2F6E5D7678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8D79-EBB5-4E86-968A-B0B2AD6B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9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5058-A07A-4DEA-B857-A2F6E5D7678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8D79-EBB5-4E86-968A-B0B2AD6B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5058-A07A-4DEA-B857-A2F6E5D7678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8D79-EBB5-4E86-968A-B0B2AD6B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5058-A07A-4DEA-B857-A2F6E5D7678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8D79-EBB5-4E86-968A-B0B2AD6B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0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5058-A07A-4DEA-B857-A2F6E5D7678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38D79-EBB5-4E86-968A-B0B2AD6B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0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420836"/>
            <a:ext cx="7696200" cy="1931963"/>
          </a:xfr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3200" b="1" cap="small" dirty="0">
                <a:solidFill>
                  <a:srgbClr val="0070C0"/>
                </a:solidFill>
                <a:effectLst>
                  <a:outerShdw blurRad="50800" dist="63500" dir="1380000" algn="tl" rotWithShape="0">
                    <a:schemeClr val="accent1">
                      <a:lumMod val="75000"/>
                      <a:alpha val="43000"/>
                    </a:schemeClr>
                  </a:outerShdw>
                </a:effectLst>
                <a:latin typeface="Marker Felt"/>
                <a:cs typeface="Marker Felt"/>
              </a:rPr>
              <a:t>Handwritten digit recognition using </a:t>
            </a:r>
            <a:r>
              <a:rPr lang="en-US" sz="3200" b="1" cap="small" dirty="0" smtClean="0">
                <a:solidFill>
                  <a:srgbClr val="0070C0"/>
                </a:solidFill>
                <a:effectLst>
                  <a:outerShdw blurRad="50800" dist="63500" dir="1380000" algn="tl" rotWithShape="0">
                    <a:schemeClr val="accent1">
                      <a:lumMod val="75000"/>
                      <a:alpha val="43000"/>
                    </a:schemeClr>
                  </a:outerShdw>
                </a:effectLst>
                <a:latin typeface="Marker Felt"/>
                <a:cs typeface="Marker Felt"/>
              </a:rPr>
              <a:t/>
            </a:r>
            <a:br>
              <a:rPr lang="en-US" sz="3200" b="1" cap="small" dirty="0" smtClean="0">
                <a:solidFill>
                  <a:srgbClr val="0070C0"/>
                </a:solidFill>
                <a:effectLst>
                  <a:outerShdw blurRad="50800" dist="63500" dir="1380000" algn="tl" rotWithShape="0">
                    <a:schemeClr val="accent1">
                      <a:lumMod val="75000"/>
                      <a:alpha val="43000"/>
                    </a:schemeClr>
                  </a:outerShdw>
                </a:effectLst>
                <a:latin typeface="Marker Felt"/>
                <a:cs typeface="Marker Felt"/>
              </a:rPr>
            </a:br>
            <a:r>
              <a:rPr lang="en-US" sz="3200" b="1" cap="small" dirty="0" smtClean="0">
                <a:solidFill>
                  <a:srgbClr val="0070C0"/>
                </a:solidFill>
                <a:effectLst>
                  <a:outerShdw blurRad="50800" dist="63500" dir="1380000" algn="tl" rotWithShape="0">
                    <a:schemeClr val="accent1">
                      <a:lumMod val="75000"/>
                      <a:alpha val="43000"/>
                    </a:schemeClr>
                  </a:outerShdw>
                </a:effectLst>
                <a:latin typeface="Marker Felt"/>
                <a:cs typeface="Marker Felt"/>
              </a:rPr>
              <a:t>a learning based agent</a:t>
            </a:r>
            <a:br>
              <a:rPr lang="en-US" sz="3200" b="1" cap="small" dirty="0" smtClean="0">
                <a:solidFill>
                  <a:srgbClr val="0070C0"/>
                </a:solidFill>
                <a:effectLst>
                  <a:outerShdw blurRad="50800" dist="63500" dir="1380000" algn="tl" rotWithShape="0">
                    <a:schemeClr val="accent1">
                      <a:lumMod val="75000"/>
                      <a:alpha val="43000"/>
                    </a:schemeClr>
                  </a:outerShdw>
                </a:effectLst>
                <a:latin typeface="Marker Felt"/>
                <a:cs typeface="Marker Felt"/>
              </a:rPr>
            </a:br>
            <a:r>
              <a:rPr lang="en-US" sz="1800" b="1" cap="small" dirty="0" smtClean="0">
                <a:solidFill>
                  <a:srgbClr val="0070C0"/>
                </a:solidFill>
                <a:effectLst>
                  <a:outerShdw blurRad="50800" dist="63500" dir="1380000" algn="tl" rotWithShape="0">
                    <a:schemeClr val="accent1">
                      <a:lumMod val="75000"/>
                      <a:alpha val="43000"/>
                    </a:schemeClr>
                  </a:outerShdw>
                </a:effectLst>
                <a:latin typeface="Marker Felt"/>
                <a:cs typeface="Marker Felt"/>
              </a:rPr>
              <a:t/>
            </a:r>
            <a:br>
              <a:rPr lang="en-US" sz="1800" b="1" cap="small" dirty="0" smtClean="0">
                <a:solidFill>
                  <a:srgbClr val="0070C0"/>
                </a:solidFill>
                <a:effectLst>
                  <a:outerShdw blurRad="50800" dist="63500" dir="1380000" algn="tl" rotWithShape="0">
                    <a:schemeClr val="accent1">
                      <a:lumMod val="75000"/>
                      <a:alpha val="43000"/>
                    </a:schemeClr>
                  </a:outerShdw>
                </a:effectLst>
                <a:latin typeface="Marker Felt"/>
                <a:cs typeface="Marker Felt"/>
              </a:rPr>
            </a:br>
            <a:r>
              <a:rPr lang="en-US" sz="1800" b="1" cap="small" dirty="0" smtClean="0">
                <a:solidFill>
                  <a:srgbClr val="0070C0"/>
                </a:solidFill>
                <a:effectLst>
                  <a:outerShdw blurRad="50800" dist="63500" dir="1380000" algn="tl" rotWithShape="0">
                    <a:schemeClr val="accent1">
                      <a:lumMod val="75000"/>
                      <a:alpha val="43000"/>
                    </a:schemeClr>
                  </a:outerShdw>
                </a:effectLst>
                <a:latin typeface="Marker Felt"/>
                <a:cs typeface="Marker Felt"/>
              </a:rPr>
              <a:t>EECE 8720: Artificial Intelligence Course Project</a:t>
            </a:r>
            <a:endParaRPr lang="en-US" sz="1800" b="1" cap="small" dirty="0">
              <a:solidFill>
                <a:srgbClr val="0070C0"/>
              </a:solidFill>
              <a:effectLst>
                <a:outerShdw blurRad="50800" dist="63500" dir="1380000" algn="tl" rotWithShape="0">
                  <a:schemeClr val="accent1">
                    <a:lumMod val="75000"/>
                    <a:alpha val="43000"/>
                  </a:schemeClr>
                </a:outerShdw>
              </a:effectLst>
              <a:latin typeface="Marker Felt"/>
              <a:cs typeface="Marker Fe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3886200"/>
            <a:ext cx="403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Md Sabbir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B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in Zaman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Md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Juber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Rahman</a:t>
            </a:r>
          </a:p>
        </p:txBody>
      </p:sp>
      <p:pic>
        <p:nvPicPr>
          <p:cNvPr id="9" name="Picture 8" descr="DepartmentElectricalandComputerEngineeringHorz2c.eps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5334001"/>
            <a:ext cx="5582381" cy="8172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91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 with other Supervised Learning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181591"/>
              </p:ext>
            </p:extLst>
          </p:nvPr>
        </p:nvGraphicFramePr>
        <p:xfrm>
          <a:off x="838200" y="1690688"/>
          <a:ext cx="5774635" cy="3069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724">
                  <a:extLst>
                    <a:ext uri="{9D8B030D-6E8A-4147-A177-3AD203B41FA5}">
                      <a16:colId xmlns:a16="http://schemas.microsoft.com/office/drawing/2014/main" val="2199129828"/>
                    </a:ext>
                  </a:extLst>
                </a:gridCol>
                <a:gridCol w="1435637">
                  <a:extLst>
                    <a:ext uri="{9D8B030D-6E8A-4147-A177-3AD203B41FA5}">
                      <a16:colId xmlns:a16="http://schemas.microsoft.com/office/drawing/2014/main" val="3744524433"/>
                    </a:ext>
                  </a:extLst>
                </a:gridCol>
                <a:gridCol w="1435637">
                  <a:extLst>
                    <a:ext uri="{9D8B030D-6E8A-4147-A177-3AD203B41FA5}">
                      <a16:colId xmlns:a16="http://schemas.microsoft.com/office/drawing/2014/main" val="44754461"/>
                    </a:ext>
                  </a:extLst>
                </a:gridCol>
                <a:gridCol w="1435637">
                  <a:extLst>
                    <a:ext uri="{9D8B030D-6E8A-4147-A177-3AD203B41FA5}">
                      <a16:colId xmlns:a16="http://schemas.microsoft.com/office/drawing/2014/main" val="357768700"/>
                    </a:ext>
                  </a:extLst>
                </a:gridCol>
              </a:tblGrid>
              <a:tr h="704305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F-1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48718"/>
                  </a:ext>
                </a:extLst>
              </a:tr>
              <a:tr h="704305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71235"/>
                  </a:ext>
                </a:extLst>
              </a:tr>
              <a:tr h="956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Support Vector Machine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3762"/>
                  </a:ext>
                </a:extLst>
              </a:tr>
              <a:tr h="704305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48810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224982"/>
              </p:ext>
            </p:extLst>
          </p:nvPr>
        </p:nvGraphicFramePr>
        <p:xfrm>
          <a:off x="6866282" y="1690687"/>
          <a:ext cx="4572000" cy="306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744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59288" y="1116902"/>
            <a:ext cx="1683026" cy="959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59288" y="2515618"/>
            <a:ext cx="1683026" cy="959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242314" y="4253222"/>
            <a:ext cx="1683026" cy="959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094923" y="4254257"/>
            <a:ext cx="1683026" cy="959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82418" y="4253222"/>
            <a:ext cx="1683026" cy="959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495185" y="4253222"/>
            <a:ext cx="1683026" cy="959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6400801" y="2076649"/>
            <a:ext cx="0" cy="4389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2623931" y="3475365"/>
            <a:ext cx="3776870" cy="77785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  <a:endCxn id="7" idx="0"/>
          </p:cNvCxnSpPr>
          <p:nvPr/>
        </p:nvCxnSpPr>
        <p:spPr>
          <a:xfrm flipH="1">
            <a:off x="4936436" y="3475365"/>
            <a:ext cx="1464365" cy="7788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6" idx="0"/>
          </p:cNvCxnSpPr>
          <p:nvPr/>
        </p:nvCxnSpPr>
        <p:spPr>
          <a:xfrm>
            <a:off x="6400801" y="3475365"/>
            <a:ext cx="1683026" cy="77785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9" idx="0"/>
          </p:cNvCxnSpPr>
          <p:nvPr/>
        </p:nvCxnSpPr>
        <p:spPr>
          <a:xfrm>
            <a:off x="6400801" y="3475365"/>
            <a:ext cx="3935897" cy="77785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89703"/>
              </p:ext>
            </p:extLst>
          </p:nvPr>
        </p:nvGraphicFramePr>
        <p:xfrm>
          <a:off x="1473200" y="5619986"/>
          <a:ext cx="17715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424">
                  <a:extLst>
                    <a:ext uri="{9D8B030D-6E8A-4147-A177-3AD203B41FA5}">
                      <a16:colId xmlns:a16="http://schemas.microsoft.com/office/drawing/2014/main" val="4221392969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152362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Prediction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P(Box1)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3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98982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462236"/>
              </p:ext>
            </p:extLst>
          </p:nvPr>
        </p:nvGraphicFramePr>
        <p:xfrm>
          <a:off x="4099339" y="5619986"/>
          <a:ext cx="17715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424">
                  <a:extLst>
                    <a:ext uri="{9D8B030D-6E8A-4147-A177-3AD203B41FA5}">
                      <a16:colId xmlns:a16="http://schemas.microsoft.com/office/drawing/2014/main" val="4221392969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152362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Prediction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P(Box2)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3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3-5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9898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677678"/>
              </p:ext>
            </p:extLst>
          </p:nvPr>
        </p:nvGraphicFramePr>
        <p:xfrm>
          <a:off x="6933096" y="5619986"/>
          <a:ext cx="17715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424">
                  <a:extLst>
                    <a:ext uri="{9D8B030D-6E8A-4147-A177-3AD203B41FA5}">
                      <a16:colId xmlns:a16="http://schemas.microsoft.com/office/drawing/2014/main" val="4221392969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152362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Prediction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P(Box3)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3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6-7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9898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85420"/>
              </p:ext>
            </p:extLst>
          </p:nvPr>
        </p:nvGraphicFramePr>
        <p:xfrm>
          <a:off x="9495185" y="5619986"/>
          <a:ext cx="17715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424">
                  <a:extLst>
                    <a:ext uri="{9D8B030D-6E8A-4147-A177-3AD203B41FA5}">
                      <a16:colId xmlns:a16="http://schemas.microsoft.com/office/drawing/2014/main" val="4221392969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152362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Prediction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P(Box4)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3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8-9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9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4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Python </a:t>
            </a:r>
            <a:r>
              <a:rPr lang="en-US" dirty="0" err="1" smtClean="0"/>
              <a:t>tkinter</a:t>
            </a:r>
            <a:r>
              <a:rPr lang="en-US" dirty="0" smtClean="0"/>
              <a:t> module.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Buttons.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Labels.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Function binding with button clicks.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Canvas for displaying image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88" y="1704351"/>
            <a:ext cx="4406418" cy="47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8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1886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Y. </a:t>
            </a:r>
            <a:r>
              <a:rPr lang="en-US" dirty="0" err="1"/>
              <a:t>Lecun</a:t>
            </a:r>
            <a:r>
              <a:rPr lang="en-US" dirty="0"/>
              <a:t>, L. </a:t>
            </a:r>
            <a:r>
              <a:rPr lang="en-US" dirty="0" err="1"/>
              <a:t>Bottou</a:t>
            </a:r>
            <a:r>
              <a:rPr lang="en-US" dirty="0"/>
              <a:t>, Y. </a:t>
            </a:r>
            <a:r>
              <a:rPr lang="en-US" dirty="0" err="1"/>
              <a:t>Bengio</a:t>
            </a:r>
            <a:r>
              <a:rPr lang="en-US" dirty="0"/>
              <a:t> and P. </a:t>
            </a:r>
            <a:r>
              <a:rPr lang="en-US" dirty="0" err="1"/>
              <a:t>Haffner</a:t>
            </a:r>
            <a:r>
              <a:rPr lang="en-US" dirty="0"/>
              <a:t>, "Gradient-based learning applied to document recognition," in </a:t>
            </a:r>
            <a:r>
              <a:rPr lang="en-US" i="1" dirty="0"/>
              <a:t>Proceedings of the IEEE</a:t>
            </a:r>
            <a:r>
              <a:rPr lang="en-US" dirty="0"/>
              <a:t>, vol. 86, no. 11, pp. 2278-2324, Nov 1998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J. Pradeep, E. Srinivasan and S. </a:t>
            </a:r>
            <a:r>
              <a:rPr lang="en-US" dirty="0" err="1"/>
              <a:t>Himavathi</a:t>
            </a:r>
            <a:r>
              <a:rPr lang="en-US" dirty="0"/>
              <a:t>, "Diagonal based feature extraction for handwritten character recognition system using neural network," </a:t>
            </a:r>
            <a:r>
              <a:rPr lang="en-US" i="1" dirty="0"/>
              <a:t>2011 3rd International Conference on Electronics Computer Technology</a:t>
            </a:r>
            <a:r>
              <a:rPr lang="en-US" dirty="0"/>
              <a:t>, Kanyakumari, 2011, pp. </a:t>
            </a:r>
            <a:r>
              <a:rPr lang="en-US" dirty="0" smtClean="0"/>
              <a:t>364-368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Documentation </a:t>
            </a:r>
            <a:r>
              <a:rPr lang="en-US" dirty="0"/>
              <a:t>of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smtClean="0"/>
              <a:t>0.19.1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Documentation for python graphical user interface.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4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47192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Project objective and deliverables.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Structure of the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Learning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Dataset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Feature extraction and learning 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Training the 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Cross validation &amp; Performance evaluation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Decision making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Implementation to test real world examples.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3827"/>
            <a:ext cx="9144000" cy="90522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 Objective &amp; Deliverables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027583"/>
            <a:ext cx="9541565" cy="3230217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/>
              <a:t>Objective: </a:t>
            </a:r>
            <a:endParaRPr lang="en-US" sz="2800" b="1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proposed </a:t>
            </a:r>
            <a:r>
              <a:rPr lang="en-US" sz="2800" dirty="0" smtClean="0"/>
              <a:t>AI enabled system </a:t>
            </a:r>
            <a:r>
              <a:rPr lang="en-US" sz="2800" dirty="0"/>
              <a:t>is intended to be used in automated letter sorting in a post office or automated </a:t>
            </a:r>
            <a:r>
              <a:rPr lang="en-US" sz="2800" dirty="0" err="1"/>
              <a:t>cheque</a:t>
            </a:r>
            <a:r>
              <a:rPr lang="en-US" sz="2800" dirty="0"/>
              <a:t> clearing in a clearing </a:t>
            </a:r>
            <a:r>
              <a:rPr lang="en-US" sz="2800" dirty="0" smtClean="0"/>
              <a:t>house.</a:t>
            </a:r>
          </a:p>
          <a:p>
            <a:pPr algn="just"/>
            <a:r>
              <a:rPr lang="en-US" sz="2800" b="1" dirty="0" smtClean="0"/>
              <a:t>Deliverables</a:t>
            </a:r>
            <a:r>
              <a:rPr lang="en-US" sz="2800" b="1" dirty="0"/>
              <a:t>:</a:t>
            </a:r>
          </a:p>
          <a:p>
            <a:pPr algn="just"/>
            <a:r>
              <a:rPr lang="en-US" sz="2800" dirty="0"/>
              <a:t>We have aimed to deliver the data set, </a:t>
            </a:r>
            <a:r>
              <a:rPr lang="en-US" sz="2800" dirty="0" smtClean="0"/>
              <a:t>algorithm </a:t>
            </a:r>
            <a:r>
              <a:rPr lang="en-US" sz="2800" dirty="0"/>
              <a:t>for data loading, visualization, training and testing , front end for demonstration, final report etc.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72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Structure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81809" y="2491409"/>
            <a:ext cx="4691269" cy="349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454887" y="2491408"/>
            <a:ext cx="1948070" cy="34985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Environment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6435" y="2849217"/>
            <a:ext cx="119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Letters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6435" y="5099639"/>
            <a:ext cx="1417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Letter Boxes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7043" y="2862469"/>
            <a:ext cx="129871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79159" y="3175049"/>
            <a:ext cx="1086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Sensor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6" idx="1"/>
            <a:endCxn id="8" idx="3"/>
          </p:cNvCxnSpPr>
          <p:nvPr/>
        </p:nvCxnSpPr>
        <p:spPr>
          <a:xfrm flipH="1">
            <a:off x="6135757" y="3033883"/>
            <a:ext cx="2610678" cy="13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52259" y="2869095"/>
            <a:ext cx="16896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52258" y="3816628"/>
            <a:ext cx="1689653" cy="5963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37043" y="3826144"/>
            <a:ext cx="1298714" cy="5963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Performing</a:t>
            </a:r>
          </a:p>
          <a:p>
            <a:pPr algn="ctr"/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1"/>
            <a:endCxn id="13" idx="3"/>
          </p:cNvCxnSpPr>
          <p:nvPr/>
        </p:nvCxnSpPr>
        <p:spPr>
          <a:xfrm flipH="1">
            <a:off x="4041912" y="3047135"/>
            <a:ext cx="795131" cy="6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4" idx="0"/>
          </p:cNvCxnSpPr>
          <p:nvPr/>
        </p:nvCxnSpPr>
        <p:spPr>
          <a:xfrm flipH="1">
            <a:off x="3197085" y="3238427"/>
            <a:ext cx="1" cy="578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5" idx="1"/>
          </p:cNvCxnSpPr>
          <p:nvPr/>
        </p:nvCxnSpPr>
        <p:spPr>
          <a:xfrm>
            <a:off x="4041911" y="4114801"/>
            <a:ext cx="795132" cy="9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3197085" y="2279374"/>
            <a:ext cx="1" cy="5897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20347" y="1615035"/>
            <a:ext cx="231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Performance Standard</a:t>
            </a:r>
          </a:p>
          <a:p>
            <a:pPr algn="ctr"/>
            <a:r>
              <a:rPr lang="en-US" dirty="0" smtClean="0"/>
              <a:t>(Accuracy, Se, </a:t>
            </a:r>
            <a:r>
              <a:rPr lang="en-US" dirty="0" err="1" smtClean="0"/>
              <a:t>Sp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168347" y="3238427"/>
            <a:ext cx="0" cy="587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37043" y="4986132"/>
            <a:ext cx="1298714" cy="5963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Conveyor Belt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5" idx="2"/>
            <a:endCxn id="32" idx="0"/>
          </p:cNvCxnSpPr>
          <p:nvPr/>
        </p:nvCxnSpPr>
        <p:spPr>
          <a:xfrm>
            <a:off x="5486400" y="4422490"/>
            <a:ext cx="0" cy="563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</p:cNvCxnSpPr>
          <p:nvPr/>
        </p:nvCxnSpPr>
        <p:spPr>
          <a:xfrm>
            <a:off x="6135757" y="5284305"/>
            <a:ext cx="26106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55703" y="5556842"/>
            <a:ext cx="1311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Actuator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352258" y="6268278"/>
            <a:ext cx="781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 : Automated letter sorting system with Agent and Environment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67604" y="4372277"/>
            <a:ext cx="2017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Learning element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367159" y="3357387"/>
            <a:ext cx="1086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156209" y="2762442"/>
            <a:ext cx="73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07618" y="3353714"/>
            <a:ext cx="73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189915" y="5284305"/>
            <a:ext cx="160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77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07558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The MNIST database of handwritten digits publicly available at </a:t>
            </a:r>
            <a:r>
              <a:rPr lang="en-US" dirty="0" smtClean="0">
                <a:hlinkClick r:id="rId2"/>
              </a:rPr>
              <a:t>http://yann.lecun.com/exdb/mnist/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database has a training set of 60,000 examples  and a test set of 10,000 examples.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data was collected by taking black and white pictures from handwritten documents and saved as 28x28 pixel image.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43" y="2027583"/>
            <a:ext cx="5000631" cy="3366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9671" y="5671930"/>
            <a:ext cx="422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2: Sample images from MNIST 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&amp;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9770"/>
            <a:ext cx="6556514" cy="4798737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Each image has been converted into a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28 X 28 pixel bitmap array.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Then converted into a 1 X 784 array.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Learning Options:</a:t>
            </a:r>
          </a:p>
          <a:p>
            <a:pPr marL="0" indent="0" algn="just">
              <a:buNone/>
            </a:pPr>
            <a:r>
              <a:rPr lang="en-US" dirty="0" smtClean="0"/>
              <a:t>	- Supervised learning.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- Learning from probabilistic models.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- Reinforcement learning.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We have used supervised learning.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Learning Model: </a:t>
            </a:r>
            <a:r>
              <a:rPr lang="en-US" dirty="0" smtClean="0"/>
              <a:t>Support Vector Machine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No. of attributes: 784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417" y="2281237"/>
            <a:ext cx="3856383" cy="2847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0" y="5459896"/>
            <a:ext cx="386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Fig.3 : A Bitmap image in 8 x 8 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Effective in high dimensional spaces.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Less overfitting, robust to noise.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Uses a subset of training points in the decision function (called support vectors), so it is also memory efficient.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Versatile: </a:t>
            </a:r>
            <a:r>
              <a:rPr lang="en-US" dirty="0"/>
              <a:t>different Kernel functions can </a:t>
            </a:r>
            <a:r>
              <a:rPr lang="en-US" dirty="0"/>
              <a:t>be specified for the decision function.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Computationally expensive, thus runs slow. </a:t>
            </a:r>
          </a:p>
        </p:txBody>
      </p:sp>
    </p:spTree>
    <p:extLst>
      <p:ext uri="{BB962C8B-B14F-4D97-AF65-F5344CB8AC3E}">
        <p14:creationId xmlns:p14="http://schemas.microsoft.com/office/powerpoint/2010/main" val="325575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&amp;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298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21,000 examples has been used for training the decision tree.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Training time is only 6.67 second.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Five fold cross validation has been used for performance evaluation.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Tried with pruning to reduce overfitting and improve accuracy.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Cross-validation accuracy of </a:t>
            </a:r>
            <a:r>
              <a:rPr lang="en-US" dirty="0" smtClean="0"/>
              <a:t>96</a:t>
            </a:r>
            <a:r>
              <a:rPr lang="en-US" dirty="0" smtClean="0"/>
              <a:t>% </a:t>
            </a:r>
            <a:r>
              <a:rPr lang="en-US" dirty="0" smtClean="0"/>
              <a:t>has been achieved with </a:t>
            </a:r>
            <a:r>
              <a:rPr lang="en-US" dirty="0" smtClean="0"/>
              <a:t>SVM.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696200" cy="4351338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An accuracy of </a:t>
            </a:r>
            <a:r>
              <a:rPr lang="en-US" dirty="0" smtClean="0"/>
              <a:t>96</a:t>
            </a:r>
            <a:r>
              <a:rPr lang="en-US" dirty="0" smtClean="0"/>
              <a:t>% </a:t>
            </a:r>
            <a:r>
              <a:rPr lang="en-US" dirty="0" smtClean="0"/>
              <a:t>has been achieved in test set.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For testing with real-world data paint software has been used.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Hand written digit has been saved as PNG image.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Saved image has been resized in 28 X 28 pixel.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Images has been formatted with white foreground and black background.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Trained model has been tested for these images and were predicted accurately by the agent in most of the cases.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147" y="2107095"/>
            <a:ext cx="2451653" cy="2451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6191" y="4903304"/>
            <a:ext cx="28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5: Image drawn on paint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552</Words>
  <Application>Microsoft Office PowerPoint</Application>
  <PresentationFormat>Widescreen</PresentationFormat>
  <Paragraphs>130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Marker Felt</vt:lpstr>
      <vt:lpstr>Wingdings</vt:lpstr>
      <vt:lpstr>Office Theme</vt:lpstr>
      <vt:lpstr>Handwritten digit recognition using  a learning based agent  EECE 8720: Artificial Intelligence Course Project</vt:lpstr>
      <vt:lpstr>Presentation Outline</vt:lpstr>
      <vt:lpstr>Project Objective &amp; Deliverables</vt:lpstr>
      <vt:lpstr>System Structure</vt:lpstr>
      <vt:lpstr>Dataset</vt:lpstr>
      <vt:lpstr>Feature Extraction &amp; Learning</vt:lpstr>
      <vt:lpstr>Support Vector Machine</vt:lpstr>
      <vt:lpstr>Training &amp; Cross-validation</vt:lpstr>
      <vt:lpstr>Testing</vt:lpstr>
      <vt:lpstr>Performance Comparison with other Supervised Learning Model</vt:lpstr>
      <vt:lpstr>Decision Making</vt:lpstr>
      <vt:lpstr>Graphical User Interface</vt:lpstr>
      <vt:lpstr>References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Juber Rahman (mrahman8)</dc:creator>
  <cp:lastModifiedBy>Md Juber Rahman (mrahman8)</cp:lastModifiedBy>
  <cp:revision>53</cp:revision>
  <dcterms:created xsi:type="dcterms:W3CDTF">2018-04-20T14:00:47Z</dcterms:created>
  <dcterms:modified xsi:type="dcterms:W3CDTF">2018-04-24T00:40:49Z</dcterms:modified>
</cp:coreProperties>
</file>