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0" r:id="rId17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3B5D8-3258-7EBB-2CC5-08FFC883C85E}" v="1431" dt="2023-08-16T04:27:10.401"/>
    <p1510:client id="{2520FB88-D483-158D-202A-4C7683FFFF1D}" v="1" dt="2023-08-19T16:27:58.595"/>
    <p1510:client id="{3F512B5A-E77B-E8DC-A338-DFE1E3FAAA7E}" v="1178" dt="2023-08-01T09:30:06.033"/>
    <p1510:client id="{5B9E910F-1A46-44A7-9CC0-19BF094ADDFF}" v="3" dt="2023-08-21T09:20:43.314"/>
    <p1510:client id="{76E3F977-147D-35E4-C0DF-DF6D30648C68}" v="7" dt="2023-08-19T05:39:24.802"/>
    <p1510:client id="{780E8140-46EF-FA82-B811-EAAF1CE040F5}" v="30" dt="2023-08-14T09:28:28.786"/>
    <p1510:client id="{7EC77289-05C4-4EAA-4F6A-7533E8739D0E}" v="4" dt="2023-07-19T05:07:54.654"/>
    <p1510:client id="{81D3977D-D5E5-A723-6B0B-11CEFEC4B7DA}" v="242" dt="2023-08-07T10:29:42.866"/>
    <p1510:client id="{A4029772-85A5-D126-DBC2-561AC0407DF8}" v="114" dt="2023-08-10T11:21:23.020"/>
    <p1510:client id="{C2576F81-2704-28CC-AA10-898E389EF802}" v="9" dt="2023-08-19T07:08:06.974"/>
    <p1510:client id="{C4B64022-46F3-B213-338C-34B6EEACB269}" v="7" dt="2023-08-19T05:37:50.632"/>
    <p1510:client id="{CE8D091F-40FB-D0CE-C44E-C0379EE76E0D}" v="647" dt="2023-08-11T09:52:13.966"/>
    <p1510:client id="{FF6E1B36-7A0F-98D7-B128-8D5D273F6EE4}" v="384" dt="2023-08-16T16:41:59.555"/>
  </p1510:revLst>
</p1510:revInfo>
</file>

<file path=ppt/tableStyles.xml><?xml version="1.0" encoding="utf-8"?>
<a:tblStyleLst xmlns:a="http://schemas.openxmlformats.org/drawingml/2006/main" def="{435A21BB-787E-4C4F-B0DA-57E067440975}">
  <a:tblStyle styleId="{435A21BB-787E-4C4F-B0DA-57E067440975}" styleName="Table_0">
    <a:wholeTbl>
      <a:tcTxStyle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1" d="2"/>
          <a:sy n="1" d="2"/>
        </p:scale>
        <p:origin x="7667811" y="6619245"/>
      </p:cViewPr>
      <p:guideLst>
        <p:guide pos="3840"/>
        <p:guide orient="horz"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Vertical Text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Vertical Title and Text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wo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ison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nt with Caption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Picture with Caption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url.li/kcyab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surl.li/kcxz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57pjD89IFXA" TargetMode="External"/><Relationship Id="rId5" Type="http://schemas.openxmlformats.org/officeDocument/2006/relationships/hyperlink" Target="https://youtu.be/2DD-ynCIZ4w" TargetMode="External"/><Relationship Id="rId4" Type="http://schemas.openxmlformats.org/officeDocument/2006/relationships/hyperlink" Target="http://surl.li/kcya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 bwMode="auto">
          <a:xfrm>
            <a:off x="5086349" y="-104172"/>
            <a:ext cx="7127058" cy="7136815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dk2">
              <a:alpha val="84313"/>
            </a:schemeClr>
          </a:solidFill>
          <a:ln>
            <a:noFill/>
          </a:ln>
        </p:spPr>
      </p:sp>
      <p:sp>
        <p:nvSpPr>
          <p:cNvPr id="89" name="Google Shape;89;p1"/>
          <p:cNvSpPr txBox="1"/>
          <p:nvPr/>
        </p:nvSpPr>
        <p:spPr bwMode="auto">
          <a:xfrm>
            <a:off x="561009" y="877957"/>
            <a:ext cx="6957390" cy="167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(Part-2)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75E1C-7848-760D-BED6-BA2670318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5DEC1-9B13-A663-94F8-0F940CF0CA6D}"/>
              </a:ext>
            </a:extLst>
          </p:cNvPr>
          <p:cNvSpPr txBox="1"/>
          <p:nvPr/>
        </p:nvSpPr>
        <p:spPr>
          <a:xfrm>
            <a:off x="9307285" y="4734435"/>
            <a:ext cx="15835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10.Aug.2023</a:t>
            </a:r>
            <a:endParaRPr lang="en-US"/>
          </a:p>
        </p:txBody>
      </p:sp>
      <p:pic>
        <p:nvPicPr>
          <p:cNvPr id="4" name="Picture 4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85FB58A5-4981-F15F-E70E-2922563F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56" y="1353911"/>
            <a:ext cx="2238375" cy="1428750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CEFF071A-7B5C-6A4F-16FE-CBA23D88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11966" y="3553559"/>
            <a:ext cx="4521200" cy="1495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Parameterization using fixtures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00693" y="1305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To use fixture setup common across multiple test cases, define the test cases inside a class</a:t>
            </a:r>
            <a:endParaRPr lang="en-US" dirty="0">
              <a:ea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Define the texture name at class level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mark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usefixtures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"dataLoad"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Use the fixture name inside the method if you need to pass values into the test case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569CD6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def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test_edit_profile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self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dataLoad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):</a:t>
            </a:r>
            <a:endParaRPr lang="en-US" sz="20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For passing parameters, define multiple parameters in the configuration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.fixture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params</a:t>
            </a:r>
            <a:r>
              <a:rPr lang="en-US" sz="2000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[(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"chrome"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), 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"IE"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), 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"Edge"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)])</a:t>
            </a:r>
            <a:endParaRPr lang="en-US" sz="20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srgbClr val="569CD6"/>
                </a:solidFill>
                <a:highlight>
                  <a:srgbClr val="FFFFFF"/>
                </a:highlight>
                <a:latin typeface="Consolas"/>
                <a:cs typeface="Calibri"/>
              </a:rPr>
              <a:t>def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 </a:t>
            </a:r>
            <a:r>
              <a:rPr lang="en-US" sz="200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crossBrowser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request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):</a:t>
            </a:r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</a:t>
            </a:r>
            <a:r>
              <a:rPr lang="en-US" sz="2000" dirty="0">
                <a:solidFill>
                  <a:srgbClr val="C586C0"/>
                </a:solidFill>
                <a:highlight>
                  <a:srgbClr val="FFFFFF"/>
                </a:highlight>
                <a:latin typeface="Consolas"/>
                <a:cs typeface="Calibri"/>
              </a:rPr>
              <a:t>return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 </a:t>
            </a:r>
            <a:r>
              <a:rPr lang="en-US" sz="200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request</a:t>
            </a:r>
            <a:r>
              <a:rPr lang="en-US" sz="200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.param</a:t>
            </a:r>
            <a:endParaRPr lang="en-US" sz="2000" err="1"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000" dirty="0">
              <a:solidFill>
                <a:srgbClr val="CCCCCC"/>
              </a:solidFill>
              <a:highlight>
                <a:srgbClr val="FFFFFF"/>
              </a:highlight>
              <a:latin typeface="Consolas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000" dirty="0">
              <a:solidFill>
                <a:srgbClr val="CCCCCC"/>
              </a:solidFill>
              <a:highlight>
                <a:srgbClr val="FFFFFF"/>
              </a:highlight>
              <a:latin typeface="Consolas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HTML report generation for test cases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Install </a:t>
            </a:r>
            <a:r>
              <a:rPr lang="en-US" sz="2200" dirty="0" err="1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pytest</a:t>
            </a: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-html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While running the test cases, pass the following arguments</a:t>
            </a:r>
          </a:p>
          <a:p>
            <a:pPr>
              <a:lnSpc>
                <a:spcPct val="150000"/>
              </a:lnSpc>
              <a:defRPr/>
            </a:pPr>
            <a:r>
              <a:rPr lang="en-US" sz="2200" err="1">
                <a:highlight>
                  <a:srgbClr val="FFFFFF"/>
                </a:highlight>
                <a:ea typeface="Calibri"/>
              </a:rPr>
              <a:t>py.test</a:t>
            </a:r>
            <a:r>
              <a:rPr lang="en-US" sz="2200" dirty="0">
                <a:highlight>
                  <a:srgbClr val="FFFFFF"/>
                </a:highlight>
                <a:ea typeface="Calibri"/>
              </a:rPr>
              <a:t> </a:t>
            </a:r>
            <a:r>
              <a:rPr lang="en-US" sz="2200" dirty="0">
                <a:ea typeface="Calibri"/>
              </a:rPr>
              <a:t>--html=report.html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000" dirty="0">
              <a:solidFill>
                <a:srgbClr val="CCCCCC"/>
              </a:solidFill>
              <a:highlight>
                <a:srgbClr val="FFFFFF"/>
              </a:highlight>
              <a:latin typeface="Consolas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7FAEA6E-4F18-5481-1356-C582A124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78" y="2709109"/>
            <a:ext cx="6144590" cy="3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Logging in test execution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Your log should explain the steps executed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In case of failure, this log file can be analyzed for more details.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Log should have a timestamp, type (debug, info, warn, error </a:t>
            </a:r>
            <a:r>
              <a:rPr lang="en-US" sz="2200" dirty="0" err="1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etc</a:t>
            </a: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Import logging package - import logging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Initialize logging - logger = </a:t>
            </a: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logging.getLogger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(__name__)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Specify file handler - </a:t>
            </a: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fileHandler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 = </a:t>
            </a: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logging.FileHandler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('logfile.log')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Specify formatter &amp; link to file handler- 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>
                <a:highlight>
                  <a:srgbClr val="FFFFFF"/>
                </a:highlight>
                <a:latin typeface="Calibri"/>
                <a:cs typeface="Calibri"/>
              </a:rPr>
              <a:t>formatter = </a:t>
            </a:r>
            <a:r>
              <a:rPr lang="en-US" sz="2000" err="1">
                <a:highlight>
                  <a:srgbClr val="FFFFFF"/>
                </a:highlight>
                <a:latin typeface="Calibri"/>
                <a:cs typeface="Calibri"/>
              </a:rPr>
              <a:t>logging.Formatter</a:t>
            </a:r>
            <a:r>
              <a:rPr lang="en-US" sz="2000" dirty="0">
                <a:highlight>
                  <a:srgbClr val="FFFFFF"/>
                </a:highlight>
                <a:latin typeface="Calibri"/>
                <a:cs typeface="Calibri"/>
              </a:rPr>
              <a:t>("%(</a:t>
            </a:r>
            <a:r>
              <a:rPr lang="en-US" sz="2000" err="1">
                <a:highlight>
                  <a:srgbClr val="FFFFFF"/>
                </a:highlight>
                <a:latin typeface="Calibri"/>
                <a:cs typeface="Calibri"/>
              </a:rPr>
              <a:t>asctime</a:t>
            </a:r>
            <a:r>
              <a:rPr lang="en-US" sz="2000" dirty="0">
                <a:highlight>
                  <a:srgbClr val="FFFFFF"/>
                </a:highlight>
                <a:latin typeface="Calibri"/>
                <a:cs typeface="Calibri"/>
              </a:rPr>
              <a:t>)s : %(</a:t>
            </a:r>
            <a:r>
              <a:rPr lang="en-US" sz="2000" err="1">
                <a:highlight>
                  <a:srgbClr val="FFFFFF"/>
                </a:highlight>
                <a:latin typeface="Calibri"/>
                <a:cs typeface="Calibri"/>
              </a:rPr>
              <a:t>levelname</a:t>
            </a:r>
            <a:r>
              <a:rPr lang="en-US" sz="2000" dirty="0">
                <a:highlight>
                  <a:srgbClr val="FFFFFF"/>
                </a:highlight>
                <a:latin typeface="Calibri"/>
                <a:cs typeface="Calibri"/>
              </a:rPr>
              <a:t>)s : %(name)s : %(message)s")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err="1">
                <a:highlight>
                  <a:srgbClr val="FFFFFF"/>
                </a:highlight>
                <a:latin typeface="Calibri"/>
                <a:cs typeface="Calibri"/>
              </a:rPr>
              <a:t>fileHandler.setFormatter</a:t>
            </a:r>
            <a:r>
              <a:rPr lang="en-US" sz="2000">
                <a:highlight>
                  <a:srgbClr val="FFFFFF"/>
                </a:highlight>
                <a:latin typeface="Calibri"/>
                <a:cs typeface="Calibri"/>
              </a:rPr>
              <a:t>(formatter)</a:t>
            </a:r>
            <a:endParaRPr lang="en-US" sz="20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000" dirty="0">
              <a:solidFill>
                <a:srgbClr val="CCCCCC"/>
              </a:solidFill>
              <a:highlight>
                <a:srgbClr val="FFFFFF"/>
              </a:highlight>
              <a:latin typeface="Consolas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dirty="0"/>
              <a:t>12</a:t>
            </a:fld>
            <a:endParaRPr lang="en-US" dirty="0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Logging in test execution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Add file handler to the logger -     </a:t>
            </a: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log.addHandler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(</a:t>
            </a: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fileHandler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)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Set logging level     </a:t>
            </a:r>
            <a:r>
              <a:rPr lang="en-US" sz="2200" err="1">
                <a:highlight>
                  <a:srgbClr val="FFFFFF"/>
                </a:highlight>
                <a:latin typeface="Calibri"/>
                <a:cs typeface="Calibri"/>
              </a:rPr>
              <a:t>log.setLevel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(logging.INFO)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</a:t>
            </a:r>
            <a:r>
              <a:rPr lang="en-US" sz="2000" dirty="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</a:t>
            </a:r>
            <a:r>
              <a:rPr lang="en-US" sz="2000" dirty="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debug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cs typeface="Calibri"/>
              </a:rPr>
              <a:t>"This is a debug message"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</a:t>
            </a:r>
            <a:endParaRPr lang="en-US" sz="2000" dirty="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info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cs typeface="Calibri"/>
              </a:rPr>
              <a:t>"This is an info message"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</a:t>
            </a:r>
            <a:r>
              <a:rPr lang="en-US" sz="2000" dirty="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</a:t>
            </a:r>
            <a:r>
              <a:rPr lang="en-US" sz="2000" dirty="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warning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cs typeface="Calibri"/>
              </a:rPr>
              <a:t>"This is a warning message"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</a:t>
            </a:r>
            <a:r>
              <a:rPr lang="en-US" sz="2000" dirty="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</a:t>
            </a:r>
            <a:r>
              <a:rPr lang="en-US" sz="2000" dirty="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error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cs typeface="Calibri"/>
              </a:rPr>
              <a:t>"This is an error message"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</a:t>
            </a:r>
            <a:r>
              <a:rPr lang="en-US" sz="2000" dirty="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</a:t>
            </a:r>
            <a:r>
              <a:rPr lang="en-US" sz="2000" dirty="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critical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cs typeface="Calibri"/>
              </a:rPr>
              <a:t>"This is a critical message"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4CD4F2F-9947-8278-5CF4-F35305EF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87" y="4970977"/>
            <a:ext cx="7801113" cy="12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Logging in test execution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Define all configurations into a base class &amp; inherit these features into your test class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Configure the logger to correctly reflect the test case name</a:t>
            </a:r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    </a:t>
            </a:r>
            <a:r>
              <a:rPr lang="en-US" sz="2000" dirty="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logger_name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 </a:t>
            </a:r>
            <a:r>
              <a:rPr lang="en-US" sz="2000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cs typeface="Calibri"/>
              </a:rPr>
              <a:t>=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  <a:cs typeface="Calibri"/>
              </a:rPr>
              <a:t>inspect</a:t>
            </a:r>
            <a:r>
              <a:rPr lang="en-US" sz="2000" dirty="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stack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()[</a:t>
            </a:r>
            <a:r>
              <a:rPr lang="en-US" sz="2000" dirty="0">
                <a:solidFill>
                  <a:srgbClr val="B5CEA8"/>
                </a:solidFill>
                <a:highlight>
                  <a:srgbClr val="FFFFFF"/>
                </a:highlight>
                <a:latin typeface="Consolas"/>
                <a:cs typeface="Calibri"/>
              </a:rPr>
              <a:t>1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][</a:t>
            </a:r>
            <a:r>
              <a:rPr lang="en-US" sz="2000" dirty="0">
                <a:solidFill>
                  <a:srgbClr val="B5CEA8"/>
                </a:solidFill>
                <a:highlight>
                  <a:srgbClr val="FFFFFF"/>
                </a:highlight>
                <a:latin typeface="Consolas"/>
                <a:cs typeface="Calibri"/>
              </a:rPr>
              <a:t>3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]</a:t>
            </a:r>
            <a:endParaRPr lang="en-US" sz="2000" dirty="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    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 </a:t>
            </a:r>
            <a:r>
              <a:rPr lang="en-US" sz="2000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cs typeface="Calibri"/>
              </a:rPr>
              <a:t>=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  <a:cs typeface="Calibri"/>
              </a:rPr>
              <a:t>logging</a:t>
            </a:r>
            <a:r>
              <a:rPr lang="en-US" sz="2000" dirty="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getLogger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 dirty="0" err="1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logger_name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After configuration, use following command to include logger information into the test case execution report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 err="1">
                <a:highlight>
                  <a:srgbClr val="FFFFFF"/>
                </a:highlight>
              </a:rPr>
              <a:t>py.test</a:t>
            </a:r>
            <a:r>
              <a:rPr lang="en-US" sz="2200" dirty="0">
                <a:highlight>
                  <a:srgbClr val="FFFFFF"/>
                </a:highlight>
              </a:rPr>
              <a:t> --html=report.html</a:t>
            </a: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defRPr/>
            </a:pP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14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6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DCB479DA-A00A-1699-DEBD-25959FAEE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791" y="4707540"/>
            <a:ext cx="7050156" cy="13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10336813" cy="4977939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buFont typeface="Wingdings,Sans-Serif"/>
              <a:buChar char="Ø"/>
              <a:defRPr/>
            </a:pPr>
            <a:endParaRPr lang="en-US" sz="220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buFont typeface="Wingdings,Sans-Serif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What is selenium: </a:t>
            </a:r>
            <a:r>
              <a:rPr lang="en-US" sz="2200" dirty="0">
                <a:highlight>
                  <a:srgbClr val="FFFFFF"/>
                </a:highlight>
                <a:hlinkClick r:id="rId2"/>
              </a:rPr>
              <a:t>http://surl.li/kcxzt</a:t>
            </a: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342900" indent="-342900"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r>
              <a:rPr lang="en-US" sz="2200" dirty="0">
                <a:highlight>
                  <a:srgbClr val="FFFFFF"/>
                </a:highlight>
              </a:rPr>
              <a:t>Selenium with Python: </a:t>
            </a:r>
            <a:r>
              <a:rPr lang="en-US" sz="2200" dirty="0">
                <a:highlight>
                  <a:srgbClr val="FFFFFF"/>
                </a:highlight>
                <a:hlinkClick r:id="rId3"/>
              </a:rPr>
              <a:t>http://surl.li/kcyab</a:t>
            </a: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r>
              <a:rPr lang="en-US" sz="2200" dirty="0">
                <a:highlight>
                  <a:srgbClr val="FFFFFF"/>
                </a:highlight>
              </a:rPr>
              <a:t>Python tutorials: </a:t>
            </a:r>
            <a:r>
              <a:rPr lang="en-US" sz="2200" dirty="0">
                <a:highlight>
                  <a:srgbClr val="FFFFFF"/>
                </a:highlight>
                <a:hlinkClick r:id="rId4"/>
              </a:rPr>
              <a:t>http://surl.li/kcyak</a:t>
            </a: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r>
              <a:rPr lang="en-US" sz="2200" dirty="0">
                <a:highlight>
                  <a:srgbClr val="FFFFFF"/>
                </a:highlight>
              </a:rPr>
              <a:t>Selenium with Python full tutorial: </a:t>
            </a:r>
            <a:r>
              <a:rPr lang="en-US" sz="2200" dirty="0">
                <a:highlight>
                  <a:srgbClr val="FFFFFF"/>
                </a:highlight>
                <a:hlinkClick r:id="rId5"/>
              </a:rPr>
              <a:t>https://youtu.be/2DD-ynCIZ4w</a:t>
            </a: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r>
              <a:rPr lang="en-US" sz="2200">
                <a:highlight>
                  <a:srgbClr val="FFFFFF"/>
                </a:highlight>
              </a:rPr>
              <a:t>Selenium with Python &amp; PyTest: </a:t>
            </a:r>
            <a:r>
              <a:rPr lang="en-US" sz="2200" dirty="0">
                <a:highlight>
                  <a:srgbClr val="FFFFFF"/>
                </a:highlight>
                <a:hlinkClick r:id="rId6"/>
              </a:rPr>
              <a:t>https://youtu.be/57pjD89IFXA</a:t>
            </a: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</a:endParaRPr>
          </a:p>
          <a:p>
            <a:pPr marL="342900" indent="-342900"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15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" name="Google Shape;307;p21" descr="Image result for thank you"/>
          <p:cNvPicPr/>
          <p:nvPr/>
        </p:nvPicPr>
        <p:blipFill>
          <a:blip r:embed="rId2">
            <a:alphaModFix/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EFFD07-B3E2-8024-D979-0B7CC0336D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16</a:t>
            </a:fld>
            <a:endParaRPr lang="en-US"/>
          </a:p>
        </p:txBody>
      </p:sp>
      <p:pic>
        <p:nvPicPr>
          <p:cNvPr id="4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6A5A3131-31F0-3CAD-3243-8697507C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12725" y="3964727"/>
            <a:ext cx="1391045" cy="8152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What is </a:t>
            </a:r>
            <a:r>
              <a:rPr lang="en-US" sz="3200" b="1" dirty="0" err="1">
                <a:solidFill>
                  <a:srgbClr val="FFFFFF"/>
                </a:solidFill>
                <a:latin typeface="Calibri"/>
                <a:cs typeface="Calibri"/>
              </a:rPr>
              <a:t>pytest</a:t>
            </a: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1066346" y="1526631"/>
            <a:ext cx="10578344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pytest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 is a popular testing framework for Python that makes it easy to write simple and scalable test cases.</a:t>
            </a: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pytest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emphasizes simplicity, ease of use, and powerful features for testing code.</a:t>
            </a: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pytest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automatically discovers and runs test functions and methods based on naming conventions or specific markers, making it easy to organize and manage test cases.</a:t>
            </a: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pytest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offers a powerful fixture system (way to set up and tear down resources needed for tests)</a:t>
            </a: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You can write parametrized tests to run the same test logic with different input values. </a:t>
            </a: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12372A87-58D5-5B3D-F720-31BF3CFB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09" y="5684950"/>
            <a:ext cx="2157896" cy="722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How to configure </a:t>
            </a:r>
            <a:r>
              <a:rPr lang="en-US" sz="3200" b="1" dirty="0" err="1">
                <a:solidFill>
                  <a:srgbClr val="FFFFFF"/>
                </a:solidFill>
                <a:latin typeface="Calibri"/>
                <a:cs typeface="Calibri"/>
              </a:rPr>
              <a:t>pytest</a:t>
            </a: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7927910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To install </a:t>
            </a: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pytest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, you can use pip:</a:t>
            </a:r>
            <a:endParaRPr lang="en-US"/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solidFill>
                  <a:schemeClr val="accent1"/>
                </a:solidFill>
                <a:highlight>
                  <a:srgbClr val="FFFFFF"/>
                </a:highlight>
                <a:ea typeface="Calibri"/>
              </a:rPr>
              <a:t>pip install </a:t>
            </a:r>
            <a:r>
              <a:rPr lang="en-US" sz="2200" dirty="0" err="1">
                <a:solidFill>
                  <a:schemeClr val="accent1"/>
                </a:solidFill>
                <a:highlight>
                  <a:srgbClr val="FFFFFF"/>
                </a:highlight>
                <a:ea typeface="Calibri"/>
              </a:rPr>
              <a:t>pytest</a:t>
            </a:r>
            <a:endParaRPr lang="en-US" sz="2200" dirty="0" err="1">
              <a:solidFill>
                <a:schemeClr val="accent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e.g. code</a:t>
            </a:r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  <a:highlight>
                  <a:srgbClr val="FFFFFF"/>
                </a:highlight>
              </a:rPr>
              <a:t>def </a:t>
            </a:r>
            <a:r>
              <a:rPr lang="en-US" sz="2200" dirty="0" err="1">
                <a:solidFill>
                  <a:schemeClr val="accent1"/>
                </a:solidFill>
                <a:highlight>
                  <a:srgbClr val="FFFFFF"/>
                </a:highlight>
              </a:rPr>
              <a:t>test_addition</a:t>
            </a:r>
            <a:r>
              <a:rPr lang="en-US" sz="2200" dirty="0">
                <a:solidFill>
                  <a:schemeClr val="accent1"/>
                </a:solidFill>
                <a:highlight>
                  <a:srgbClr val="FFFFFF"/>
                </a:highlight>
              </a:rPr>
              <a:t>():</a:t>
            </a:r>
            <a:endParaRPr lang="en-US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  <a:highlight>
                  <a:srgbClr val="FFFFFF"/>
                </a:highlight>
              </a:rPr>
              <a:t>    result = 2 + 3</a:t>
            </a:r>
            <a:endParaRPr lang="en-US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  <a:highlight>
                  <a:srgbClr val="FFFFFF"/>
                </a:highlight>
              </a:rPr>
              <a:t>    assert result == 5, "Addition test failed"</a:t>
            </a:r>
            <a:endParaRPr lang="en-US">
              <a:solidFill>
                <a:schemeClr val="accent1"/>
              </a:solidFill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Run the code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 err="1">
                <a:solidFill>
                  <a:srgbClr val="4472C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py.test</a:t>
            </a:r>
            <a:r>
              <a:rPr lang="en-US" sz="2200" dirty="0">
                <a:solidFill>
                  <a:srgbClr val="4472C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-v -s test_demo2.py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sz="2000" i="1" dirty="0">
                <a:solidFill>
                  <a:schemeClr val="bg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OUTPUT:</a:t>
            </a:r>
            <a:endParaRPr lang="en-US" sz="2000" i="1" dirty="0">
              <a:solidFill>
                <a:schemeClr val="bg2"/>
              </a:solidFill>
              <a:ea typeface="Calibri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highlight>
                  <a:srgbClr val="C0C0C0"/>
                </a:highlight>
              </a:rPr>
              <a:t>test_pytest_sample.py::</a:t>
            </a:r>
            <a:r>
              <a:rPr lang="en-US" sz="2000" err="1">
                <a:highlight>
                  <a:srgbClr val="C0C0C0"/>
                </a:highlight>
              </a:rPr>
              <a:t>test_addition</a:t>
            </a:r>
            <a:r>
              <a:rPr lang="en-US" sz="2000" dirty="0">
                <a:highlight>
                  <a:srgbClr val="C0C0C0"/>
                </a:highlight>
              </a:rPr>
              <a:t> </a:t>
            </a:r>
            <a:r>
              <a:rPr lang="en-US" sz="2000" dirty="0">
                <a:solidFill>
                  <a:srgbClr val="00B050"/>
                </a:solidFill>
                <a:highlight>
                  <a:srgbClr val="C0C0C0"/>
                </a:highlight>
              </a:rPr>
              <a:t>PASSED</a:t>
            </a:r>
            <a:endParaRPr lang="en-US">
              <a:solidFill>
                <a:srgbClr val="00B050"/>
              </a:solidFill>
              <a:highlight>
                <a:srgbClr val="C0C0C0"/>
              </a:highlight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6783973" y="3939587"/>
            <a:ext cx="4300572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How to configure </a:t>
            </a:r>
            <a:r>
              <a:rPr lang="en-US" sz="3200" b="1" dirty="0" err="1">
                <a:solidFill>
                  <a:srgbClr val="FFFFFF"/>
                </a:solidFill>
                <a:latin typeface="Calibri"/>
                <a:cs typeface="Calibri"/>
              </a:rPr>
              <a:t>pytest</a:t>
            </a: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Your test file should always start with "</a:t>
            </a:r>
            <a:r>
              <a:rPr lang="en-US" sz="2200" dirty="0" err="1">
                <a:highlight>
                  <a:srgbClr val="FFFFFF"/>
                </a:highlight>
                <a:latin typeface="Calibri"/>
                <a:cs typeface="Calibri"/>
              </a:rPr>
              <a:t>test_xxxxx</a:t>
            </a: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"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err="1">
                <a:highlight>
                  <a:srgbClr val="FFFFFF"/>
                </a:highlight>
                <a:ea typeface="Calibri"/>
                <a:cs typeface="Calibri"/>
              </a:rPr>
              <a:t>pytest</a:t>
            </a:r>
            <a:r>
              <a:rPr lang="en-US" sz="2200" dirty="0">
                <a:highlight>
                  <a:srgbClr val="FFFFFF"/>
                </a:highlight>
                <a:ea typeface="Calibri"/>
                <a:cs typeface="Calibri"/>
              </a:rPr>
              <a:t> method names should start with test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ea typeface="Calibri"/>
                <a:cs typeface="Calibri"/>
              </a:rPr>
              <a:t>Any code should be wrapped in method only &amp; method name should have sense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ea typeface="Calibri"/>
                <a:cs typeface="Calibri"/>
              </a:rPr>
              <a:t>To run all test files from a package, use the </a:t>
            </a:r>
            <a:r>
              <a:rPr lang="en-US" sz="2200" dirty="0" err="1">
                <a:highlight>
                  <a:srgbClr val="FFFFFF"/>
                </a:highlight>
                <a:ea typeface="Calibri"/>
                <a:cs typeface="Calibri"/>
              </a:rPr>
              <a:t>fommand</a:t>
            </a:r>
            <a:endParaRPr lang="en-US" sz="2200">
              <a:highlight>
                <a:srgbClr val="FFFFFF"/>
              </a:highlight>
              <a:ea typeface="Calibri"/>
              <a:cs typeface="Calibri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 err="1">
                <a:highlight>
                  <a:srgbClr val="FFFFFF"/>
                </a:highlight>
              </a:rPr>
              <a:t>py.test</a:t>
            </a:r>
            <a:r>
              <a:rPr lang="en-US" sz="2200" dirty="0">
                <a:highlight>
                  <a:srgbClr val="FFFFFF"/>
                </a:highlight>
              </a:rPr>
              <a:t> -v -s </a:t>
            </a:r>
            <a:endParaRPr lang="en-US"/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highlight>
                  <a:srgbClr val="FFFFFF"/>
                </a:highlight>
              </a:rPr>
              <a:t>v – verbose (more details about test case execution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highlight>
                  <a:srgbClr val="FFFFFF"/>
                </a:highlight>
                <a:ea typeface="Calibri"/>
              </a:rPr>
              <a:t>s– console output</a:t>
            </a:r>
          </a:p>
          <a:p>
            <a:pPr>
              <a:lnSpc>
                <a:spcPct val="150000"/>
              </a:lnSpc>
              <a:defRPr/>
            </a:pPr>
            <a:endParaRPr lang="en-US" sz="2200" dirty="0">
              <a:highlight>
                <a:srgbClr val="FFFFFF"/>
              </a:highlight>
              <a:ea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0E0207F-8E18-EBF6-94D0-5A026730E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748" y="3431106"/>
            <a:ext cx="3538330" cy="87926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28E344C-55DC-4EC2-7BBF-5D148D0D6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487" y="4653394"/>
            <a:ext cx="4112591" cy="14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How to configure </a:t>
            </a:r>
            <a:r>
              <a:rPr lang="en-US" sz="3200" b="1" dirty="0" err="1">
                <a:solidFill>
                  <a:srgbClr val="FFFFFF"/>
                </a:solidFill>
                <a:latin typeface="Calibri"/>
                <a:cs typeface="Calibri"/>
              </a:rPr>
              <a:t>pytest</a:t>
            </a: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To run a specific file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sz="2200" b="1" err="1">
                <a:highlight>
                  <a:srgbClr val="FFFFFF"/>
                </a:highlight>
              </a:rPr>
              <a:t>py.test</a:t>
            </a:r>
            <a:r>
              <a:rPr lang="en-US" sz="2200" b="1" dirty="0">
                <a:highlight>
                  <a:srgbClr val="FFFFFF"/>
                </a:highlight>
              </a:rPr>
              <a:t> -v -s test_demo2.py</a:t>
            </a:r>
            <a:endParaRPr lang="en-US" b="1" dirty="0"/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To run a specific test case</a:t>
            </a: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 err="1">
                <a:highlight>
                  <a:srgbClr val="FFFFFF"/>
                </a:highlight>
                <a:ea typeface="Calibri"/>
              </a:rPr>
              <a:t>py.test</a:t>
            </a:r>
            <a:r>
              <a:rPr lang="en-US" sz="2200" dirty="0">
                <a:highlight>
                  <a:srgbClr val="FFFFFF"/>
                </a:highlight>
                <a:ea typeface="Calibri"/>
              </a:rPr>
              <a:t> -v -s -k '</a:t>
            </a:r>
            <a:r>
              <a:rPr lang="en-US" sz="2200" dirty="0" err="1">
                <a:highlight>
                  <a:srgbClr val="FFFFFF"/>
                </a:highlight>
                <a:ea typeface="Calibri"/>
              </a:rPr>
              <a:t>credit_card</a:t>
            </a:r>
            <a:r>
              <a:rPr lang="en-US" sz="2200" dirty="0">
                <a:highlight>
                  <a:srgbClr val="FFFFFF"/>
                </a:highlight>
                <a:ea typeface="Calibri"/>
              </a:rPr>
              <a:t>'</a:t>
            </a: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This command will run all test cases that contains </a:t>
            </a:r>
            <a:r>
              <a:rPr lang="en-US" sz="2200" dirty="0">
                <a:highlight>
                  <a:srgbClr val="FFFFFF"/>
                </a:highlight>
                <a:ea typeface="Calibri"/>
              </a:rPr>
              <a:t> '</a:t>
            </a:r>
            <a:r>
              <a:rPr lang="en-US" sz="2200" dirty="0" err="1">
                <a:highlight>
                  <a:srgbClr val="FFFFFF"/>
                </a:highlight>
                <a:ea typeface="Calibri"/>
              </a:rPr>
              <a:t>credit_card</a:t>
            </a:r>
            <a:r>
              <a:rPr lang="en-US" sz="2200" dirty="0">
                <a:highlight>
                  <a:srgbClr val="FFFFFF"/>
                </a:highlight>
                <a:ea typeface="Calibri"/>
              </a:rPr>
              <a:t>'. </a:t>
            </a:r>
            <a:r>
              <a:rPr lang="en-US" sz="2200" dirty="0" err="1">
                <a:highlight>
                  <a:srgbClr val="FFFFFF"/>
                </a:highlight>
                <a:ea typeface="Calibri"/>
              </a:rPr>
              <a:t>e.g</a:t>
            </a:r>
            <a:r>
              <a:rPr lang="en-US" sz="2200" dirty="0">
                <a:highlight>
                  <a:srgbClr val="FFFFFF"/>
                </a:highlight>
                <a:ea typeface="Calibri"/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rgbClr val="569CD6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def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test_credit_card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():</a:t>
            </a:r>
            <a:endParaRPr lang="en-US" sz="2000" b="1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    </a:t>
            </a:r>
            <a:r>
              <a:rPr lang="en-US" sz="2000" b="1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a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=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B5CEA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4</a:t>
            </a:r>
            <a:endParaRPr lang="en-US" sz="2000" b="1"/>
          </a:p>
          <a:p>
            <a:pPr>
              <a:defRPr/>
            </a:pP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    </a:t>
            </a:r>
            <a:r>
              <a:rPr lang="en-US" sz="2000" b="1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b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=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B5CEA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6</a:t>
            </a:r>
            <a:endParaRPr lang="en-US" sz="2000" b="1"/>
          </a:p>
          <a:p>
            <a:pPr>
              <a:defRPr/>
            </a:pP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    </a:t>
            </a:r>
            <a:r>
              <a:rPr lang="en-US" sz="2000" b="1" dirty="0">
                <a:solidFill>
                  <a:srgbClr val="C586C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assert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a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+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b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==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B5CEA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6</a:t>
            </a:r>
            <a:r>
              <a:rPr lang="en-US" sz="2000" b="1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, </a:t>
            </a:r>
            <a:r>
              <a:rPr lang="en-US" sz="2000" b="1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"Addition does not match"</a:t>
            </a:r>
            <a:endParaRPr lang="en-US" sz="2000" b="1" dirty="0"/>
          </a:p>
          <a:p>
            <a:pPr>
              <a:defRPr/>
            </a:pP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7" descr="A black screen with white text and red and blue lines&#10;&#10;Description automatically generated">
            <a:extLst>
              <a:ext uri="{FF2B5EF4-FFF2-40B4-BE49-F238E27FC236}">
                <a16:creationId xmlns:a16="http://schemas.microsoft.com/office/drawing/2014/main" id="{89853D2B-89FC-FC09-D7DC-E12F83DB8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57" y="5512972"/>
            <a:ext cx="9987720" cy="7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Tagging or grouping test cases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Annotate the test with @pytest.mark.&lt;Tag-name&gt;</a:t>
            </a:r>
          </a:p>
          <a:p>
            <a:pPr>
              <a:defRPr/>
            </a:pPr>
            <a:r>
              <a:rPr lang="en-US" sz="200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@</a:t>
            </a:r>
            <a:r>
              <a:rPr lang="en-US" sz="200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cs typeface="Calibri"/>
              </a:rPr>
              <a:t>pytest</a:t>
            </a:r>
            <a:r>
              <a:rPr lang="en-US" sz="200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mark</a:t>
            </a:r>
            <a:r>
              <a:rPr lang="en-US" sz="200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.smoke</a:t>
            </a:r>
            <a:endParaRPr lang="en-US" sz="2000">
              <a:highlight>
                <a:srgbClr val="FFFFFF"/>
              </a:highlight>
              <a:latin typeface="Calibri"/>
              <a:cs typeface="Calibri"/>
            </a:endParaRPr>
          </a:p>
          <a:p>
            <a:pPr>
              <a:defRPr/>
            </a:pPr>
            <a:r>
              <a:rPr lang="en-US" sz="2000">
                <a:solidFill>
                  <a:srgbClr val="569CD6"/>
                </a:solidFill>
                <a:highlight>
                  <a:srgbClr val="FFFFFF"/>
                </a:highlight>
                <a:latin typeface="Consolas"/>
                <a:cs typeface="Calibri"/>
              </a:rPr>
              <a:t>def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 </a:t>
            </a:r>
            <a:r>
              <a:rPr lang="en-US" sz="2000" err="1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test_first_program</a:t>
            </a:r>
            <a:r>
              <a:rPr lang="en-US" sz="200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():</a:t>
            </a:r>
            <a:endParaRPr lang="en-US" sz="200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    </a:t>
            </a:r>
            <a:r>
              <a:rPr lang="en-US" sz="200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print</a:t>
            </a:r>
            <a:r>
              <a:rPr lang="en-US" sz="200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(</a:t>
            </a:r>
            <a:r>
              <a:rPr lang="en-US" sz="200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cs typeface="Calibri"/>
              </a:rPr>
              <a:t>"Hello"</a:t>
            </a:r>
            <a:r>
              <a:rPr lang="en-US" sz="200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cs typeface="Calibri"/>
              </a:rPr>
              <a:t>)</a:t>
            </a:r>
            <a:endParaRPr lang="en-US" sz="2000"/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Run the test cases marked as "smoke"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 err="1">
                <a:highlight>
                  <a:srgbClr val="FFFFFF"/>
                </a:highlight>
              </a:rPr>
              <a:t>py.test</a:t>
            </a:r>
            <a:r>
              <a:rPr lang="en-US" sz="2200" dirty="0">
                <a:highlight>
                  <a:srgbClr val="FFFFFF"/>
                </a:highlight>
              </a:rPr>
              <a:t> -v -s -m 'smoke'</a:t>
            </a:r>
            <a:endParaRPr lang="en-US" sz="2200" dirty="0">
              <a:highlight>
                <a:srgbClr val="FFFFFF"/>
              </a:highlight>
              <a:latin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To avoid showing warning messages for custom markers, add following code into the </a:t>
            </a:r>
            <a:r>
              <a:rPr lang="en-US" sz="2200" dirty="0">
                <a:highlight>
                  <a:srgbClr val="FFFFFF"/>
                </a:highlight>
                <a:ea typeface="Calibri"/>
              </a:rPr>
              <a:t>pytest.ini file</a:t>
            </a: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000">
                <a:solidFill>
                  <a:srgbClr val="CCCCCC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err="1">
                <a:solidFill>
                  <a:srgbClr val="CCCCCC"/>
                </a:solidFill>
                <a:highlight>
                  <a:srgbClr val="FFFFFF"/>
                </a:highlight>
                <a:latin typeface="Consolas"/>
              </a:rPr>
              <a:t>pytest</a:t>
            </a:r>
            <a:r>
              <a:rPr lang="en-US" sz="2000">
                <a:solidFill>
                  <a:srgbClr val="CCCCCC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sz="2000">
              <a:highlight>
                <a:srgbClr val="FFFFFF"/>
              </a:highlight>
            </a:endParaRPr>
          </a:p>
          <a:p>
            <a:pPr>
              <a:defRPr/>
            </a:pPr>
            <a:r>
              <a:rPr lang="en-US" sz="2000">
                <a:solidFill>
                  <a:srgbClr val="569CD6"/>
                </a:solidFill>
                <a:highlight>
                  <a:srgbClr val="FFFFFF"/>
                </a:highlight>
                <a:latin typeface="Consolas"/>
              </a:rPr>
              <a:t>markers</a:t>
            </a:r>
            <a:r>
              <a:rPr lang="en-US" sz="2000">
                <a:solidFill>
                  <a:srgbClr val="CCCCCC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en-US" sz="2000"/>
          </a:p>
          <a:p>
            <a:pPr>
              <a:defRPr/>
            </a:pPr>
            <a:r>
              <a:rPr lang="en-US" sz="2000">
                <a:solidFill>
                  <a:srgbClr val="CCCCCC"/>
                </a:solidFill>
                <a:highlight>
                  <a:srgbClr val="FFFFFF"/>
                </a:highlight>
                <a:latin typeface="Consolas"/>
              </a:rPr>
              <a:t>    smoke: smoke test cases</a:t>
            </a:r>
            <a:endParaRPr lang="en-US" sz="2000"/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CC3AE29-6F33-5EA9-25C5-4DBC3BB7E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661" y="4787582"/>
            <a:ext cx="5481982" cy="109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0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Tagging or grouping test cases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Skip a test case using mark 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mark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cs typeface="Calibri"/>
              </a:rPr>
              <a:t>skip</a:t>
            </a:r>
            <a:endParaRPr lang="en-US" sz="2000">
              <a:highlight>
                <a:srgbClr val="FFFFFF"/>
              </a:highlight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To avoid show</a:t>
            </a: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ing test result in the reporting, use 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mark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xfail</a:t>
            </a:r>
            <a:endParaRPr lang="en-US" sz="20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000" dirty="0">
              <a:solidFill>
                <a:srgbClr val="CCCCCC"/>
              </a:solidFill>
              <a:highlight>
                <a:srgbClr val="FFFFFF"/>
              </a:highlight>
              <a:latin typeface="Consolas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514806F-F02B-1C03-BCB4-C05614B7A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617" y="2136191"/>
            <a:ext cx="7028069" cy="1039532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FA295A8-C4C7-0498-B902-0EDDDE4BC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617" y="3700794"/>
            <a:ext cx="7127460" cy="19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What are fixtures?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Setup &amp; teardown methods - 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.fixture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() and </a:t>
            </a:r>
            <a:r>
              <a:rPr lang="en-US" sz="2000" dirty="0">
                <a:solidFill>
                  <a:srgbClr val="C586C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yield</a:t>
            </a:r>
            <a:endParaRPr lang="en-US" dirty="0"/>
          </a:p>
          <a:p>
            <a:pPr>
              <a:defRPr/>
            </a:pPr>
            <a:br>
              <a:rPr lang="en-US" dirty="0"/>
            </a:br>
            <a:r>
              <a:rPr lang="en-US" sz="2000" dirty="0">
                <a:solidFill>
                  <a:srgbClr val="C586C0"/>
                </a:solidFill>
                <a:latin typeface="Consolas"/>
                <a:cs typeface="Calibri"/>
              </a:rPr>
              <a:t>import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/>
                <a:cs typeface="Calibri"/>
              </a:rPr>
              <a:t>pytest</a:t>
            </a:r>
            <a:endParaRPr lang="en-US" sz="2000" dirty="0" err="1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000" dirty="0">
                <a:solidFill>
                  <a:srgbClr val="DCDCAA"/>
                </a:solidFill>
                <a:latin typeface="Consolas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latin typeface="Consolas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latin typeface="Consolas"/>
                <a:cs typeface="Calibri"/>
              </a:rPr>
              <a:t>.fixture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()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569CD6"/>
                </a:solidFill>
                <a:latin typeface="Consolas"/>
                <a:cs typeface="Calibri"/>
              </a:rPr>
              <a:t>def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/>
                <a:cs typeface="Calibri"/>
              </a:rPr>
              <a:t>setup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():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    </a:t>
            </a:r>
            <a:r>
              <a:rPr lang="en-US" sz="2000" dirty="0">
                <a:solidFill>
                  <a:srgbClr val="DCDCAA"/>
                </a:solidFill>
                <a:latin typeface="Consolas"/>
                <a:cs typeface="Calibri"/>
              </a:rPr>
              <a:t>print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/>
                <a:cs typeface="Calibri"/>
              </a:rPr>
              <a:t>"I will be executing first"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Consolas"/>
                <a:cs typeface="Calibri"/>
              </a:rPr>
              <a:t>yield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    </a:t>
            </a:r>
            <a:r>
              <a:rPr lang="en-US" sz="2000" dirty="0">
                <a:solidFill>
                  <a:srgbClr val="DCDCAA"/>
                </a:solidFill>
                <a:latin typeface="Consolas"/>
                <a:cs typeface="Calibri"/>
              </a:rPr>
              <a:t>print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/>
                <a:cs typeface="Calibri"/>
              </a:rPr>
              <a:t>"I will be executing last"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    </a:t>
            </a:r>
            <a:endParaRPr lang="en-US" sz="2000"/>
          </a:p>
          <a:p>
            <a:pPr>
              <a:defRPr/>
            </a:pPr>
            <a:r>
              <a:rPr lang="en-US" sz="2000" dirty="0">
                <a:solidFill>
                  <a:srgbClr val="569CD6"/>
                </a:solidFill>
                <a:latin typeface="Consolas"/>
                <a:cs typeface="Calibri"/>
              </a:rPr>
              <a:t>def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 </a:t>
            </a:r>
            <a:r>
              <a:rPr lang="en-US" sz="2000" err="1">
                <a:solidFill>
                  <a:srgbClr val="DCDCAA"/>
                </a:solidFill>
                <a:latin typeface="Consolas"/>
                <a:cs typeface="Calibri"/>
              </a:rPr>
              <a:t>test_fixtureDemo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/>
                <a:cs typeface="Calibri"/>
              </a:rPr>
              <a:t>setup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):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    </a:t>
            </a:r>
            <a:r>
              <a:rPr lang="en-US" sz="2000" dirty="0">
                <a:solidFill>
                  <a:srgbClr val="DCDCAA"/>
                </a:solidFill>
                <a:latin typeface="Consolas"/>
                <a:cs typeface="Calibri"/>
              </a:rPr>
              <a:t>print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/>
                <a:cs typeface="Calibri"/>
              </a:rPr>
              <a:t>"I will execute steps in </a:t>
            </a:r>
            <a:r>
              <a:rPr lang="en-US" sz="2000" err="1">
                <a:solidFill>
                  <a:srgbClr val="CE9178"/>
                </a:solidFill>
                <a:latin typeface="Consolas"/>
                <a:cs typeface="Calibri"/>
              </a:rPr>
              <a:t>fixtureDemo</a:t>
            </a:r>
            <a:r>
              <a:rPr lang="en-US" sz="2000" dirty="0">
                <a:solidFill>
                  <a:srgbClr val="CE9178"/>
                </a:solidFill>
                <a:latin typeface="Consolas"/>
                <a:cs typeface="Calibri"/>
              </a:rPr>
              <a:t> method"</a:t>
            </a:r>
            <a:r>
              <a:rPr lang="en-US" sz="2000" dirty="0">
                <a:solidFill>
                  <a:srgbClr val="CCCCCC"/>
                </a:solidFill>
                <a:latin typeface="Consolas"/>
                <a:cs typeface="Calibri"/>
              </a:rPr>
              <a:t>)</a:t>
            </a:r>
            <a:endParaRPr lang="en-US" sz="2000" dirty="0"/>
          </a:p>
          <a:p>
            <a:pPr>
              <a:defRPr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By </a:t>
            </a:r>
            <a:r>
              <a:rPr lang="en-US" sz="220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defining</a:t>
            </a: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the fixture inside conftest.py files, it can be re-used across the test files.</a:t>
            </a:r>
          </a:p>
          <a:p>
            <a:pPr>
              <a:defRPr/>
            </a:pPr>
            <a:endParaRPr lang="en-US" sz="2000" dirty="0">
              <a:solidFill>
                <a:srgbClr val="CCCCCC"/>
              </a:solidFill>
              <a:highlight>
                <a:srgbClr val="FFFFFF"/>
              </a:highlight>
              <a:latin typeface="Consolas"/>
              <a:ea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g20138aa44be_0_3"/>
          <p:cNvSpPr/>
          <p:nvPr/>
        </p:nvSpPr>
        <p:spPr bwMode="auto">
          <a:xfrm>
            <a:off x="-465103" y="-190912"/>
            <a:ext cx="5191215" cy="7615996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11" name="Google Shape;111;g20138aa44be_0_3"/>
          <p:cNvSpPr/>
          <p:nvPr/>
        </p:nvSpPr>
        <p:spPr bwMode="auto">
          <a:xfrm flipH="1">
            <a:off x="465924" y="0"/>
            <a:ext cx="879300" cy="1299600"/>
          </a:xfrm>
          <a:prstGeom prst="parallelogram">
            <a:avLst>
              <a:gd name="adj" fmla="val 75009"/>
            </a:avLst>
          </a:prstGeom>
          <a:solidFill>
            <a:srgbClr val="BFBFB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g20138aa44be_0_3"/>
          <p:cNvSpPr/>
          <p:nvPr/>
        </p:nvSpPr>
        <p:spPr bwMode="auto">
          <a:xfrm flipH="1">
            <a:off x="-1573540" y="0"/>
            <a:ext cx="2764800" cy="11493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g20138aa44be_0_3"/>
          <p:cNvSpPr/>
          <p:nvPr/>
        </p:nvSpPr>
        <p:spPr bwMode="auto">
          <a:xfrm flipH="1">
            <a:off x="903603" y="156311"/>
            <a:ext cx="10743986" cy="9894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94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g20138aa44be_0_3"/>
          <p:cNvSpPr txBox="1"/>
          <p:nvPr/>
        </p:nvSpPr>
        <p:spPr bwMode="auto">
          <a:xfrm>
            <a:off x="1918390" y="358928"/>
            <a:ext cx="7785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How to use fixtures?</a:t>
            </a:r>
            <a:endParaRPr lang="en-US" dirty="0"/>
          </a:p>
        </p:txBody>
      </p:sp>
      <p:sp>
        <p:nvSpPr>
          <p:cNvPr id="117" name="Google Shape;117;g20138aa44be_0_3"/>
          <p:cNvSpPr txBox="1"/>
          <p:nvPr/>
        </p:nvSpPr>
        <p:spPr bwMode="auto">
          <a:xfrm>
            <a:off x="911737" y="1559761"/>
            <a:ext cx="8932866" cy="463238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To use fixture setup common across multiple test cases, define the test cases inside a class</a:t>
            </a:r>
            <a:endParaRPr lang="en-US" dirty="0">
              <a:ea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Tag 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mark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usefixtures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"setup"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) ] </a:t>
            </a:r>
            <a:r>
              <a:rPr lang="en-US" sz="22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at class level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200" dirty="0">
                <a:highlight>
                  <a:srgbClr val="FFFFFF"/>
                </a:highlight>
                <a:latin typeface="Calibri"/>
                <a:cs typeface="Calibri"/>
              </a:rPr>
              <a:t>If you want to run the fixture only once before any test case in the class &amp; once after all test case are completed, specific the scope as class in the configuration file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@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pytest</a:t>
            </a:r>
            <a:r>
              <a:rPr lang="en-US" sz="2000" dirty="0">
                <a:solidFill>
                  <a:srgbClr val="DCDCAA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.fixture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9CDCFE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scope</a:t>
            </a:r>
            <a:r>
              <a:rPr lang="en-US" sz="2000" dirty="0">
                <a:solidFill>
                  <a:srgbClr val="D4D4D4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CE9178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"class"</a:t>
            </a:r>
            <a:r>
              <a:rPr lang="en-US" sz="2000" dirty="0">
                <a:solidFill>
                  <a:srgbClr val="CCCCCC"/>
                </a:solidFill>
                <a:highlight>
                  <a:srgbClr val="FFFFFF"/>
                </a:highlight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,Sans-Serif"/>
              <a:buChar char="Ø"/>
              <a:defRPr/>
            </a:pPr>
            <a:endParaRPr lang="en-US" sz="22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200" dirty="0">
              <a:solidFill>
                <a:srgbClr val="4472C4"/>
              </a:solidFill>
              <a:highlight>
                <a:srgbClr val="FFFFFF"/>
              </a:highlight>
              <a:ea typeface="Calibri"/>
            </a:endParaRPr>
          </a:p>
          <a:p>
            <a:pPr>
              <a:lnSpc>
                <a:spcPct val="150000"/>
              </a:lnSpc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pPr marL="250825" indent="-250825">
              <a:lnSpc>
                <a:spcPct val="150000"/>
              </a:lnSpc>
              <a:buFont typeface="Wingdings"/>
              <a:buChar char="Ø"/>
              <a:defRPr/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FD03-EAC1-7B29-332D-F34780CC1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3" name="Picture 3" descr="A logo with different colored arrows&#10;&#10;Description automatically generated">
            <a:extLst>
              <a:ext uri="{FF2B5EF4-FFF2-40B4-BE49-F238E27FC236}">
                <a16:creationId xmlns:a16="http://schemas.microsoft.com/office/drawing/2014/main" id="{D8A206EB-CBD1-22D9-7907-10A02A2D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13" y="232682"/>
            <a:ext cx="1280433" cy="819150"/>
          </a:xfrm>
          <a:prstGeom prst="rect">
            <a:avLst/>
          </a:prstGeom>
        </p:spPr>
      </p:pic>
      <p:pic>
        <p:nvPicPr>
          <p:cNvPr id="4" name="Picture 3" descr="A logo with colorful bars&#10;&#10;Description automatically generated">
            <a:extLst>
              <a:ext uri="{FF2B5EF4-FFF2-40B4-BE49-F238E27FC236}">
                <a16:creationId xmlns:a16="http://schemas.microsoft.com/office/drawing/2014/main" id="{8168BE4F-F563-D2CB-FDFA-AD3DB24B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50" y="146291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B5483-8DB3-366D-CADF-CA209EB09498}"/>
              </a:ext>
            </a:extLst>
          </p:cNvPr>
          <p:cNvSpPr txBox="1"/>
          <p:nvPr/>
        </p:nvSpPr>
        <p:spPr>
          <a:xfrm>
            <a:off x="9224581" y="3939587"/>
            <a:ext cx="1859964" cy="2065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DocSecurity>0</DocSecurity>
  <PresentationFormat>Widescreen</PresentationFormat>
  <Paragraphs>0</Paragraphs>
  <Slides>16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Divin Divakar</dc:creator>
  <cp:keywords/>
  <dc:description/>
  <cp:lastModifiedBy/>
  <cp:revision>1242</cp:revision>
  <dcterms:created xsi:type="dcterms:W3CDTF">2019-07-17T05:44:00Z</dcterms:created>
  <dcterms:modified xsi:type="dcterms:W3CDTF">2023-08-23T04:43:40Z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