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1" r:id="rId3"/>
    <p:sldId id="260" r:id="rId4"/>
    <p:sldId id="263" r:id="rId5"/>
    <p:sldId id="257" r:id="rId6"/>
    <p:sldId id="258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svg"/><Relationship Id="rId1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CC39-D5E5-4A5F-8E73-805D852A8E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6F7828-9B60-4F7A-8255-0B201B144689}">
      <dgm:prSet custT="1"/>
      <dgm:spPr/>
      <dgm:t>
        <a:bodyPr/>
        <a:lstStyle/>
        <a:p>
          <a:pPr>
            <a:defRPr cap="all"/>
          </a:pPr>
          <a:r>
            <a:rPr lang="en-CA" sz="2000" dirty="0"/>
            <a:t>Housing Price: </a:t>
          </a:r>
          <a:r>
            <a:rPr lang="en-CA" sz="2000" b="1" dirty="0"/>
            <a:t>Kijiji (2020 June - today)</a:t>
          </a:r>
          <a:endParaRPr lang="en-US" sz="2000" b="1" dirty="0"/>
        </a:p>
      </dgm:t>
    </dgm:pt>
    <dgm:pt modelId="{3207EC6B-A8F8-45DC-B4AF-27A024CA60A9}" type="parTrans" cxnId="{48E8413E-F857-4DF3-8F2C-600928409E59}">
      <dgm:prSet/>
      <dgm:spPr/>
      <dgm:t>
        <a:bodyPr/>
        <a:lstStyle/>
        <a:p>
          <a:endParaRPr lang="en-US"/>
        </a:p>
      </dgm:t>
    </dgm:pt>
    <dgm:pt modelId="{CC890F99-B1E4-44CB-97E1-86AF5E965FC9}" type="sibTrans" cxnId="{48E8413E-F857-4DF3-8F2C-600928409E59}">
      <dgm:prSet/>
      <dgm:spPr/>
      <dgm:t>
        <a:bodyPr/>
        <a:lstStyle/>
        <a:p>
          <a:endParaRPr lang="en-US"/>
        </a:p>
      </dgm:t>
    </dgm:pt>
    <dgm:pt modelId="{FF44EA29-03B7-4ED5-BB21-84CD2BF3AF7B}">
      <dgm:prSet/>
      <dgm:spPr/>
      <dgm:t>
        <a:bodyPr/>
        <a:lstStyle/>
        <a:p>
          <a:pPr>
            <a:defRPr cap="all"/>
          </a:pPr>
          <a:r>
            <a:rPr lang="en-CA" dirty="0"/>
            <a:t>Crime Rate: </a:t>
          </a:r>
          <a:r>
            <a:rPr lang="en-CA" b="1" dirty="0"/>
            <a:t>Winnipeg police services (2018 September – 2019 November)</a:t>
          </a:r>
          <a:endParaRPr lang="en-US" b="1" dirty="0"/>
        </a:p>
      </dgm:t>
    </dgm:pt>
    <dgm:pt modelId="{06CBE42B-1C41-4568-BEA4-F938B8C3A290}" type="parTrans" cxnId="{B5DCA0A5-D123-4921-9F9B-FB8D4D76C518}">
      <dgm:prSet/>
      <dgm:spPr/>
      <dgm:t>
        <a:bodyPr/>
        <a:lstStyle/>
        <a:p>
          <a:endParaRPr lang="en-US"/>
        </a:p>
      </dgm:t>
    </dgm:pt>
    <dgm:pt modelId="{D382CB61-1698-45AE-9D2C-FC28AFF3707A}" type="sibTrans" cxnId="{B5DCA0A5-D123-4921-9F9B-FB8D4D76C518}">
      <dgm:prSet/>
      <dgm:spPr/>
      <dgm:t>
        <a:bodyPr/>
        <a:lstStyle/>
        <a:p>
          <a:endParaRPr lang="en-US"/>
        </a:p>
      </dgm:t>
    </dgm:pt>
    <dgm:pt modelId="{C9C94581-B5F3-4CEF-9F8D-4001B401DD0A}">
      <dgm:prSet custT="1"/>
      <dgm:spPr/>
      <dgm:t>
        <a:bodyPr/>
        <a:lstStyle/>
        <a:p>
          <a:pPr>
            <a:defRPr cap="all"/>
          </a:pPr>
          <a:r>
            <a:rPr lang="en-CA" sz="2000" dirty="0"/>
            <a:t>Neighborhood Map: </a:t>
          </a:r>
          <a:r>
            <a:rPr lang="en-CA" sz="2000" b="1" dirty="0"/>
            <a:t>Winnipeg R Package</a:t>
          </a:r>
          <a:endParaRPr lang="en-US" sz="2000" b="1" dirty="0"/>
        </a:p>
      </dgm:t>
    </dgm:pt>
    <dgm:pt modelId="{D47FB96D-9037-4414-9BDA-DE29F27BD6D4}" type="parTrans" cxnId="{FF2A5C49-F075-4B3B-B33B-C7E315D6D4FD}">
      <dgm:prSet/>
      <dgm:spPr/>
      <dgm:t>
        <a:bodyPr/>
        <a:lstStyle/>
        <a:p>
          <a:endParaRPr lang="en-US"/>
        </a:p>
      </dgm:t>
    </dgm:pt>
    <dgm:pt modelId="{4E73573E-83FA-4807-A0E9-FF42534316C4}" type="sibTrans" cxnId="{FF2A5C49-F075-4B3B-B33B-C7E315D6D4FD}">
      <dgm:prSet/>
      <dgm:spPr/>
      <dgm:t>
        <a:bodyPr/>
        <a:lstStyle/>
        <a:p>
          <a:endParaRPr lang="en-US"/>
        </a:p>
      </dgm:t>
    </dgm:pt>
    <dgm:pt modelId="{C65CD9B2-264A-4AA5-A357-8BE8FBCE5935}" type="pres">
      <dgm:prSet presAssocID="{9EA6CC39-D5E5-4A5F-8E73-805D852A8EA4}" presName="root" presStyleCnt="0">
        <dgm:presLayoutVars>
          <dgm:dir/>
          <dgm:resizeHandles val="exact"/>
        </dgm:presLayoutVars>
      </dgm:prSet>
      <dgm:spPr/>
    </dgm:pt>
    <dgm:pt modelId="{18A9CDB0-9A21-4695-8E93-2D6916CF75B8}" type="pres">
      <dgm:prSet presAssocID="{9A6F7828-9B60-4F7A-8255-0B201B144689}" presName="compNode" presStyleCnt="0"/>
      <dgm:spPr/>
    </dgm:pt>
    <dgm:pt modelId="{A1056D1E-4B4F-423D-B653-6D34E13D0F8B}" type="pres">
      <dgm:prSet presAssocID="{9A6F7828-9B60-4F7A-8255-0B201B144689}" presName="iconBgRect" presStyleLbl="bgShp" presStyleIdx="0" presStyleCnt="3"/>
      <dgm:spPr/>
    </dgm:pt>
    <dgm:pt modelId="{662D9451-2AE2-4C87-83C8-614EB18B16C0}" type="pres">
      <dgm:prSet presAssocID="{9A6F7828-9B60-4F7A-8255-0B201B1446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DE5534C-3B27-4247-90E0-C4DE75464454}" type="pres">
      <dgm:prSet presAssocID="{9A6F7828-9B60-4F7A-8255-0B201B144689}" presName="spaceRect" presStyleCnt="0"/>
      <dgm:spPr/>
    </dgm:pt>
    <dgm:pt modelId="{2EBC7F34-B7D7-42D9-A54E-3E5ADE80BFCE}" type="pres">
      <dgm:prSet presAssocID="{9A6F7828-9B60-4F7A-8255-0B201B144689}" presName="textRect" presStyleLbl="revTx" presStyleIdx="0" presStyleCnt="3">
        <dgm:presLayoutVars>
          <dgm:chMax val="1"/>
          <dgm:chPref val="1"/>
        </dgm:presLayoutVars>
      </dgm:prSet>
      <dgm:spPr/>
    </dgm:pt>
    <dgm:pt modelId="{2FECAC16-FA7F-417D-AABC-2DF12816192D}" type="pres">
      <dgm:prSet presAssocID="{CC890F99-B1E4-44CB-97E1-86AF5E965FC9}" presName="sibTrans" presStyleCnt="0"/>
      <dgm:spPr/>
    </dgm:pt>
    <dgm:pt modelId="{0AE5D556-C7AE-4127-BD50-A3CFF1581EFB}" type="pres">
      <dgm:prSet presAssocID="{FF44EA29-03B7-4ED5-BB21-84CD2BF3AF7B}" presName="compNode" presStyleCnt="0"/>
      <dgm:spPr/>
    </dgm:pt>
    <dgm:pt modelId="{BEE13EAC-BB46-4ECF-8BB7-AA9D19F8DA31}" type="pres">
      <dgm:prSet presAssocID="{FF44EA29-03B7-4ED5-BB21-84CD2BF3AF7B}" presName="iconBgRect" presStyleLbl="bgShp" presStyleIdx="1" presStyleCnt="3"/>
      <dgm:spPr/>
    </dgm:pt>
    <dgm:pt modelId="{FAA30F79-DE1C-45AF-B522-8DE7257679B1}" type="pres">
      <dgm:prSet presAssocID="{FF44EA29-03B7-4ED5-BB21-84CD2BF3AF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531CB503-322F-49FB-8C32-7D091AA8D13C}" type="pres">
      <dgm:prSet presAssocID="{FF44EA29-03B7-4ED5-BB21-84CD2BF3AF7B}" presName="spaceRect" presStyleCnt="0"/>
      <dgm:spPr/>
    </dgm:pt>
    <dgm:pt modelId="{A839DFE4-38F6-4A0E-96FE-A56BCF72C714}" type="pres">
      <dgm:prSet presAssocID="{FF44EA29-03B7-4ED5-BB21-84CD2BF3AF7B}" presName="textRect" presStyleLbl="revTx" presStyleIdx="1" presStyleCnt="3">
        <dgm:presLayoutVars>
          <dgm:chMax val="1"/>
          <dgm:chPref val="1"/>
        </dgm:presLayoutVars>
      </dgm:prSet>
      <dgm:spPr/>
    </dgm:pt>
    <dgm:pt modelId="{20A4B488-A5CE-4C9C-B779-B6654E255B61}" type="pres">
      <dgm:prSet presAssocID="{D382CB61-1698-45AE-9D2C-FC28AFF3707A}" presName="sibTrans" presStyleCnt="0"/>
      <dgm:spPr/>
    </dgm:pt>
    <dgm:pt modelId="{92BDB931-CB7F-4D91-8954-3AF85BCE76F5}" type="pres">
      <dgm:prSet presAssocID="{C9C94581-B5F3-4CEF-9F8D-4001B401DD0A}" presName="compNode" presStyleCnt="0"/>
      <dgm:spPr/>
    </dgm:pt>
    <dgm:pt modelId="{5609C8EA-2441-49E9-A462-761A4DF77DD8}" type="pres">
      <dgm:prSet presAssocID="{C9C94581-B5F3-4CEF-9F8D-4001B401DD0A}" presName="iconBgRect" presStyleLbl="bgShp" presStyleIdx="2" presStyleCnt="3"/>
      <dgm:spPr/>
    </dgm:pt>
    <dgm:pt modelId="{06250AB3-6032-467D-9004-26F22C4281A1}" type="pres">
      <dgm:prSet presAssocID="{C9C94581-B5F3-4CEF-9F8D-4001B401DD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80BD8B59-CA65-486C-AB13-222453697516}" type="pres">
      <dgm:prSet presAssocID="{C9C94581-B5F3-4CEF-9F8D-4001B401DD0A}" presName="spaceRect" presStyleCnt="0"/>
      <dgm:spPr/>
    </dgm:pt>
    <dgm:pt modelId="{41BB5D31-52B5-4736-8989-8CB1CE35D0B8}" type="pres">
      <dgm:prSet presAssocID="{C9C94581-B5F3-4CEF-9F8D-4001B401DD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789606-B69C-413A-A4D5-EC083FC33EE3}" type="presOf" srcId="{9A6F7828-9B60-4F7A-8255-0B201B144689}" destId="{2EBC7F34-B7D7-42D9-A54E-3E5ADE80BFCE}" srcOrd="0" destOrd="0" presId="urn:microsoft.com/office/officeart/2018/5/layout/IconCircleLabelList"/>
    <dgm:cxn modelId="{238BA825-C58E-4CCF-9A1C-8F158353B64A}" type="presOf" srcId="{9EA6CC39-D5E5-4A5F-8E73-805D852A8EA4}" destId="{C65CD9B2-264A-4AA5-A357-8BE8FBCE5935}" srcOrd="0" destOrd="0" presId="urn:microsoft.com/office/officeart/2018/5/layout/IconCircleLabelList"/>
    <dgm:cxn modelId="{9CBEBD2A-9355-40FA-9B2F-54089E87B19E}" type="presOf" srcId="{C9C94581-B5F3-4CEF-9F8D-4001B401DD0A}" destId="{41BB5D31-52B5-4736-8989-8CB1CE35D0B8}" srcOrd="0" destOrd="0" presId="urn:microsoft.com/office/officeart/2018/5/layout/IconCircleLabelList"/>
    <dgm:cxn modelId="{48E8413E-F857-4DF3-8F2C-600928409E59}" srcId="{9EA6CC39-D5E5-4A5F-8E73-805D852A8EA4}" destId="{9A6F7828-9B60-4F7A-8255-0B201B144689}" srcOrd="0" destOrd="0" parTransId="{3207EC6B-A8F8-45DC-B4AF-27A024CA60A9}" sibTransId="{CC890F99-B1E4-44CB-97E1-86AF5E965FC9}"/>
    <dgm:cxn modelId="{3F645F66-3431-4762-902E-8BF135C51B7F}" type="presOf" srcId="{FF44EA29-03B7-4ED5-BB21-84CD2BF3AF7B}" destId="{A839DFE4-38F6-4A0E-96FE-A56BCF72C714}" srcOrd="0" destOrd="0" presId="urn:microsoft.com/office/officeart/2018/5/layout/IconCircleLabelList"/>
    <dgm:cxn modelId="{FF2A5C49-F075-4B3B-B33B-C7E315D6D4FD}" srcId="{9EA6CC39-D5E5-4A5F-8E73-805D852A8EA4}" destId="{C9C94581-B5F3-4CEF-9F8D-4001B401DD0A}" srcOrd="2" destOrd="0" parTransId="{D47FB96D-9037-4414-9BDA-DE29F27BD6D4}" sibTransId="{4E73573E-83FA-4807-A0E9-FF42534316C4}"/>
    <dgm:cxn modelId="{B5DCA0A5-D123-4921-9F9B-FB8D4D76C518}" srcId="{9EA6CC39-D5E5-4A5F-8E73-805D852A8EA4}" destId="{FF44EA29-03B7-4ED5-BB21-84CD2BF3AF7B}" srcOrd="1" destOrd="0" parTransId="{06CBE42B-1C41-4568-BEA4-F938B8C3A290}" sibTransId="{D382CB61-1698-45AE-9D2C-FC28AFF3707A}"/>
    <dgm:cxn modelId="{A3C845D2-8811-4ED8-BDF2-343468BD8B42}" type="presParOf" srcId="{C65CD9B2-264A-4AA5-A357-8BE8FBCE5935}" destId="{18A9CDB0-9A21-4695-8E93-2D6916CF75B8}" srcOrd="0" destOrd="0" presId="urn:microsoft.com/office/officeart/2018/5/layout/IconCircleLabelList"/>
    <dgm:cxn modelId="{FF432E13-10DB-4084-9C42-61985E87DB77}" type="presParOf" srcId="{18A9CDB0-9A21-4695-8E93-2D6916CF75B8}" destId="{A1056D1E-4B4F-423D-B653-6D34E13D0F8B}" srcOrd="0" destOrd="0" presId="urn:microsoft.com/office/officeart/2018/5/layout/IconCircleLabelList"/>
    <dgm:cxn modelId="{E89043CC-0103-4D05-9519-1FE530782AEA}" type="presParOf" srcId="{18A9CDB0-9A21-4695-8E93-2D6916CF75B8}" destId="{662D9451-2AE2-4C87-83C8-614EB18B16C0}" srcOrd="1" destOrd="0" presId="urn:microsoft.com/office/officeart/2018/5/layout/IconCircleLabelList"/>
    <dgm:cxn modelId="{26240C30-BBCE-4036-8B79-9A1BB73F0620}" type="presParOf" srcId="{18A9CDB0-9A21-4695-8E93-2D6916CF75B8}" destId="{3DE5534C-3B27-4247-90E0-C4DE75464454}" srcOrd="2" destOrd="0" presId="urn:microsoft.com/office/officeart/2018/5/layout/IconCircleLabelList"/>
    <dgm:cxn modelId="{B4BCFCE6-92E2-4AC6-AFA5-05A9016E1CF7}" type="presParOf" srcId="{18A9CDB0-9A21-4695-8E93-2D6916CF75B8}" destId="{2EBC7F34-B7D7-42D9-A54E-3E5ADE80BFCE}" srcOrd="3" destOrd="0" presId="urn:microsoft.com/office/officeart/2018/5/layout/IconCircleLabelList"/>
    <dgm:cxn modelId="{8F8E9925-4E01-47D2-B531-C456468D2620}" type="presParOf" srcId="{C65CD9B2-264A-4AA5-A357-8BE8FBCE5935}" destId="{2FECAC16-FA7F-417D-AABC-2DF12816192D}" srcOrd="1" destOrd="0" presId="urn:microsoft.com/office/officeart/2018/5/layout/IconCircleLabelList"/>
    <dgm:cxn modelId="{F60E301F-A872-4D4D-A1CA-F4D7589BCAAD}" type="presParOf" srcId="{C65CD9B2-264A-4AA5-A357-8BE8FBCE5935}" destId="{0AE5D556-C7AE-4127-BD50-A3CFF1581EFB}" srcOrd="2" destOrd="0" presId="urn:microsoft.com/office/officeart/2018/5/layout/IconCircleLabelList"/>
    <dgm:cxn modelId="{C5EF19CF-C957-4FE5-8825-2E9B7F5E9F83}" type="presParOf" srcId="{0AE5D556-C7AE-4127-BD50-A3CFF1581EFB}" destId="{BEE13EAC-BB46-4ECF-8BB7-AA9D19F8DA31}" srcOrd="0" destOrd="0" presId="urn:microsoft.com/office/officeart/2018/5/layout/IconCircleLabelList"/>
    <dgm:cxn modelId="{AD7070F7-52DF-434A-A5B1-F4F6631AE961}" type="presParOf" srcId="{0AE5D556-C7AE-4127-BD50-A3CFF1581EFB}" destId="{FAA30F79-DE1C-45AF-B522-8DE7257679B1}" srcOrd="1" destOrd="0" presId="urn:microsoft.com/office/officeart/2018/5/layout/IconCircleLabelList"/>
    <dgm:cxn modelId="{0B7DB747-7739-40DB-AC79-3AC843B4BAD0}" type="presParOf" srcId="{0AE5D556-C7AE-4127-BD50-A3CFF1581EFB}" destId="{531CB503-322F-49FB-8C32-7D091AA8D13C}" srcOrd="2" destOrd="0" presId="urn:microsoft.com/office/officeart/2018/5/layout/IconCircleLabelList"/>
    <dgm:cxn modelId="{6F643213-DCDA-40C6-A96D-52122FDC8650}" type="presParOf" srcId="{0AE5D556-C7AE-4127-BD50-A3CFF1581EFB}" destId="{A839DFE4-38F6-4A0E-96FE-A56BCF72C714}" srcOrd="3" destOrd="0" presId="urn:microsoft.com/office/officeart/2018/5/layout/IconCircleLabelList"/>
    <dgm:cxn modelId="{F096DC88-79DB-482D-87BE-E2C1469F7147}" type="presParOf" srcId="{C65CD9B2-264A-4AA5-A357-8BE8FBCE5935}" destId="{20A4B488-A5CE-4C9C-B779-B6654E255B61}" srcOrd="3" destOrd="0" presId="urn:microsoft.com/office/officeart/2018/5/layout/IconCircleLabelList"/>
    <dgm:cxn modelId="{1A588BFE-43CB-4B59-A0D7-F839F758E58D}" type="presParOf" srcId="{C65CD9B2-264A-4AA5-A357-8BE8FBCE5935}" destId="{92BDB931-CB7F-4D91-8954-3AF85BCE76F5}" srcOrd="4" destOrd="0" presId="urn:microsoft.com/office/officeart/2018/5/layout/IconCircleLabelList"/>
    <dgm:cxn modelId="{52AF87B0-2B08-4ABC-88D0-7A20D271297F}" type="presParOf" srcId="{92BDB931-CB7F-4D91-8954-3AF85BCE76F5}" destId="{5609C8EA-2441-49E9-A462-761A4DF77DD8}" srcOrd="0" destOrd="0" presId="urn:microsoft.com/office/officeart/2018/5/layout/IconCircleLabelList"/>
    <dgm:cxn modelId="{77A48E3E-50A9-4BEC-8608-FD50761D4FA0}" type="presParOf" srcId="{92BDB931-CB7F-4D91-8954-3AF85BCE76F5}" destId="{06250AB3-6032-467D-9004-26F22C4281A1}" srcOrd="1" destOrd="0" presId="urn:microsoft.com/office/officeart/2018/5/layout/IconCircleLabelList"/>
    <dgm:cxn modelId="{4C4C3CC7-9DFB-4598-9C8B-F91609972AF4}" type="presParOf" srcId="{92BDB931-CB7F-4D91-8954-3AF85BCE76F5}" destId="{80BD8B59-CA65-486C-AB13-222453697516}" srcOrd="2" destOrd="0" presId="urn:microsoft.com/office/officeart/2018/5/layout/IconCircleLabelList"/>
    <dgm:cxn modelId="{8413A06C-5B4D-4D72-B412-8D6EA1266B0C}" type="presParOf" srcId="{92BDB931-CB7F-4D91-8954-3AF85BCE76F5}" destId="{41BB5D31-52B5-4736-8989-8CB1CE35D0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72043-2120-488B-A6EE-7CEC9ADDC6D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EE2E0BE-EBE6-43FB-A823-630F5813E6E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Rise and falls in crime rate will suggest decrease and increase in future housing price.</a:t>
          </a:r>
        </a:p>
      </dgm:t>
    </dgm:pt>
    <dgm:pt modelId="{A50DF036-1833-4708-BAE8-AE50472615ED}" type="parTrans" cxnId="{EB6E9B0D-5C47-45BB-BCF1-60CD9B5E310D}">
      <dgm:prSet/>
      <dgm:spPr/>
      <dgm:t>
        <a:bodyPr/>
        <a:lstStyle/>
        <a:p>
          <a:endParaRPr lang="en-US"/>
        </a:p>
      </dgm:t>
    </dgm:pt>
    <dgm:pt modelId="{5C5E6EC4-17E8-427E-8CD8-DA6B080C8F41}" type="sibTrans" cxnId="{EB6E9B0D-5C47-45BB-BCF1-60CD9B5E310D}">
      <dgm:prSet/>
      <dgm:spPr/>
      <dgm:t>
        <a:bodyPr/>
        <a:lstStyle/>
        <a:p>
          <a:endParaRPr lang="en-US"/>
        </a:p>
      </dgm:t>
    </dgm:pt>
    <dgm:pt modelId="{7644BC3F-A3A4-4F66-9597-89BCA52311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none" dirty="0"/>
            <a:t>Housing market affects neighbourhood economy &amp; decision making of policies and plans</a:t>
          </a:r>
        </a:p>
      </dgm:t>
    </dgm:pt>
    <dgm:pt modelId="{E44437CA-56F4-46FE-A823-E1F5019DA192}" type="parTrans" cxnId="{160FAAAE-5A73-47EB-8547-2B52DD5C5FD1}">
      <dgm:prSet/>
      <dgm:spPr/>
      <dgm:t>
        <a:bodyPr/>
        <a:lstStyle/>
        <a:p>
          <a:endParaRPr lang="en-US"/>
        </a:p>
      </dgm:t>
    </dgm:pt>
    <dgm:pt modelId="{7A631C91-B1EB-4C5D-B752-525F7347B289}" type="sibTrans" cxnId="{160FAAAE-5A73-47EB-8547-2B52DD5C5FD1}">
      <dgm:prSet/>
      <dgm:spPr/>
      <dgm:t>
        <a:bodyPr/>
        <a:lstStyle/>
        <a:p>
          <a:endParaRPr lang="en-US"/>
        </a:p>
      </dgm:t>
    </dgm:pt>
    <dgm:pt modelId="{961AEF43-1E18-4992-A6E2-2A88DB894FF9}" type="pres">
      <dgm:prSet presAssocID="{92372043-2120-488B-A6EE-7CEC9ADDC6DB}" presName="root" presStyleCnt="0">
        <dgm:presLayoutVars>
          <dgm:dir/>
          <dgm:resizeHandles val="exact"/>
        </dgm:presLayoutVars>
      </dgm:prSet>
      <dgm:spPr/>
    </dgm:pt>
    <dgm:pt modelId="{03CF7E02-DE77-46FD-A8ED-ACDB26B697B7}" type="pres">
      <dgm:prSet presAssocID="{5EE2E0BE-EBE6-43FB-A823-630F5813E6EF}" presName="compNode" presStyleCnt="0"/>
      <dgm:spPr/>
    </dgm:pt>
    <dgm:pt modelId="{1D3B74A2-9D87-4EA3-8B73-13A036AEC5A6}" type="pres">
      <dgm:prSet presAssocID="{5EE2E0BE-EBE6-43FB-A823-630F5813E6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687B9F5-B827-4BAA-8796-94AC1EE10E99}" type="pres">
      <dgm:prSet presAssocID="{5EE2E0BE-EBE6-43FB-A823-630F5813E6EF}" presName="iconSpace" presStyleCnt="0"/>
      <dgm:spPr/>
    </dgm:pt>
    <dgm:pt modelId="{450A72D0-2C09-4F02-B6CE-496E1A640D29}" type="pres">
      <dgm:prSet presAssocID="{5EE2E0BE-EBE6-43FB-A823-630F5813E6EF}" presName="parTx" presStyleLbl="revTx" presStyleIdx="0" presStyleCnt="4">
        <dgm:presLayoutVars>
          <dgm:chMax val="0"/>
          <dgm:chPref val="0"/>
        </dgm:presLayoutVars>
      </dgm:prSet>
      <dgm:spPr/>
    </dgm:pt>
    <dgm:pt modelId="{E1A0B4F8-CC77-4103-8ED8-3518E442AA9B}" type="pres">
      <dgm:prSet presAssocID="{5EE2E0BE-EBE6-43FB-A823-630F5813E6EF}" presName="txSpace" presStyleCnt="0"/>
      <dgm:spPr/>
    </dgm:pt>
    <dgm:pt modelId="{269C3B69-2D1B-4E69-B675-8C8FDAA9ACD7}" type="pres">
      <dgm:prSet presAssocID="{5EE2E0BE-EBE6-43FB-A823-630F5813E6EF}" presName="desTx" presStyleLbl="revTx" presStyleIdx="1" presStyleCnt="4">
        <dgm:presLayoutVars/>
      </dgm:prSet>
      <dgm:spPr/>
    </dgm:pt>
    <dgm:pt modelId="{E633A53B-5FE2-453A-92BD-B7811F48C020}" type="pres">
      <dgm:prSet presAssocID="{5C5E6EC4-17E8-427E-8CD8-DA6B080C8F41}" presName="sibTrans" presStyleCnt="0"/>
      <dgm:spPr/>
    </dgm:pt>
    <dgm:pt modelId="{68A977B5-0B7C-4283-871A-394EACDB619E}" type="pres">
      <dgm:prSet presAssocID="{7644BC3F-A3A4-4F66-9597-89BCA523110E}" presName="compNode" presStyleCnt="0"/>
      <dgm:spPr/>
    </dgm:pt>
    <dgm:pt modelId="{4C626D4F-121B-41AC-9388-EBC1FFAD1CA0}" type="pres">
      <dgm:prSet presAssocID="{7644BC3F-A3A4-4F66-9597-89BCA52311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05EA9DE-490C-495C-8C2C-FBFD2C5ADB3D}" type="pres">
      <dgm:prSet presAssocID="{7644BC3F-A3A4-4F66-9597-89BCA523110E}" presName="iconSpace" presStyleCnt="0"/>
      <dgm:spPr/>
    </dgm:pt>
    <dgm:pt modelId="{610CF048-AD28-499A-B11B-7D9173633470}" type="pres">
      <dgm:prSet presAssocID="{7644BC3F-A3A4-4F66-9597-89BCA523110E}" presName="parTx" presStyleLbl="revTx" presStyleIdx="2" presStyleCnt="4">
        <dgm:presLayoutVars>
          <dgm:chMax val="0"/>
          <dgm:chPref val="0"/>
        </dgm:presLayoutVars>
      </dgm:prSet>
      <dgm:spPr/>
    </dgm:pt>
    <dgm:pt modelId="{2A1CAFF9-3B05-403C-B47D-437AC50666DE}" type="pres">
      <dgm:prSet presAssocID="{7644BC3F-A3A4-4F66-9597-89BCA523110E}" presName="txSpace" presStyleCnt="0"/>
      <dgm:spPr/>
    </dgm:pt>
    <dgm:pt modelId="{D6D12C20-F25B-412F-8453-9234E51990E9}" type="pres">
      <dgm:prSet presAssocID="{7644BC3F-A3A4-4F66-9597-89BCA523110E}" presName="desTx" presStyleLbl="revTx" presStyleIdx="3" presStyleCnt="4">
        <dgm:presLayoutVars/>
      </dgm:prSet>
      <dgm:spPr/>
    </dgm:pt>
  </dgm:ptLst>
  <dgm:cxnLst>
    <dgm:cxn modelId="{EB6E9B0D-5C47-45BB-BCF1-60CD9B5E310D}" srcId="{92372043-2120-488B-A6EE-7CEC9ADDC6DB}" destId="{5EE2E0BE-EBE6-43FB-A823-630F5813E6EF}" srcOrd="0" destOrd="0" parTransId="{A50DF036-1833-4708-BAE8-AE50472615ED}" sibTransId="{5C5E6EC4-17E8-427E-8CD8-DA6B080C8F41}"/>
    <dgm:cxn modelId="{C269BC55-51D1-4C69-A294-C183F3269AEC}" type="presOf" srcId="{5EE2E0BE-EBE6-43FB-A823-630F5813E6EF}" destId="{450A72D0-2C09-4F02-B6CE-496E1A640D29}" srcOrd="0" destOrd="0" presId="urn:microsoft.com/office/officeart/2018/2/layout/IconLabelDescriptionList"/>
    <dgm:cxn modelId="{34524CA2-334C-46DC-B013-9E737E22C3BF}" type="presOf" srcId="{92372043-2120-488B-A6EE-7CEC9ADDC6DB}" destId="{961AEF43-1E18-4992-A6E2-2A88DB894FF9}" srcOrd="0" destOrd="0" presId="urn:microsoft.com/office/officeart/2018/2/layout/IconLabelDescriptionList"/>
    <dgm:cxn modelId="{160FAAAE-5A73-47EB-8547-2B52DD5C5FD1}" srcId="{92372043-2120-488B-A6EE-7CEC9ADDC6DB}" destId="{7644BC3F-A3A4-4F66-9597-89BCA523110E}" srcOrd="1" destOrd="0" parTransId="{E44437CA-56F4-46FE-A823-E1F5019DA192}" sibTransId="{7A631C91-B1EB-4C5D-B752-525F7347B289}"/>
    <dgm:cxn modelId="{35B62AB2-6192-41A8-85FB-9E565DB0113A}" type="presOf" srcId="{7644BC3F-A3A4-4F66-9597-89BCA523110E}" destId="{610CF048-AD28-499A-B11B-7D9173633470}" srcOrd="0" destOrd="0" presId="urn:microsoft.com/office/officeart/2018/2/layout/IconLabelDescriptionList"/>
    <dgm:cxn modelId="{32F29C59-D765-4CAE-8011-26B80DCBFC3B}" type="presParOf" srcId="{961AEF43-1E18-4992-A6E2-2A88DB894FF9}" destId="{03CF7E02-DE77-46FD-A8ED-ACDB26B697B7}" srcOrd="0" destOrd="0" presId="urn:microsoft.com/office/officeart/2018/2/layout/IconLabelDescriptionList"/>
    <dgm:cxn modelId="{D02B4768-9CE8-4C0E-BE2A-F514ADF54B03}" type="presParOf" srcId="{03CF7E02-DE77-46FD-A8ED-ACDB26B697B7}" destId="{1D3B74A2-9D87-4EA3-8B73-13A036AEC5A6}" srcOrd="0" destOrd="0" presId="urn:microsoft.com/office/officeart/2018/2/layout/IconLabelDescriptionList"/>
    <dgm:cxn modelId="{CFFD66A1-BC87-469E-A4C2-0105B8B4447D}" type="presParOf" srcId="{03CF7E02-DE77-46FD-A8ED-ACDB26B697B7}" destId="{C687B9F5-B827-4BAA-8796-94AC1EE10E99}" srcOrd="1" destOrd="0" presId="urn:microsoft.com/office/officeart/2018/2/layout/IconLabelDescriptionList"/>
    <dgm:cxn modelId="{4763C1F7-3E64-4EDB-A019-1A5E22D93288}" type="presParOf" srcId="{03CF7E02-DE77-46FD-A8ED-ACDB26B697B7}" destId="{450A72D0-2C09-4F02-B6CE-496E1A640D29}" srcOrd="2" destOrd="0" presId="urn:microsoft.com/office/officeart/2018/2/layout/IconLabelDescriptionList"/>
    <dgm:cxn modelId="{E3A13A1E-4D61-45E8-B274-C91D42F343CE}" type="presParOf" srcId="{03CF7E02-DE77-46FD-A8ED-ACDB26B697B7}" destId="{E1A0B4F8-CC77-4103-8ED8-3518E442AA9B}" srcOrd="3" destOrd="0" presId="urn:microsoft.com/office/officeart/2018/2/layout/IconLabelDescriptionList"/>
    <dgm:cxn modelId="{56E5A525-F58E-4E00-AF48-1872AF342D06}" type="presParOf" srcId="{03CF7E02-DE77-46FD-A8ED-ACDB26B697B7}" destId="{269C3B69-2D1B-4E69-B675-8C8FDAA9ACD7}" srcOrd="4" destOrd="0" presId="urn:microsoft.com/office/officeart/2018/2/layout/IconLabelDescriptionList"/>
    <dgm:cxn modelId="{FA70AA68-1961-42E7-AB5C-12DD2883A822}" type="presParOf" srcId="{961AEF43-1E18-4992-A6E2-2A88DB894FF9}" destId="{E633A53B-5FE2-453A-92BD-B7811F48C020}" srcOrd="1" destOrd="0" presId="urn:microsoft.com/office/officeart/2018/2/layout/IconLabelDescriptionList"/>
    <dgm:cxn modelId="{863153D1-E6B3-48C6-8D39-143756D172CB}" type="presParOf" srcId="{961AEF43-1E18-4992-A6E2-2A88DB894FF9}" destId="{68A977B5-0B7C-4283-871A-394EACDB619E}" srcOrd="2" destOrd="0" presId="urn:microsoft.com/office/officeart/2018/2/layout/IconLabelDescriptionList"/>
    <dgm:cxn modelId="{C23AB637-8643-4462-829C-02FCD311F79F}" type="presParOf" srcId="{68A977B5-0B7C-4283-871A-394EACDB619E}" destId="{4C626D4F-121B-41AC-9388-EBC1FFAD1CA0}" srcOrd="0" destOrd="0" presId="urn:microsoft.com/office/officeart/2018/2/layout/IconLabelDescriptionList"/>
    <dgm:cxn modelId="{E445EDF4-D9EE-4224-A89B-B14BF84B085E}" type="presParOf" srcId="{68A977B5-0B7C-4283-871A-394EACDB619E}" destId="{705EA9DE-490C-495C-8C2C-FBFD2C5ADB3D}" srcOrd="1" destOrd="0" presId="urn:microsoft.com/office/officeart/2018/2/layout/IconLabelDescriptionList"/>
    <dgm:cxn modelId="{91D1EDEF-6D93-4EAC-B90A-6E6FAA40654D}" type="presParOf" srcId="{68A977B5-0B7C-4283-871A-394EACDB619E}" destId="{610CF048-AD28-499A-B11B-7D9173633470}" srcOrd="2" destOrd="0" presId="urn:microsoft.com/office/officeart/2018/2/layout/IconLabelDescriptionList"/>
    <dgm:cxn modelId="{5F3CA495-89C5-404B-BF48-1B50F99CA414}" type="presParOf" srcId="{68A977B5-0B7C-4283-871A-394EACDB619E}" destId="{2A1CAFF9-3B05-403C-B47D-437AC50666DE}" srcOrd="3" destOrd="0" presId="urn:microsoft.com/office/officeart/2018/2/layout/IconLabelDescriptionList"/>
    <dgm:cxn modelId="{65C8B26F-9344-4871-B379-C33CC3320B47}" type="presParOf" srcId="{68A977B5-0B7C-4283-871A-394EACDB619E}" destId="{D6D12C20-F25B-412F-8453-9234E51990E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D89858-392B-44B0-A4EE-D8E7FBD5F6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7A50AC-2432-4C3A-82CD-A053968E3B3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TAXPAYERS: Home owners / Home buyers </a:t>
          </a:r>
        </a:p>
        <a:p>
          <a:pPr>
            <a:lnSpc>
              <a:spcPct val="100000"/>
            </a:lnSpc>
          </a:pPr>
          <a:r>
            <a:rPr lang="en-US" dirty="0"/>
            <a:t>Predicting their property tax</a:t>
          </a:r>
        </a:p>
      </dgm:t>
    </dgm:pt>
    <dgm:pt modelId="{431535AF-8951-4047-8CFE-72169BD55D5B}" type="parTrans" cxnId="{05819ACB-DFEF-4ECB-B1AC-AEA0D7DB849A}">
      <dgm:prSet/>
      <dgm:spPr/>
      <dgm:t>
        <a:bodyPr/>
        <a:lstStyle/>
        <a:p>
          <a:endParaRPr lang="en-US"/>
        </a:p>
      </dgm:t>
    </dgm:pt>
    <dgm:pt modelId="{B33B2E88-1157-45C3-B02D-4720BD80D662}" type="sibTrans" cxnId="{05819ACB-DFEF-4ECB-B1AC-AEA0D7DB849A}">
      <dgm:prSet/>
      <dgm:spPr/>
      <dgm:t>
        <a:bodyPr/>
        <a:lstStyle/>
        <a:p>
          <a:endParaRPr lang="en-US"/>
        </a:p>
      </dgm:t>
    </dgm:pt>
    <dgm:pt modelId="{CF98D57D-1A9F-4009-984F-0510BF76E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City (Government): Winnipeg Housing, Land Development, Infrastructure Development, School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0A51EDFA-EF60-4DD4-80E9-5514C901DAC6}" type="parTrans" cxnId="{9D800CB5-85D7-4FF3-ADB1-34C95EFAE6D7}">
      <dgm:prSet/>
      <dgm:spPr/>
      <dgm:t>
        <a:bodyPr/>
        <a:lstStyle/>
        <a:p>
          <a:endParaRPr lang="en-US"/>
        </a:p>
      </dgm:t>
    </dgm:pt>
    <dgm:pt modelId="{5ED7B979-3378-428E-A97F-1ECEEA815071}" type="sibTrans" cxnId="{9D800CB5-85D7-4FF3-ADB1-34C95EFAE6D7}">
      <dgm:prSet/>
      <dgm:spPr/>
      <dgm:t>
        <a:bodyPr/>
        <a:lstStyle/>
        <a:p>
          <a:endParaRPr lang="en-US"/>
        </a:p>
      </dgm:t>
    </dgm:pt>
    <dgm:pt modelId="{8EFBC033-BFE4-4E09-965D-BF8257C0CD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Third Party: Insurance company, Land development &amp; Real estate</a:t>
          </a:r>
          <a:endParaRPr lang="en-US" dirty="0"/>
        </a:p>
      </dgm:t>
    </dgm:pt>
    <dgm:pt modelId="{7AA08B00-FD26-4AD6-98C1-E2138BB4648C}" type="parTrans" cxnId="{BE23C884-CC02-4275-B11F-D4B097B7BB2C}">
      <dgm:prSet/>
      <dgm:spPr/>
      <dgm:t>
        <a:bodyPr/>
        <a:lstStyle/>
        <a:p>
          <a:endParaRPr lang="en-US"/>
        </a:p>
      </dgm:t>
    </dgm:pt>
    <dgm:pt modelId="{1F02D75A-F2D8-4DF6-8ED5-2BCA09E18C09}" type="sibTrans" cxnId="{BE23C884-CC02-4275-B11F-D4B097B7BB2C}">
      <dgm:prSet/>
      <dgm:spPr/>
      <dgm:t>
        <a:bodyPr/>
        <a:lstStyle/>
        <a:p>
          <a:endParaRPr lang="en-US"/>
        </a:p>
      </dgm:t>
    </dgm:pt>
    <dgm:pt modelId="{1A20CC0B-81A7-4DBB-BA00-23828E2F584B}" type="pres">
      <dgm:prSet presAssocID="{D8D89858-392B-44B0-A4EE-D8E7FBD5F670}" presName="root" presStyleCnt="0">
        <dgm:presLayoutVars>
          <dgm:dir/>
          <dgm:resizeHandles val="exact"/>
        </dgm:presLayoutVars>
      </dgm:prSet>
      <dgm:spPr/>
    </dgm:pt>
    <dgm:pt modelId="{D37A7C29-D88F-43CB-8092-D189DCCAE1AD}" type="pres">
      <dgm:prSet presAssocID="{697A50AC-2432-4C3A-82CD-A053968E3B35}" presName="compNode" presStyleCnt="0"/>
      <dgm:spPr/>
    </dgm:pt>
    <dgm:pt modelId="{F4DDC98D-8584-43D7-B869-6B6E7A404F47}" type="pres">
      <dgm:prSet presAssocID="{697A50AC-2432-4C3A-82CD-A053968E3B35}" presName="bgRect" presStyleLbl="bgShp" presStyleIdx="0" presStyleCnt="3"/>
      <dgm:spPr/>
    </dgm:pt>
    <dgm:pt modelId="{70F0B074-50A0-41A0-B81E-068D43EA438C}" type="pres">
      <dgm:prSet presAssocID="{697A50AC-2432-4C3A-82CD-A053968E3B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06FC929-9B38-4FF4-A49A-428F7551E0B5}" type="pres">
      <dgm:prSet presAssocID="{697A50AC-2432-4C3A-82CD-A053968E3B35}" presName="spaceRect" presStyleCnt="0"/>
      <dgm:spPr/>
    </dgm:pt>
    <dgm:pt modelId="{177CBC1B-1D0A-4693-9DBE-D11088732F59}" type="pres">
      <dgm:prSet presAssocID="{697A50AC-2432-4C3A-82CD-A053968E3B35}" presName="parTx" presStyleLbl="revTx" presStyleIdx="0" presStyleCnt="3">
        <dgm:presLayoutVars>
          <dgm:chMax val="0"/>
          <dgm:chPref val="0"/>
        </dgm:presLayoutVars>
      </dgm:prSet>
      <dgm:spPr/>
    </dgm:pt>
    <dgm:pt modelId="{8ECD4AD6-9F35-4A24-A0B2-34BEE7C2535C}" type="pres">
      <dgm:prSet presAssocID="{B33B2E88-1157-45C3-B02D-4720BD80D662}" presName="sibTrans" presStyleCnt="0"/>
      <dgm:spPr/>
    </dgm:pt>
    <dgm:pt modelId="{69ADDC21-BEE7-4214-BBB9-EEA56BB2304C}" type="pres">
      <dgm:prSet presAssocID="{CF98D57D-1A9F-4009-984F-0510BF76E0B5}" presName="compNode" presStyleCnt="0"/>
      <dgm:spPr/>
    </dgm:pt>
    <dgm:pt modelId="{85BD5A58-6DBF-48DB-B9E4-226822DB3E07}" type="pres">
      <dgm:prSet presAssocID="{CF98D57D-1A9F-4009-984F-0510BF76E0B5}" presName="bgRect" presStyleLbl="bgShp" presStyleIdx="1" presStyleCnt="3"/>
      <dgm:spPr/>
    </dgm:pt>
    <dgm:pt modelId="{150F3D38-48DD-41B0-BFC4-F5B26B7AA1E7}" type="pres">
      <dgm:prSet presAssocID="{CF98D57D-1A9F-4009-984F-0510BF76E0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E8E80AC-E015-4343-A2BD-AA2B45846717}" type="pres">
      <dgm:prSet presAssocID="{CF98D57D-1A9F-4009-984F-0510BF76E0B5}" presName="spaceRect" presStyleCnt="0"/>
      <dgm:spPr/>
    </dgm:pt>
    <dgm:pt modelId="{7D8DDF12-A1DE-4085-ADC3-C27BC1E85ECF}" type="pres">
      <dgm:prSet presAssocID="{CF98D57D-1A9F-4009-984F-0510BF76E0B5}" presName="parTx" presStyleLbl="revTx" presStyleIdx="1" presStyleCnt="3">
        <dgm:presLayoutVars>
          <dgm:chMax val="0"/>
          <dgm:chPref val="0"/>
        </dgm:presLayoutVars>
      </dgm:prSet>
      <dgm:spPr/>
    </dgm:pt>
    <dgm:pt modelId="{7DE46477-B875-43E0-9561-635D7683116A}" type="pres">
      <dgm:prSet presAssocID="{5ED7B979-3378-428E-A97F-1ECEEA815071}" presName="sibTrans" presStyleCnt="0"/>
      <dgm:spPr/>
    </dgm:pt>
    <dgm:pt modelId="{7ACF95A3-22FD-4DB6-A112-4C755E727464}" type="pres">
      <dgm:prSet presAssocID="{8EFBC033-BFE4-4E09-965D-BF8257C0CDBC}" presName="compNode" presStyleCnt="0"/>
      <dgm:spPr/>
    </dgm:pt>
    <dgm:pt modelId="{88752ACF-7E76-429C-ABA8-EC56FA834B60}" type="pres">
      <dgm:prSet presAssocID="{8EFBC033-BFE4-4E09-965D-BF8257C0CDBC}" presName="bgRect" presStyleLbl="bgShp" presStyleIdx="2" presStyleCnt="3"/>
      <dgm:spPr/>
    </dgm:pt>
    <dgm:pt modelId="{188FFE3C-FE15-4D1E-B4CB-8AD7F50268BD}" type="pres">
      <dgm:prSet presAssocID="{8EFBC033-BFE4-4E09-965D-BF8257C0CD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FF25820E-6205-4CA5-B9B1-020D4C620CE5}" type="pres">
      <dgm:prSet presAssocID="{8EFBC033-BFE4-4E09-965D-BF8257C0CDBC}" presName="spaceRect" presStyleCnt="0"/>
      <dgm:spPr/>
    </dgm:pt>
    <dgm:pt modelId="{19D3A377-71D6-441C-85E9-5FA9A69D69AB}" type="pres">
      <dgm:prSet presAssocID="{8EFBC033-BFE4-4E09-965D-BF8257C0CD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7CFD23-B029-4D0D-8C6F-076ABA3A770C}" type="presOf" srcId="{8EFBC033-BFE4-4E09-965D-BF8257C0CDBC}" destId="{19D3A377-71D6-441C-85E9-5FA9A69D69AB}" srcOrd="0" destOrd="0" presId="urn:microsoft.com/office/officeart/2018/2/layout/IconVerticalSolidList"/>
    <dgm:cxn modelId="{BE23C884-CC02-4275-B11F-D4B097B7BB2C}" srcId="{D8D89858-392B-44B0-A4EE-D8E7FBD5F670}" destId="{8EFBC033-BFE4-4E09-965D-BF8257C0CDBC}" srcOrd="2" destOrd="0" parTransId="{7AA08B00-FD26-4AD6-98C1-E2138BB4648C}" sibTransId="{1F02D75A-F2D8-4DF6-8ED5-2BCA09E18C09}"/>
    <dgm:cxn modelId="{84B8258F-807B-4ED2-85BD-18E740D91B2A}" type="presOf" srcId="{CF98D57D-1A9F-4009-984F-0510BF76E0B5}" destId="{7D8DDF12-A1DE-4085-ADC3-C27BC1E85ECF}" srcOrd="0" destOrd="0" presId="urn:microsoft.com/office/officeart/2018/2/layout/IconVerticalSolidList"/>
    <dgm:cxn modelId="{B0D822B1-0183-4D5A-B4AD-9183D5D12B8E}" type="presOf" srcId="{697A50AC-2432-4C3A-82CD-A053968E3B35}" destId="{177CBC1B-1D0A-4693-9DBE-D11088732F59}" srcOrd="0" destOrd="0" presId="urn:microsoft.com/office/officeart/2018/2/layout/IconVerticalSolidList"/>
    <dgm:cxn modelId="{9D800CB5-85D7-4FF3-ADB1-34C95EFAE6D7}" srcId="{D8D89858-392B-44B0-A4EE-D8E7FBD5F670}" destId="{CF98D57D-1A9F-4009-984F-0510BF76E0B5}" srcOrd="1" destOrd="0" parTransId="{0A51EDFA-EF60-4DD4-80E9-5514C901DAC6}" sibTransId="{5ED7B979-3378-428E-A97F-1ECEEA815071}"/>
    <dgm:cxn modelId="{05819ACB-DFEF-4ECB-B1AC-AEA0D7DB849A}" srcId="{D8D89858-392B-44B0-A4EE-D8E7FBD5F670}" destId="{697A50AC-2432-4C3A-82CD-A053968E3B35}" srcOrd="0" destOrd="0" parTransId="{431535AF-8951-4047-8CFE-72169BD55D5B}" sibTransId="{B33B2E88-1157-45C3-B02D-4720BD80D662}"/>
    <dgm:cxn modelId="{B39B07DC-DF28-4821-A4A5-1D2284E87E12}" type="presOf" srcId="{D8D89858-392B-44B0-A4EE-D8E7FBD5F670}" destId="{1A20CC0B-81A7-4DBB-BA00-23828E2F584B}" srcOrd="0" destOrd="0" presId="urn:microsoft.com/office/officeart/2018/2/layout/IconVerticalSolidList"/>
    <dgm:cxn modelId="{A66D8D09-434A-463C-90F3-DEB0899DCD05}" type="presParOf" srcId="{1A20CC0B-81A7-4DBB-BA00-23828E2F584B}" destId="{D37A7C29-D88F-43CB-8092-D189DCCAE1AD}" srcOrd="0" destOrd="0" presId="urn:microsoft.com/office/officeart/2018/2/layout/IconVerticalSolidList"/>
    <dgm:cxn modelId="{E203425D-9EA6-4C28-90A5-9B3EC46FB682}" type="presParOf" srcId="{D37A7C29-D88F-43CB-8092-D189DCCAE1AD}" destId="{F4DDC98D-8584-43D7-B869-6B6E7A404F47}" srcOrd="0" destOrd="0" presId="urn:microsoft.com/office/officeart/2018/2/layout/IconVerticalSolidList"/>
    <dgm:cxn modelId="{811C9CF2-7B43-447E-B3A7-BC0DFD8D30A1}" type="presParOf" srcId="{D37A7C29-D88F-43CB-8092-D189DCCAE1AD}" destId="{70F0B074-50A0-41A0-B81E-068D43EA438C}" srcOrd="1" destOrd="0" presId="urn:microsoft.com/office/officeart/2018/2/layout/IconVerticalSolidList"/>
    <dgm:cxn modelId="{7BE033F6-BF4D-4003-BA4E-38A24EDBC2E8}" type="presParOf" srcId="{D37A7C29-D88F-43CB-8092-D189DCCAE1AD}" destId="{506FC929-9B38-4FF4-A49A-428F7551E0B5}" srcOrd="2" destOrd="0" presId="urn:microsoft.com/office/officeart/2018/2/layout/IconVerticalSolidList"/>
    <dgm:cxn modelId="{745F3394-D39A-4FF0-ADFA-4C568082CE92}" type="presParOf" srcId="{D37A7C29-D88F-43CB-8092-D189DCCAE1AD}" destId="{177CBC1B-1D0A-4693-9DBE-D11088732F59}" srcOrd="3" destOrd="0" presId="urn:microsoft.com/office/officeart/2018/2/layout/IconVerticalSolidList"/>
    <dgm:cxn modelId="{57801127-D685-4BB0-9E10-CBCD87F352CC}" type="presParOf" srcId="{1A20CC0B-81A7-4DBB-BA00-23828E2F584B}" destId="{8ECD4AD6-9F35-4A24-A0B2-34BEE7C2535C}" srcOrd="1" destOrd="0" presId="urn:microsoft.com/office/officeart/2018/2/layout/IconVerticalSolidList"/>
    <dgm:cxn modelId="{0EA18077-A4E6-43B7-B8AF-6096675FBBEA}" type="presParOf" srcId="{1A20CC0B-81A7-4DBB-BA00-23828E2F584B}" destId="{69ADDC21-BEE7-4214-BBB9-EEA56BB2304C}" srcOrd="2" destOrd="0" presId="urn:microsoft.com/office/officeart/2018/2/layout/IconVerticalSolidList"/>
    <dgm:cxn modelId="{C087700D-6ED9-4353-9597-8F25006B769E}" type="presParOf" srcId="{69ADDC21-BEE7-4214-BBB9-EEA56BB2304C}" destId="{85BD5A58-6DBF-48DB-B9E4-226822DB3E07}" srcOrd="0" destOrd="0" presId="urn:microsoft.com/office/officeart/2018/2/layout/IconVerticalSolidList"/>
    <dgm:cxn modelId="{90F777CD-B7F0-4921-B15A-324B6EF855E6}" type="presParOf" srcId="{69ADDC21-BEE7-4214-BBB9-EEA56BB2304C}" destId="{150F3D38-48DD-41B0-BFC4-F5B26B7AA1E7}" srcOrd="1" destOrd="0" presId="urn:microsoft.com/office/officeart/2018/2/layout/IconVerticalSolidList"/>
    <dgm:cxn modelId="{87EDAED4-8494-4DCC-806F-2AA991C5B8C4}" type="presParOf" srcId="{69ADDC21-BEE7-4214-BBB9-EEA56BB2304C}" destId="{9E8E80AC-E015-4343-A2BD-AA2B45846717}" srcOrd="2" destOrd="0" presId="urn:microsoft.com/office/officeart/2018/2/layout/IconVerticalSolidList"/>
    <dgm:cxn modelId="{59F051EE-0663-40EA-98F8-C6567347E254}" type="presParOf" srcId="{69ADDC21-BEE7-4214-BBB9-EEA56BB2304C}" destId="{7D8DDF12-A1DE-4085-ADC3-C27BC1E85ECF}" srcOrd="3" destOrd="0" presId="urn:microsoft.com/office/officeart/2018/2/layout/IconVerticalSolidList"/>
    <dgm:cxn modelId="{081013FF-7C99-40C2-B1CE-D5ACE1F4DED4}" type="presParOf" srcId="{1A20CC0B-81A7-4DBB-BA00-23828E2F584B}" destId="{7DE46477-B875-43E0-9561-635D7683116A}" srcOrd="3" destOrd="0" presId="urn:microsoft.com/office/officeart/2018/2/layout/IconVerticalSolidList"/>
    <dgm:cxn modelId="{ED5DC8C5-17B9-4D62-B7C1-154A9E2EE0A3}" type="presParOf" srcId="{1A20CC0B-81A7-4DBB-BA00-23828E2F584B}" destId="{7ACF95A3-22FD-4DB6-A112-4C755E727464}" srcOrd="4" destOrd="0" presId="urn:microsoft.com/office/officeart/2018/2/layout/IconVerticalSolidList"/>
    <dgm:cxn modelId="{C7D82180-6E62-4886-AE60-59ABF7D62C3C}" type="presParOf" srcId="{7ACF95A3-22FD-4DB6-A112-4C755E727464}" destId="{88752ACF-7E76-429C-ABA8-EC56FA834B60}" srcOrd="0" destOrd="0" presId="urn:microsoft.com/office/officeart/2018/2/layout/IconVerticalSolidList"/>
    <dgm:cxn modelId="{F740CAE4-3B95-41F2-98E0-F2EB806D75F6}" type="presParOf" srcId="{7ACF95A3-22FD-4DB6-A112-4C755E727464}" destId="{188FFE3C-FE15-4D1E-B4CB-8AD7F50268BD}" srcOrd="1" destOrd="0" presId="urn:microsoft.com/office/officeart/2018/2/layout/IconVerticalSolidList"/>
    <dgm:cxn modelId="{A2861ADF-F14F-433D-94D7-4E8779287FE5}" type="presParOf" srcId="{7ACF95A3-22FD-4DB6-A112-4C755E727464}" destId="{FF25820E-6205-4CA5-B9B1-020D4C620CE5}" srcOrd="2" destOrd="0" presId="urn:microsoft.com/office/officeart/2018/2/layout/IconVerticalSolidList"/>
    <dgm:cxn modelId="{B5E083A6-BEA3-424D-87F3-72290325F132}" type="presParOf" srcId="{7ACF95A3-22FD-4DB6-A112-4C755E727464}" destId="{19D3A377-71D6-441C-85E9-5FA9A69D69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6D1E-4B4F-423D-B653-6D34E13D0F8B}">
      <dsp:nvSpPr>
        <dsp:cNvPr id="0" name=""/>
        <dsp:cNvSpPr/>
      </dsp:nvSpPr>
      <dsp:spPr>
        <a:xfrm>
          <a:off x="1320049" y="18249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D9451-2AE2-4C87-83C8-614EB18B16C0}">
      <dsp:nvSpPr>
        <dsp:cNvPr id="0" name=""/>
        <dsp:cNvSpPr/>
      </dsp:nvSpPr>
      <dsp:spPr>
        <a:xfrm>
          <a:off x="1583299" y="281500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7F34-B7D7-42D9-A54E-3E5ADE80BFCE}">
      <dsp:nvSpPr>
        <dsp:cNvPr id="0" name=""/>
        <dsp:cNvSpPr/>
      </dsp:nvSpPr>
      <dsp:spPr>
        <a:xfrm>
          <a:off x="925174" y="1638250"/>
          <a:ext cx="2025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dirty="0"/>
            <a:t>Housing Price: </a:t>
          </a:r>
          <a:r>
            <a:rPr lang="en-CA" sz="2000" b="1" kern="1200" dirty="0"/>
            <a:t>Kijiji (2020 June - today)</a:t>
          </a:r>
          <a:endParaRPr lang="en-US" sz="2000" b="1" kern="1200" dirty="0"/>
        </a:p>
      </dsp:txBody>
      <dsp:txXfrm>
        <a:off x="925174" y="1638250"/>
        <a:ext cx="2025000" cy="855000"/>
      </dsp:txXfrm>
    </dsp:sp>
    <dsp:sp modelId="{BEE13EAC-BB46-4ECF-8BB7-AA9D19F8DA31}">
      <dsp:nvSpPr>
        <dsp:cNvPr id="0" name=""/>
        <dsp:cNvSpPr/>
      </dsp:nvSpPr>
      <dsp:spPr>
        <a:xfrm>
          <a:off x="3699424" y="18249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0F79-DE1C-45AF-B522-8DE7257679B1}">
      <dsp:nvSpPr>
        <dsp:cNvPr id="0" name=""/>
        <dsp:cNvSpPr/>
      </dsp:nvSpPr>
      <dsp:spPr>
        <a:xfrm>
          <a:off x="3962674" y="281500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9DFE4-38F6-4A0E-96FE-A56BCF72C714}">
      <dsp:nvSpPr>
        <dsp:cNvPr id="0" name=""/>
        <dsp:cNvSpPr/>
      </dsp:nvSpPr>
      <dsp:spPr>
        <a:xfrm>
          <a:off x="3304549" y="1638250"/>
          <a:ext cx="2025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 dirty="0"/>
            <a:t>Crime Rate: </a:t>
          </a:r>
          <a:r>
            <a:rPr lang="en-CA" sz="1500" b="1" kern="1200" dirty="0"/>
            <a:t>Winnipeg police services (2018 September – 2019 November)</a:t>
          </a:r>
          <a:endParaRPr lang="en-US" sz="1500" b="1" kern="1200" dirty="0"/>
        </a:p>
      </dsp:txBody>
      <dsp:txXfrm>
        <a:off x="3304549" y="1638250"/>
        <a:ext cx="2025000" cy="855000"/>
      </dsp:txXfrm>
    </dsp:sp>
    <dsp:sp modelId="{5609C8EA-2441-49E9-A462-761A4DF77DD8}">
      <dsp:nvSpPr>
        <dsp:cNvPr id="0" name=""/>
        <dsp:cNvSpPr/>
      </dsp:nvSpPr>
      <dsp:spPr>
        <a:xfrm>
          <a:off x="2509737" y="2999500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50AB3-6032-467D-9004-26F22C4281A1}">
      <dsp:nvSpPr>
        <dsp:cNvPr id="0" name=""/>
        <dsp:cNvSpPr/>
      </dsp:nvSpPr>
      <dsp:spPr>
        <a:xfrm>
          <a:off x="2772987" y="3262750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B5D31-52B5-4736-8989-8CB1CE35D0B8}">
      <dsp:nvSpPr>
        <dsp:cNvPr id="0" name=""/>
        <dsp:cNvSpPr/>
      </dsp:nvSpPr>
      <dsp:spPr>
        <a:xfrm>
          <a:off x="2114862" y="4619500"/>
          <a:ext cx="2025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dirty="0"/>
            <a:t>Neighborhood Map: </a:t>
          </a:r>
          <a:r>
            <a:rPr lang="en-CA" sz="2000" b="1" kern="1200" dirty="0"/>
            <a:t>Winnipeg R Package</a:t>
          </a:r>
          <a:endParaRPr lang="en-US" sz="2000" b="1" kern="1200" dirty="0"/>
        </a:p>
      </dsp:txBody>
      <dsp:txXfrm>
        <a:off x="2114862" y="4619500"/>
        <a:ext cx="202500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B74A2-9D87-4EA3-8B73-13A036AEC5A6}">
      <dsp:nvSpPr>
        <dsp:cNvPr id="0" name=""/>
        <dsp:cNvSpPr/>
      </dsp:nvSpPr>
      <dsp:spPr>
        <a:xfrm>
          <a:off x="3372" y="1158090"/>
          <a:ext cx="1258031" cy="1258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A72D0-2C09-4F02-B6CE-496E1A640D29}">
      <dsp:nvSpPr>
        <dsp:cNvPr id="0" name=""/>
        <dsp:cNvSpPr/>
      </dsp:nvSpPr>
      <dsp:spPr>
        <a:xfrm>
          <a:off x="3372" y="2552714"/>
          <a:ext cx="3594374" cy="148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Rise and falls in crime rate will suggest decrease and increase in future housing price.</a:t>
          </a:r>
        </a:p>
      </dsp:txBody>
      <dsp:txXfrm>
        <a:off x="3372" y="2552714"/>
        <a:ext cx="3594374" cy="1488375"/>
      </dsp:txXfrm>
    </dsp:sp>
    <dsp:sp modelId="{269C3B69-2D1B-4E69-B675-8C8FDAA9ACD7}">
      <dsp:nvSpPr>
        <dsp:cNvPr id="0" name=""/>
        <dsp:cNvSpPr/>
      </dsp:nvSpPr>
      <dsp:spPr>
        <a:xfrm>
          <a:off x="3372" y="4104620"/>
          <a:ext cx="3594374" cy="23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6D4F-121B-41AC-9388-EBC1FFAD1CA0}">
      <dsp:nvSpPr>
        <dsp:cNvPr id="0" name=""/>
        <dsp:cNvSpPr/>
      </dsp:nvSpPr>
      <dsp:spPr>
        <a:xfrm>
          <a:off x="4226763" y="1158090"/>
          <a:ext cx="1258031" cy="1258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F048-AD28-499A-B11B-7D9173633470}">
      <dsp:nvSpPr>
        <dsp:cNvPr id="0" name=""/>
        <dsp:cNvSpPr/>
      </dsp:nvSpPr>
      <dsp:spPr>
        <a:xfrm>
          <a:off x="4226763" y="2552714"/>
          <a:ext cx="3594374" cy="148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u="none" kern="1200" dirty="0"/>
            <a:t>Housing market affects neighbourhood economy &amp; decision making of policies and plans</a:t>
          </a:r>
        </a:p>
      </dsp:txBody>
      <dsp:txXfrm>
        <a:off x="4226763" y="2552714"/>
        <a:ext cx="3594374" cy="1488375"/>
      </dsp:txXfrm>
    </dsp:sp>
    <dsp:sp modelId="{D6D12C20-F25B-412F-8453-9234E51990E9}">
      <dsp:nvSpPr>
        <dsp:cNvPr id="0" name=""/>
        <dsp:cNvSpPr/>
      </dsp:nvSpPr>
      <dsp:spPr>
        <a:xfrm>
          <a:off x="4226763" y="4104620"/>
          <a:ext cx="3594374" cy="23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DC98D-8584-43D7-B869-6B6E7A404F47}">
      <dsp:nvSpPr>
        <dsp:cNvPr id="0" name=""/>
        <dsp:cNvSpPr/>
      </dsp:nvSpPr>
      <dsp:spPr>
        <a:xfrm>
          <a:off x="0" y="680"/>
          <a:ext cx="8009296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0B074-50A0-41A0-B81E-068D43EA438C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CBC1B-1D0A-4693-9DBE-D11088732F59}">
      <dsp:nvSpPr>
        <dsp:cNvPr id="0" name=""/>
        <dsp:cNvSpPr/>
      </dsp:nvSpPr>
      <dsp:spPr>
        <a:xfrm>
          <a:off x="1840446" y="680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TAXPAYERS: Home owners / Home buyers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Predicting their property tax</a:t>
          </a:r>
        </a:p>
      </dsp:txBody>
      <dsp:txXfrm>
        <a:off x="1840446" y="680"/>
        <a:ext cx="6168849" cy="1593460"/>
      </dsp:txXfrm>
    </dsp:sp>
    <dsp:sp modelId="{85BD5A58-6DBF-48DB-B9E4-226822DB3E07}">
      <dsp:nvSpPr>
        <dsp:cNvPr id="0" name=""/>
        <dsp:cNvSpPr/>
      </dsp:nvSpPr>
      <dsp:spPr>
        <a:xfrm>
          <a:off x="0" y="1992506"/>
          <a:ext cx="8009296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F3D38-48DD-41B0-BFC4-F5B26B7AA1E7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DDF12-A1DE-4085-ADC3-C27BC1E85ECF}">
      <dsp:nvSpPr>
        <dsp:cNvPr id="0" name=""/>
        <dsp:cNvSpPr/>
      </dsp:nvSpPr>
      <dsp:spPr>
        <a:xfrm>
          <a:off x="1840446" y="1992506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City (Government): Winnipeg Housing, Land Development, Infrastructure Development, School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840446" y="1992506"/>
        <a:ext cx="6168849" cy="1593460"/>
      </dsp:txXfrm>
    </dsp:sp>
    <dsp:sp modelId="{88752ACF-7E76-429C-ABA8-EC56FA834B60}">
      <dsp:nvSpPr>
        <dsp:cNvPr id="0" name=""/>
        <dsp:cNvSpPr/>
      </dsp:nvSpPr>
      <dsp:spPr>
        <a:xfrm>
          <a:off x="0" y="3984332"/>
          <a:ext cx="8009296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FE3C-FE15-4D1E-B4CB-8AD7F50268BD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A377-71D6-441C-85E9-5FA9A69D69AB}">
      <dsp:nvSpPr>
        <dsp:cNvPr id="0" name=""/>
        <dsp:cNvSpPr/>
      </dsp:nvSpPr>
      <dsp:spPr>
        <a:xfrm>
          <a:off x="1840446" y="3984332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Third Party: Insurance company, Land development &amp; Real estate</a:t>
          </a:r>
          <a:endParaRPr lang="en-US" sz="2200" kern="1200" dirty="0"/>
        </a:p>
      </dsp:txBody>
      <dsp:txXfrm>
        <a:off x="1840446" y="3984332"/>
        <a:ext cx="6168849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67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09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9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07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7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10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2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3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59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92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55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FF07-74F7-4D91-910C-2D77B440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016996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Housing Price Prediction </a:t>
            </a:r>
            <a:r>
              <a:rPr lang="en-US" dirty="0"/>
              <a:t>using Crime Rate Data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F6DC0-E889-4EA3-B0DD-1B85F6CA6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future housing price using the correlations between crime rate and housing price.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3FE32-B651-4A66-BF42-6715937B3396}"/>
              </a:ext>
            </a:extLst>
          </p:cNvPr>
          <p:cNvSpPr txBox="1"/>
          <p:nvPr/>
        </p:nvSpPr>
        <p:spPr>
          <a:xfrm>
            <a:off x="885825" y="475192"/>
            <a:ext cx="1070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3600" b="1" dirty="0">
                <a:solidFill>
                  <a:schemeClr val="bg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Save Neighborhood </a:t>
            </a:r>
          </a:p>
          <a:p>
            <a:pPr algn="r"/>
            <a:r>
              <a:rPr lang="en-CA" sz="3600" b="1" dirty="0">
                <a:solidFill>
                  <a:schemeClr val="bg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By making the neighborhood safe!</a:t>
            </a:r>
          </a:p>
        </p:txBody>
      </p:sp>
    </p:spTree>
    <p:extLst>
      <p:ext uri="{BB962C8B-B14F-4D97-AF65-F5344CB8AC3E}">
        <p14:creationId xmlns:p14="http://schemas.microsoft.com/office/powerpoint/2010/main" val="109195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D2BF-A82C-489B-A492-9081FD85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rgbClr val="FFFFFF"/>
                </a:solidFill>
              </a:rPr>
              <a:t>What is it?</a:t>
            </a:r>
            <a:br>
              <a:rPr lang="en-US" sz="7200" dirty="0">
                <a:solidFill>
                  <a:srgbClr val="FFFFFF"/>
                </a:solidFill>
              </a:rPr>
            </a:b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9600" dirty="0">
                <a:solidFill>
                  <a:schemeClr val="bg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99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250D1-8EC9-4F8D-84B6-7B632CE1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CA" sz="6000" dirty="0">
                <a:solidFill>
                  <a:srgbClr val="FFFFFF"/>
                </a:solidFill>
              </a:rPr>
              <a:t>What open dataset did we use?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86E7C-7B1A-414E-8B5D-6FE667266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499206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2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9FD8598-76DF-4F25-98DC-C96298A9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6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3BA46-524C-44B5-B0B4-A5E768FB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FF"/>
                </a:solidFill>
              </a:rPr>
              <a:t>Community Crime rate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1F8BF8-AD31-45EC-A48D-A3F90F1B9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0" b="17941"/>
          <a:stretch/>
        </p:blipFill>
        <p:spPr bwMode="auto">
          <a:xfrm>
            <a:off x="20" y="10"/>
            <a:ext cx="6095974" cy="42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69732B-4926-42EA-97DF-9ABC560B3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7" b="19063"/>
          <a:stretch/>
        </p:blipFill>
        <p:spPr bwMode="auto">
          <a:xfrm>
            <a:off x="6095999" y="-681"/>
            <a:ext cx="6096001" cy="42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1688-1DCC-4C67-BEA4-2F620A96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to predict housing price?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06A12B-7312-4344-BB64-B117EF841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7" r="-2" b="-2"/>
          <a:stretch/>
        </p:blipFill>
        <p:spPr bwMode="auto">
          <a:xfrm>
            <a:off x="617220" y="634949"/>
            <a:ext cx="627852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1F3D-F181-4FE1-AB55-BC4BBE36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2000" dirty="0"/>
              <a:t>Data was collected from </a:t>
            </a:r>
            <a:r>
              <a:rPr lang="en-US" sz="2000" b="1" dirty="0"/>
              <a:t>crime rate, housing price </a:t>
            </a:r>
            <a:r>
              <a:rPr lang="en-US" sz="2000" dirty="0"/>
              <a:t>and </a:t>
            </a:r>
            <a:r>
              <a:rPr lang="en-US" sz="2000" b="1" dirty="0"/>
              <a:t>population density per neighborhood</a:t>
            </a:r>
            <a:r>
              <a:rPr lang="en-US" sz="2000" dirty="0"/>
              <a:t>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Correlation: -0.33 </a:t>
            </a:r>
          </a:p>
          <a:p>
            <a:endParaRPr lang="en-US" sz="1800" dirty="0"/>
          </a:p>
          <a:p>
            <a:endParaRPr lang="en-C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24294-C800-4080-BF50-58FF18EE4029}"/>
              </a:ext>
            </a:extLst>
          </p:cNvPr>
          <p:cNvSpPr txBox="1"/>
          <p:nvPr/>
        </p:nvSpPr>
        <p:spPr>
          <a:xfrm>
            <a:off x="1209675" y="62230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Scatterplot crime rate</a:t>
            </a:r>
          </a:p>
        </p:txBody>
      </p:sp>
    </p:spTree>
    <p:extLst>
      <p:ext uri="{BB962C8B-B14F-4D97-AF65-F5344CB8AC3E}">
        <p14:creationId xmlns:p14="http://schemas.microsoft.com/office/powerpoint/2010/main" val="273273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946BF-938F-4A19-A991-2069DD76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Why? - Benefits</a:t>
            </a:r>
            <a:endParaRPr lang="en-CA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EFAC3B-EE13-42AB-A387-757F74BA2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559988"/>
              </p:ext>
            </p:extLst>
          </p:nvPr>
        </p:nvGraphicFramePr>
        <p:xfrm>
          <a:off x="3718560" y="639763"/>
          <a:ext cx="7824511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57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6C465-BAA3-445F-AA58-F39B24AC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052902" cy="549275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Who is going to get benefits?</a:t>
            </a: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r>
              <a:rPr lang="en-CA" sz="4000" dirty="0">
                <a:solidFill>
                  <a:srgbClr val="FFFFFF"/>
                </a:solidFill>
              </a:rPr>
              <a:t>What else can we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9ED4B-3157-4BA2-AC4E-687F205D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46079"/>
              </p:ext>
            </p:extLst>
          </p:nvPr>
        </p:nvGraphicFramePr>
        <p:xfrm>
          <a:off x="3533775" y="639763"/>
          <a:ext cx="8009296" cy="557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41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F41C1-7BA2-4F3A-82D9-140E9058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8F67"/>
                </a:solidFill>
              </a:rPr>
              <a:t>$ implications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2616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56A8D4-2DB0-4935-BAB4-EB9BB5AE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2105" y="179614"/>
            <a:ext cx="3027970" cy="227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2836942"/>
            <a:ext cx="4901184" cy="4021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49EE194-0899-4D7C-B356-FCCF24117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0" b="17941"/>
          <a:stretch/>
        </p:blipFill>
        <p:spPr bwMode="auto">
          <a:xfrm>
            <a:off x="870090" y="3244118"/>
            <a:ext cx="4572000" cy="31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Content Placeholder 3082">
            <a:extLst>
              <a:ext uri="{FF2B5EF4-FFF2-40B4-BE49-F238E27FC236}">
                <a16:creationId xmlns:a16="http://schemas.microsoft.com/office/drawing/2014/main" id="{0872A143-C04C-4A7B-AFB8-AA1CD7D29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978639"/>
            <a:ext cx="5063457" cy="27291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Less crime rate -0.09846..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Taxpayers (Public) </a:t>
            </a:r>
          </a:p>
          <a:p>
            <a:pPr marL="0" indent="0">
              <a:buNone/>
            </a:pPr>
            <a:r>
              <a:rPr lang="en-CA" dirty="0"/>
              <a:t>City (</a:t>
            </a:r>
            <a:r>
              <a:rPr lang="en-CA" dirty="0" err="1"/>
              <a:t>Goverment</a:t>
            </a:r>
            <a:r>
              <a:rPr lang="en-CA" dirty="0"/>
              <a:t>) </a:t>
            </a:r>
          </a:p>
          <a:p>
            <a:endParaRPr lang="en-CA" dirty="0"/>
          </a:p>
          <a:p>
            <a:r>
              <a:rPr lang="en-CA" dirty="0"/>
              <a:t>Total number of crime (</a:t>
            </a:r>
            <a:r>
              <a:rPr lang="en-CA" b="1" dirty="0"/>
              <a:t>2018 September – 2019 November) : </a:t>
            </a:r>
            <a:r>
              <a:rPr lang="en-CA" dirty="0"/>
              <a:t>55252</a:t>
            </a:r>
          </a:p>
          <a:p>
            <a:endParaRPr lang="en-CA" dirty="0"/>
          </a:p>
          <a:p>
            <a:r>
              <a:rPr lang="en-CA" dirty="0"/>
              <a:t>Price of the average house: 627,538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Calibri Light</vt:lpstr>
      <vt:lpstr>Metropolitan</vt:lpstr>
      <vt:lpstr>Housing Price Prediction using Crime Rate Data</vt:lpstr>
      <vt:lpstr>What is it?  Demo</vt:lpstr>
      <vt:lpstr>What open dataset did we use?</vt:lpstr>
      <vt:lpstr>Community Crime rate </vt:lpstr>
      <vt:lpstr>How to predict housing price?</vt:lpstr>
      <vt:lpstr>Why? - Benefits</vt:lpstr>
      <vt:lpstr>Who is going to get benefits?     What else can we do?</vt:lpstr>
      <vt:lpstr>$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using Crime Rate Data</dc:title>
  <dc:creator>Juhee Kim</dc:creator>
  <cp:lastModifiedBy>Juhee Kim</cp:lastModifiedBy>
  <cp:revision>5</cp:revision>
  <dcterms:created xsi:type="dcterms:W3CDTF">2020-03-07T23:31:09Z</dcterms:created>
  <dcterms:modified xsi:type="dcterms:W3CDTF">2020-03-08T00:12:37Z</dcterms:modified>
</cp:coreProperties>
</file>