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0" r:id="rId6"/>
    <p:sldId id="261" r:id="rId7"/>
    <p:sldId id="258" r:id="rId8"/>
    <p:sldId id="262" r:id="rId9"/>
    <p:sldId id="265" r:id="rId10"/>
    <p:sldId id="266" r:id="rId11"/>
    <p:sldId id="267" r:id="rId12"/>
    <p:sldId id="268" r:id="rId13"/>
    <p:sldId id="282" r:id="rId14"/>
    <p:sldId id="269" r:id="rId15"/>
    <p:sldId id="270" r:id="rId16"/>
    <p:sldId id="271" r:id="rId17"/>
    <p:sldId id="281" r:id="rId18"/>
    <p:sldId id="283" r:id="rId19"/>
    <p:sldId id="284" r:id="rId20"/>
    <p:sldId id="285" r:id="rId21"/>
    <p:sldId id="272" r:id="rId22"/>
    <p:sldId id="277" r:id="rId23"/>
    <p:sldId id="278" r:id="rId24"/>
    <p:sldId id="279" r:id="rId25"/>
    <p:sldId id="280" r:id="rId26"/>
    <p:sldId id="273" r:id="rId27"/>
    <p:sldId id="276" r:id="rId28"/>
    <p:sldId id="275" r:id="rId29"/>
    <p:sldId id="274" r:id="rId30"/>
    <p:sldId id="286" r:id="rId31"/>
    <p:sldId id="287" r:id="rId32"/>
    <p:sldId id="288"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AF94983-A903-45B3-8A11-39B541CF440B}" type="datetimeFigureOut">
              <a:rPr lang="en-US" smtClean="0"/>
              <a:pPr/>
              <a:t>2/18/2017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816B76C0-0352-41A3-8667-22701481EA5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F94983-A903-45B3-8A11-39B541CF440B}" type="datetimeFigureOut">
              <a:rPr lang="en-US" smtClean="0"/>
              <a:pPr/>
              <a:t>2/18/2017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B76C0-0352-41A3-8667-22701481EA5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F94983-A903-45B3-8A11-39B541CF440B}" type="datetimeFigureOut">
              <a:rPr lang="en-US" smtClean="0"/>
              <a:pPr/>
              <a:t>2/18/2017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B76C0-0352-41A3-8667-22701481EA5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F94983-A903-45B3-8A11-39B541CF440B}" type="datetimeFigureOut">
              <a:rPr lang="en-US" smtClean="0"/>
              <a:pPr/>
              <a:t>2/18/2017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B76C0-0352-41A3-8667-22701481EA5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AF94983-A903-45B3-8A11-39B541CF440B}" type="datetimeFigureOut">
              <a:rPr lang="en-US" smtClean="0"/>
              <a:pPr/>
              <a:t>2/18/2017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B76C0-0352-41A3-8667-22701481EA5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F94983-A903-45B3-8A11-39B541CF440B}" type="datetimeFigureOut">
              <a:rPr lang="en-US" smtClean="0"/>
              <a:pPr/>
              <a:t>2/18/2017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B76C0-0352-41A3-8667-22701481EA5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AF94983-A903-45B3-8A11-39B541CF440B}" type="datetimeFigureOut">
              <a:rPr lang="en-US" smtClean="0"/>
              <a:pPr/>
              <a:t>2/18/2017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6B76C0-0352-41A3-8667-22701481EA5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AF94983-A903-45B3-8A11-39B541CF440B}" type="datetimeFigureOut">
              <a:rPr lang="en-US" smtClean="0"/>
              <a:pPr/>
              <a:t>2/18/2017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6B76C0-0352-41A3-8667-22701481EA5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94983-A903-45B3-8A11-39B541CF440B}" type="datetimeFigureOut">
              <a:rPr lang="en-US" smtClean="0"/>
              <a:pPr/>
              <a:t>2/18/2017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6B76C0-0352-41A3-8667-22701481EA5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F94983-A903-45B3-8A11-39B541CF440B}" type="datetimeFigureOut">
              <a:rPr lang="en-US" smtClean="0"/>
              <a:pPr/>
              <a:t>2/18/2017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B76C0-0352-41A3-8667-22701481EA5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AF94983-A903-45B3-8A11-39B541CF440B}" type="datetimeFigureOut">
              <a:rPr lang="en-US" smtClean="0"/>
              <a:pPr/>
              <a:t>2/18/2017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816B76C0-0352-41A3-8667-22701481EA5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AF94983-A903-45B3-8A11-39B541CF440B}" type="datetimeFigureOut">
              <a:rPr lang="en-US" smtClean="0"/>
              <a:pPr/>
              <a:t>2/18/2017</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6B76C0-0352-41A3-8667-22701481EA5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2d and 3d ground response analysis of pond ash deposit</a:t>
            </a:r>
            <a:endParaRPr lang="en-IN" dirty="0"/>
          </a:p>
        </p:txBody>
      </p:sp>
      <p:sp>
        <p:nvSpPr>
          <p:cNvPr id="3" name="Subtitle 2"/>
          <p:cNvSpPr>
            <a:spLocks noGrp="1"/>
          </p:cNvSpPr>
          <p:nvPr>
            <p:ph type="subTitle" idx="1"/>
          </p:nvPr>
        </p:nvSpPr>
        <p:spPr>
          <a:xfrm>
            <a:off x="785786" y="4857760"/>
            <a:ext cx="7854696" cy="1752600"/>
          </a:xfrm>
        </p:spPr>
        <p:txBody>
          <a:bodyPr/>
          <a:lstStyle/>
          <a:p>
            <a:r>
              <a:rPr lang="en-IN" dirty="0" smtClean="0"/>
              <a:t>-by </a:t>
            </a:r>
          </a:p>
          <a:p>
            <a:r>
              <a:rPr lang="en-IN" dirty="0" err="1" smtClean="0"/>
              <a:t>Jubin</a:t>
            </a:r>
            <a:r>
              <a:rPr lang="en-IN" dirty="0" smtClean="0"/>
              <a:t> </a:t>
            </a:r>
            <a:r>
              <a:rPr lang="en-IN" dirty="0" err="1" smtClean="0"/>
              <a:t>kumar</a:t>
            </a:r>
            <a:r>
              <a:rPr lang="en-IN" dirty="0" smtClean="0"/>
              <a:t> </a:t>
            </a:r>
            <a:r>
              <a:rPr lang="en-IN" dirty="0" err="1" smtClean="0"/>
              <a:t>soni</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lvl="1" algn="just">
              <a:buNone/>
            </a:pPr>
            <a:r>
              <a:rPr lang="en-US" sz="4200" dirty="0" smtClean="0"/>
              <a:t>The response of the pond ash domain in terms of :-</a:t>
            </a:r>
          </a:p>
          <a:p>
            <a:pPr lvl="1" algn="just">
              <a:buFont typeface="Arial" charset="0"/>
              <a:buChar char="•"/>
            </a:pPr>
            <a:r>
              <a:rPr lang="en-US" sz="4200" dirty="0" smtClean="0"/>
              <a:t>Peak Ground Acceleration (PGA); </a:t>
            </a:r>
          </a:p>
          <a:p>
            <a:pPr lvl="1" algn="just">
              <a:buFont typeface="Arial" charset="0"/>
              <a:buChar char="•"/>
            </a:pPr>
            <a:r>
              <a:rPr lang="en-US" sz="4200" dirty="0" smtClean="0"/>
              <a:t>Peak Ground Displacements (PGD); </a:t>
            </a:r>
          </a:p>
          <a:p>
            <a:pPr lvl="1" algn="just">
              <a:buFont typeface="Arial" charset="0"/>
              <a:buChar char="•"/>
            </a:pPr>
            <a:r>
              <a:rPr lang="en-US" sz="4200" dirty="0" smtClean="0"/>
              <a:t>variation of shear stress with shear strain and effective stress;</a:t>
            </a:r>
          </a:p>
          <a:p>
            <a:pPr lvl="1" algn="just">
              <a:buFont typeface="Arial" charset="0"/>
              <a:buChar char="•"/>
            </a:pPr>
            <a:r>
              <a:rPr lang="en-US" sz="4200" dirty="0" smtClean="0"/>
              <a:t> pore water pressure</a:t>
            </a:r>
          </a:p>
          <a:p>
            <a:pPr lvl="1" algn="just">
              <a:buFont typeface="Arial" charset="0"/>
              <a:buChar char="•"/>
            </a:pPr>
            <a:r>
              <a:rPr lang="en-US" sz="4200" dirty="0" smtClean="0"/>
              <a:t>liquefaction susceptibility </a:t>
            </a:r>
          </a:p>
          <a:p>
            <a:pPr lvl="1" algn="just">
              <a:buNone/>
            </a:pPr>
            <a:r>
              <a:rPr lang="en-US" sz="4200" dirty="0" smtClean="0"/>
              <a:t>have been presented.</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Modelling </a:t>
            </a:r>
            <a:endParaRPr lang="en-IN" dirty="0"/>
          </a:p>
        </p:txBody>
      </p:sp>
      <p:sp>
        <p:nvSpPr>
          <p:cNvPr id="3" name="Content Placeholder 2"/>
          <p:cNvSpPr>
            <a:spLocks noGrp="1"/>
          </p:cNvSpPr>
          <p:nvPr>
            <p:ph idx="1"/>
          </p:nvPr>
        </p:nvSpPr>
        <p:spPr/>
        <p:txBody>
          <a:bodyPr>
            <a:normAutofit fontScale="92500"/>
          </a:bodyPr>
          <a:lstStyle/>
          <a:p>
            <a:pPr marL="274320" lvl="1" indent="-274320">
              <a:buClr>
                <a:schemeClr val="accent3"/>
              </a:buClr>
              <a:buSzPct val="95000"/>
            </a:pPr>
            <a:r>
              <a:rPr lang="en-US" dirty="0" smtClean="0"/>
              <a:t>In the present study, for 2D analysis a pond ash domain of width 2 meter and height of 30 meter having a slope of zero degree divided into 120 elements along the height has been developed. </a:t>
            </a:r>
          </a:p>
          <a:p>
            <a:pPr marL="274320" lvl="1" indent="-274320">
              <a:buClr>
                <a:schemeClr val="accent3"/>
              </a:buClr>
              <a:buSzPct val="95000"/>
            </a:pPr>
            <a:r>
              <a:rPr lang="en-US" dirty="0" smtClean="0"/>
              <a:t>Similarly, for 3D analysis a pond ash domain of width 2 meter along X and Z axis and height of 30 meter having a slope of zero degree divided into 120 elements along the height has been developed.</a:t>
            </a:r>
          </a:p>
          <a:p>
            <a:r>
              <a:rPr lang="en-US" sz="2800" dirty="0" smtClean="0"/>
              <a:t>The element used to model the domain is available in </a:t>
            </a:r>
            <a:r>
              <a:rPr lang="en-US" sz="2800" dirty="0" err="1" smtClean="0"/>
              <a:t>OpenSees</a:t>
            </a:r>
            <a:r>
              <a:rPr lang="en-US" sz="2800" dirty="0" smtClean="0"/>
              <a:t> and is called </a:t>
            </a:r>
            <a:r>
              <a:rPr lang="en-US" sz="2800" dirty="0" err="1" smtClean="0"/>
              <a:t>quadup</a:t>
            </a:r>
            <a:r>
              <a:rPr lang="en-US" sz="2800" dirty="0" smtClean="0"/>
              <a:t> i.e. four-node plane-strain element using bilinear </a:t>
            </a:r>
            <a:r>
              <a:rPr lang="en-US" sz="2800" dirty="0" err="1" smtClean="0"/>
              <a:t>isoparametric</a:t>
            </a:r>
            <a:r>
              <a:rPr lang="en-US" sz="2800" dirty="0" smtClean="0"/>
              <a:t> formulation.</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quadUP</a:t>
            </a:r>
            <a:r>
              <a:rPr lang="en-IN" dirty="0" smtClean="0"/>
              <a:t> element</a:t>
            </a:r>
            <a:endParaRPr lang="en-IN" dirty="0"/>
          </a:p>
        </p:txBody>
      </p:sp>
      <p:sp>
        <p:nvSpPr>
          <p:cNvPr id="3" name="Content Placeholder 2"/>
          <p:cNvSpPr>
            <a:spLocks noGrp="1"/>
          </p:cNvSpPr>
          <p:nvPr>
            <p:ph idx="1"/>
          </p:nvPr>
        </p:nvSpPr>
        <p:spPr/>
        <p:txBody>
          <a:bodyPr/>
          <a:lstStyle/>
          <a:p>
            <a:r>
              <a:rPr lang="en-IN" b="1" dirty="0" err="1" smtClean="0"/>
              <a:t>FourNodeQuadUP</a:t>
            </a:r>
            <a:r>
              <a:rPr lang="en-IN" dirty="0" smtClean="0"/>
              <a:t> is a four-node plane-strain element using bilinear </a:t>
            </a:r>
            <a:r>
              <a:rPr lang="en-IN" dirty="0" err="1" smtClean="0"/>
              <a:t>isoparametric</a:t>
            </a:r>
            <a:r>
              <a:rPr lang="en-IN" dirty="0" smtClean="0"/>
              <a:t> formulation. </a:t>
            </a:r>
          </a:p>
          <a:p>
            <a:r>
              <a:rPr lang="en-IN" dirty="0" smtClean="0"/>
              <a:t>This element is implemented for simulating dynamic response of solid-fluid fully coupled material, based on </a:t>
            </a:r>
            <a:r>
              <a:rPr lang="en-IN" dirty="0" err="1" smtClean="0"/>
              <a:t>Biot's</a:t>
            </a:r>
            <a:r>
              <a:rPr lang="en-IN" dirty="0" smtClean="0"/>
              <a:t> theory of porous medium.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QuadUP</a:t>
            </a:r>
            <a:endParaRPr lang="en-IN" dirty="0"/>
          </a:p>
        </p:txBody>
      </p:sp>
      <p:pic>
        <p:nvPicPr>
          <p:cNvPr id="2050" name="Picture 2"/>
          <p:cNvPicPr>
            <a:picLocks noChangeAspect="1" noChangeArrowheads="1"/>
          </p:cNvPicPr>
          <p:nvPr/>
        </p:nvPicPr>
        <p:blipFill>
          <a:blip r:embed="rId2"/>
          <a:srcRect/>
          <a:stretch>
            <a:fillRect/>
          </a:stretch>
        </p:blipFill>
        <p:spPr bwMode="auto">
          <a:xfrm>
            <a:off x="500034" y="2143116"/>
            <a:ext cx="7715304" cy="452056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porous medium</a:t>
            </a:r>
            <a:endParaRPr lang="en-IN" dirty="0"/>
          </a:p>
        </p:txBody>
      </p:sp>
      <p:sp>
        <p:nvSpPr>
          <p:cNvPr id="3" name="Content Placeholder 2"/>
          <p:cNvSpPr>
            <a:spLocks noGrp="1"/>
          </p:cNvSpPr>
          <p:nvPr>
            <p:ph idx="1"/>
          </p:nvPr>
        </p:nvSpPr>
        <p:spPr/>
        <p:txBody>
          <a:bodyPr/>
          <a:lstStyle/>
          <a:p>
            <a:r>
              <a:rPr lang="en-IN" dirty="0" smtClean="0"/>
              <a:t>A porous medium or a porous material is a solid permeated by an interconnected network of pores(voids) filled with a fluid. Usually both solid matrix and the pore network (also known as the pore space) are assumed to be </a:t>
            </a:r>
            <a:r>
              <a:rPr lang="en-IN" dirty="0" err="1" smtClean="0"/>
              <a:t>continuous,so</a:t>
            </a:r>
            <a:r>
              <a:rPr lang="en-IN" dirty="0" smtClean="0"/>
              <a:t> as to form two interpenetrating continua such as in a  sponge.</a:t>
            </a:r>
          </a:p>
          <a:p>
            <a:r>
              <a:rPr lang="en-IN" dirty="0" smtClean="0"/>
              <a:t> A </a:t>
            </a:r>
            <a:r>
              <a:rPr lang="en-IN" dirty="0" err="1" smtClean="0"/>
              <a:t>poroelastic</a:t>
            </a:r>
            <a:r>
              <a:rPr lang="en-IN" dirty="0" smtClean="0"/>
              <a:t> medium is characterised by its porosity, permeability as well as the properties of its constituents (solid matrix and fluid). sponge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poroelasticity</a:t>
            </a:r>
            <a:endParaRPr lang="en-IN" dirty="0"/>
          </a:p>
        </p:txBody>
      </p:sp>
      <p:sp>
        <p:nvSpPr>
          <p:cNvPr id="3" name="Content Placeholder 2"/>
          <p:cNvSpPr>
            <a:spLocks noGrp="1"/>
          </p:cNvSpPr>
          <p:nvPr>
            <p:ph idx="1"/>
          </p:nvPr>
        </p:nvSpPr>
        <p:spPr/>
        <p:txBody>
          <a:bodyPr/>
          <a:lstStyle/>
          <a:p>
            <a:r>
              <a:rPr lang="en-IN" dirty="0" smtClean="0"/>
              <a:t>The theory postulates that when  a porous material is subjected to stress , the resulting deformation leads to volumetric change in the pores</a:t>
            </a:r>
          </a:p>
          <a:p>
            <a:r>
              <a:rPr lang="en-IN" dirty="0" smtClean="0"/>
              <a:t>The pores are fluid –filled , the presence fluid not only act as a stiffener of the material , but also results in the flow of the pore fluid (diffusion) between regions of higher and lower pore pressure.</a:t>
            </a:r>
          </a:p>
          <a:p>
            <a:endParaRPr lang="en-IN" dirty="0" smtClean="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Biot</a:t>
            </a:r>
            <a:r>
              <a:rPr lang="en-IN" dirty="0" smtClean="0"/>
              <a:t> theory</a:t>
            </a:r>
            <a:endParaRPr lang="en-IN" dirty="0"/>
          </a:p>
        </p:txBody>
      </p:sp>
      <p:sp>
        <p:nvSpPr>
          <p:cNvPr id="3" name="Content Placeholder 2"/>
          <p:cNvSpPr>
            <a:spLocks noGrp="1"/>
          </p:cNvSpPr>
          <p:nvPr>
            <p:ph idx="1"/>
          </p:nvPr>
        </p:nvSpPr>
        <p:spPr/>
        <p:txBody>
          <a:bodyPr/>
          <a:lstStyle/>
          <a:p>
            <a:r>
              <a:rPr lang="en-IN" dirty="0" err="1" smtClean="0"/>
              <a:t>Biot</a:t>
            </a:r>
            <a:r>
              <a:rPr lang="en-IN" dirty="0" smtClean="0"/>
              <a:t> theory generally concerned with soil consolidation and wave propagation problems</a:t>
            </a:r>
          </a:p>
          <a:p>
            <a:r>
              <a:rPr lang="en-IN" dirty="0" smtClean="0"/>
              <a:t>The linear model of transient flow and deformation of a homogeneous fully saturated elastic porous medium depend on an appropriate coupling of the fluid pressure and solid stress.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Biot</a:t>
            </a:r>
            <a:r>
              <a:rPr lang="en-IN" dirty="0" smtClean="0"/>
              <a:t> Diffusion-Deformation Model</a:t>
            </a:r>
            <a:endParaRPr lang="en-IN" dirty="0"/>
          </a:p>
        </p:txBody>
      </p:sp>
      <p:sp>
        <p:nvSpPr>
          <p:cNvPr id="3" name="Content Placeholder 2"/>
          <p:cNvSpPr>
            <a:spLocks noGrp="1"/>
          </p:cNvSpPr>
          <p:nvPr>
            <p:ph idx="1"/>
          </p:nvPr>
        </p:nvSpPr>
        <p:spPr/>
        <p:txBody>
          <a:bodyPr/>
          <a:lstStyle/>
          <a:p>
            <a:r>
              <a:rPr lang="en-IN" dirty="0" smtClean="0"/>
              <a:t>The linear model of transient flow and deformation of a homogeneous fully saturated elastic porous medium depend on an appropriate coupling of the fluid pressure and solid stress.</a:t>
            </a:r>
          </a:p>
          <a:p>
            <a:r>
              <a:rPr lang="en-IN" dirty="0" smtClean="0"/>
              <a:t>The total stress consist of both the effective stress , given by the strain of the structure and the pore pressure arising from the fluid</a:t>
            </a:r>
          </a:p>
          <a:p>
            <a:endParaRPr lang="en-IN"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a:t>
            </a:r>
            <a:r>
              <a:rPr lang="en-IN" dirty="0" err="1" smtClean="0"/>
              <a:t>poroelastic</a:t>
            </a:r>
            <a:r>
              <a:rPr lang="en-IN" dirty="0" smtClean="0"/>
              <a:t> behaviour:</a:t>
            </a:r>
            <a:endParaRPr lang="en-IN" dirty="0"/>
          </a:p>
        </p:txBody>
      </p:sp>
      <p:sp>
        <p:nvSpPr>
          <p:cNvPr id="3" name="Content Placeholder 2"/>
          <p:cNvSpPr>
            <a:spLocks noGrp="1"/>
          </p:cNvSpPr>
          <p:nvPr>
            <p:ph idx="1"/>
          </p:nvPr>
        </p:nvSpPr>
        <p:spPr/>
        <p:txBody>
          <a:bodyPr/>
          <a:lstStyle/>
          <a:p>
            <a:r>
              <a:rPr lang="en-IN" dirty="0" smtClean="0"/>
              <a:t>1.solid to fluid coupling	:occurs when change in applied stress produces a change in fluid mass</a:t>
            </a:r>
          </a:p>
          <a:p>
            <a:r>
              <a:rPr lang="en-IN" dirty="0" smtClean="0"/>
              <a:t>2.fluid to solid coupling :occurs when a change in fluid pressure or fluid mass  is  responsible for change in volume of 	porous material</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Uncoupled problem	</a:t>
            </a:r>
            <a:endParaRPr lang="en-IN" dirty="0"/>
          </a:p>
        </p:txBody>
      </p:sp>
      <p:sp>
        <p:nvSpPr>
          <p:cNvPr id="3" name="Content Placeholder 2"/>
          <p:cNvSpPr>
            <a:spLocks noGrp="1"/>
          </p:cNvSpPr>
          <p:nvPr>
            <p:ph idx="1"/>
          </p:nvPr>
        </p:nvSpPr>
        <p:spPr/>
        <p:txBody>
          <a:bodyPr/>
          <a:lstStyle/>
          <a:p>
            <a:r>
              <a:rPr lang="en-IN" dirty="0" smtClean="0"/>
              <a:t>If only fluid to solid coupling 	were important then  a change in fluid pressure or fluid mass  is changes volume of porous material</a:t>
            </a:r>
          </a:p>
          <a:p>
            <a:r>
              <a:rPr lang="en-IN" dirty="0" smtClean="0"/>
              <a:t>This one way coupling is called uncoupled problem</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p:txBody>
          <a:bodyPr/>
          <a:lstStyle/>
          <a:p>
            <a:r>
              <a:rPr lang="en-IN" dirty="0" smtClean="0"/>
              <a:t>Ash is waste material generated after combustion of  coal.</a:t>
            </a:r>
          </a:p>
          <a:p>
            <a:r>
              <a:rPr lang="en-IN" dirty="0" smtClean="0"/>
              <a:t>Ashes can be efficiently used in concrete , bricks ....or filling low lying areas as a filling materials.</a:t>
            </a:r>
          </a:p>
          <a:p>
            <a:r>
              <a:rPr lang="en-IN" dirty="0" smtClean="0"/>
              <a:t>In this study an attempt is being made to use pond ash as a filling material</a:t>
            </a:r>
          </a:p>
          <a:p>
            <a:r>
              <a:rPr lang="en-IN" dirty="0" smtClean="0"/>
              <a:t>Pond ash sample is being collected from </a:t>
            </a:r>
            <a:r>
              <a:rPr lang="en-IN" dirty="0" err="1" smtClean="0"/>
              <a:t>talcher</a:t>
            </a:r>
            <a:r>
              <a:rPr lang="en-IN" dirty="0" smtClean="0"/>
              <a:t>(</a:t>
            </a:r>
            <a:r>
              <a:rPr lang="en-IN" dirty="0" err="1" smtClean="0"/>
              <a:t>odisha</a:t>
            </a:r>
            <a:r>
              <a:rPr lang="en-IN" dirty="0" smtClean="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Coupled problem</a:t>
            </a:r>
            <a:endParaRPr lang="en-IN" dirty="0"/>
          </a:p>
        </p:txBody>
      </p:sp>
      <p:sp>
        <p:nvSpPr>
          <p:cNvPr id="3" name="Content Placeholder 2"/>
          <p:cNvSpPr>
            <a:spLocks noGrp="1"/>
          </p:cNvSpPr>
          <p:nvPr>
            <p:ph idx="1"/>
          </p:nvPr>
        </p:nvSpPr>
        <p:spPr/>
        <p:txBody>
          <a:bodyPr/>
          <a:lstStyle/>
          <a:p>
            <a:r>
              <a:rPr lang="en-IN" dirty="0" smtClean="0"/>
              <a:t>When solid to fluid coupling then change in stress causes significantly change in pore pressure and this in turn   causes change in volume of porous material.</a:t>
            </a:r>
          </a:p>
          <a:p>
            <a:r>
              <a:rPr lang="en-IN" dirty="0" smtClean="0"/>
              <a:t>This two way coupling is called coupled problem</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l="2740" r="4111" b="1755"/>
          <a:stretch>
            <a:fillRect/>
          </a:stretch>
        </p:blipFill>
        <p:spPr bwMode="auto">
          <a:xfrm>
            <a:off x="357158" y="1142984"/>
            <a:ext cx="8358246" cy="5214950"/>
          </a:xfrm>
          <a:prstGeom prst="rect">
            <a:avLst/>
          </a:prstGeom>
          <a:noFill/>
          <a:ln w="9525">
            <a:noFill/>
            <a:miter lim="800000"/>
            <a:headEnd/>
            <a:tailEnd/>
          </a:ln>
        </p:spPr>
      </p:pic>
      <p:sp>
        <p:nvSpPr>
          <p:cNvPr id="7" name="Rectangle 8"/>
          <p:cNvSpPr>
            <a:spLocks noChangeArrowheads="1"/>
          </p:cNvSpPr>
          <p:nvPr/>
        </p:nvSpPr>
        <p:spPr bwMode="auto">
          <a:xfrm>
            <a:off x="357158" y="6357958"/>
            <a:ext cx="8286808" cy="338554"/>
          </a:xfrm>
          <a:prstGeom prst="rect">
            <a:avLst/>
          </a:prstGeom>
          <a:noFill/>
          <a:ln w="9525">
            <a:noFill/>
            <a:miter lim="800000"/>
            <a:headEnd/>
            <a:tailEnd/>
          </a:ln>
        </p:spPr>
        <p:txBody>
          <a:bodyPr wrap="square">
            <a:spAutoFit/>
          </a:bodyPr>
          <a:lstStyle/>
          <a:p>
            <a:r>
              <a:rPr lang="en-IN" sz="1600" dirty="0" smtClean="0">
                <a:solidFill>
                  <a:schemeClr val="tx1"/>
                </a:solidFill>
              </a:rPr>
              <a:t>Input </a:t>
            </a:r>
            <a:r>
              <a:rPr lang="en-IN" sz="1600" dirty="0">
                <a:solidFill>
                  <a:schemeClr val="tx1"/>
                </a:solidFill>
              </a:rPr>
              <a:t>Motions: (a) North-East India (Mw=7.5) and (b) </a:t>
            </a:r>
            <a:r>
              <a:rPr lang="en-IN" sz="1600" dirty="0" err="1">
                <a:solidFill>
                  <a:schemeClr val="tx1"/>
                </a:solidFill>
              </a:rPr>
              <a:t>Bhuj</a:t>
            </a:r>
            <a:r>
              <a:rPr lang="en-IN" sz="1600" dirty="0">
                <a:solidFill>
                  <a:schemeClr val="tx1"/>
                </a:solidFill>
              </a:rPr>
              <a:t> (Mw=7.7) Velocity Time History</a:t>
            </a:r>
            <a:endParaRPr lang="en-US" sz="1600" dirty="0">
              <a:solidFill>
                <a:schemeClr val="tx1"/>
              </a:solidFill>
            </a:endParaRPr>
          </a:p>
        </p:txBody>
      </p:sp>
      <p:sp>
        <p:nvSpPr>
          <p:cNvPr id="8" name="Title 1"/>
          <p:cNvSpPr>
            <a:spLocks noGrp="1"/>
          </p:cNvSpPr>
          <p:nvPr>
            <p:ph type="title"/>
          </p:nvPr>
        </p:nvSpPr>
        <p:spPr>
          <a:xfrm>
            <a:off x="500034" y="0"/>
            <a:ext cx="8229600" cy="1143000"/>
          </a:xfrm>
        </p:spPr>
        <p:txBody>
          <a:bodyPr/>
          <a:lstStyle/>
          <a:p>
            <a:r>
              <a:rPr lang="en-IN" dirty="0" smtClean="0"/>
              <a:t>Input motion</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moment magnitude(Mw)?</a:t>
            </a:r>
            <a:endParaRPr lang="en-IN" dirty="0"/>
          </a:p>
        </p:txBody>
      </p:sp>
      <p:sp>
        <p:nvSpPr>
          <p:cNvPr id="3" name="Content Placeholder 2"/>
          <p:cNvSpPr>
            <a:spLocks noGrp="1"/>
          </p:cNvSpPr>
          <p:nvPr>
            <p:ph idx="1"/>
          </p:nvPr>
        </p:nvSpPr>
        <p:spPr/>
        <p:txBody>
          <a:bodyPr>
            <a:normAutofit fontScale="92500"/>
          </a:bodyPr>
          <a:lstStyle/>
          <a:p>
            <a:r>
              <a:rPr lang="en-IN" dirty="0" smtClean="0"/>
              <a:t>The </a:t>
            </a:r>
            <a:r>
              <a:rPr lang="en-IN" b="1" dirty="0" smtClean="0"/>
              <a:t>moment magnitude </a:t>
            </a:r>
            <a:r>
              <a:rPr lang="en-IN" dirty="0" smtClean="0"/>
              <a:t>scale (abbreviated as MMS; denoted as M</a:t>
            </a:r>
            <a:r>
              <a:rPr lang="en-IN" baseline="-25000" dirty="0" smtClean="0"/>
              <a:t>W</a:t>
            </a:r>
            <a:r>
              <a:rPr lang="en-IN" dirty="0" smtClean="0"/>
              <a:t> or M) is used by seismologists to measure the size of earthquakes in terms of the energy released.</a:t>
            </a:r>
          </a:p>
          <a:p>
            <a:r>
              <a:rPr lang="en-IN" dirty="0" smtClean="0"/>
              <a:t>Several scales have been defined, but the most commonly used are </a:t>
            </a:r>
          </a:p>
          <a:p>
            <a:pPr>
              <a:buNone/>
            </a:pPr>
            <a:r>
              <a:rPr lang="en-IN" dirty="0" smtClean="0"/>
              <a:t> (1) local </a:t>
            </a:r>
            <a:r>
              <a:rPr lang="en-IN" b="1" dirty="0" smtClean="0"/>
              <a:t>magnitude</a:t>
            </a:r>
            <a:r>
              <a:rPr lang="en-IN" dirty="0" smtClean="0"/>
              <a:t> (ML), commonly referred to as "Richter </a:t>
            </a:r>
            <a:r>
              <a:rPr lang="en-IN" b="1" dirty="0" smtClean="0"/>
              <a:t>magnitude</a:t>
            </a:r>
            <a:r>
              <a:rPr lang="en-IN" dirty="0" smtClean="0"/>
              <a:t>“</a:t>
            </a:r>
          </a:p>
          <a:p>
            <a:pPr>
              <a:buNone/>
            </a:pPr>
            <a:r>
              <a:rPr lang="en-IN" dirty="0" smtClean="0"/>
              <a:t>(2) surface-wave </a:t>
            </a:r>
            <a:r>
              <a:rPr lang="en-IN" b="1" dirty="0" smtClean="0"/>
              <a:t>magnitude</a:t>
            </a:r>
            <a:r>
              <a:rPr lang="en-IN" dirty="0" smtClean="0"/>
              <a:t>(Ms)</a:t>
            </a:r>
          </a:p>
          <a:p>
            <a:pPr>
              <a:buNone/>
            </a:pPr>
            <a:r>
              <a:rPr lang="en-IN" dirty="0" smtClean="0"/>
              <a:t>(3) body-wave </a:t>
            </a:r>
            <a:r>
              <a:rPr lang="en-IN" b="1" dirty="0" smtClean="0"/>
              <a:t>magnitude</a:t>
            </a:r>
            <a:r>
              <a:rPr lang="en-IN" dirty="0" smtClean="0"/>
              <a:t> (Mb)</a:t>
            </a:r>
          </a:p>
          <a:p>
            <a:pPr>
              <a:buNone/>
            </a:pPr>
            <a:r>
              <a:rPr lang="en-IN" dirty="0" smtClean="0"/>
              <a:t>(4) moment </a:t>
            </a:r>
            <a:r>
              <a:rPr lang="en-IN" b="1" dirty="0" smtClean="0"/>
              <a:t>magnitude</a:t>
            </a:r>
            <a:r>
              <a:rPr lang="en-IN" dirty="0" smtClean="0"/>
              <a:t> (</a:t>
            </a:r>
            <a:r>
              <a:rPr lang="en-IN" b="1" dirty="0" smtClean="0"/>
              <a:t>Mw</a:t>
            </a:r>
            <a:r>
              <a:rPr lang="en-IN" dirty="0" smtClean="0"/>
              <a: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Local magnitude(ML) OR Richter scale</a:t>
            </a:r>
            <a:endParaRPr lang="en-IN" dirty="0"/>
          </a:p>
        </p:txBody>
      </p:sp>
      <p:sp>
        <p:nvSpPr>
          <p:cNvPr id="3" name="Content Placeholder 2"/>
          <p:cNvSpPr>
            <a:spLocks noGrp="1"/>
          </p:cNvSpPr>
          <p:nvPr>
            <p:ph idx="1"/>
          </p:nvPr>
        </p:nvSpPr>
        <p:spPr/>
        <p:txBody>
          <a:bodyPr/>
          <a:lstStyle/>
          <a:p>
            <a:r>
              <a:rPr lang="en-IN" dirty="0" smtClean="0"/>
              <a:t>The </a:t>
            </a:r>
            <a:r>
              <a:rPr lang="en-IN" b="1" dirty="0" smtClean="0"/>
              <a:t>Richter scale </a:t>
            </a:r>
            <a:r>
              <a:rPr lang="en-IN" dirty="0" smtClean="0"/>
              <a:t>is a base-10 logarithmic </a:t>
            </a:r>
            <a:r>
              <a:rPr lang="en-IN" b="1" dirty="0" smtClean="0"/>
              <a:t>scale</a:t>
            </a:r>
            <a:r>
              <a:rPr lang="en-IN" dirty="0" smtClean="0"/>
              <a:t>, which defines magnitude of an earthquake is determined from the logarithm of the amplitude of waves recorded by seismographs.</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Surface wave magnitude(Ms)</a:t>
            </a:r>
            <a:endParaRPr lang="en-IN" dirty="0"/>
          </a:p>
        </p:txBody>
      </p:sp>
      <p:sp>
        <p:nvSpPr>
          <p:cNvPr id="3" name="Content Placeholder 2"/>
          <p:cNvSpPr>
            <a:spLocks noGrp="1"/>
          </p:cNvSpPr>
          <p:nvPr>
            <p:ph idx="1"/>
          </p:nvPr>
        </p:nvSpPr>
        <p:spPr/>
        <p:txBody>
          <a:bodyPr/>
          <a:lstStyle/>
          <a:p>
            <a:r>
              <a:rPr lang="en-IN" dirty="0" smtClean="0"/>
              <a:t>The </a:t>
            </a:r>
            <a:r>
              <a:rPr lang="en-IN" b="1" dirty="0" smtClean="0"/>
              <a:t>surface wave magnitude </a:t>
            </a:r>
            <a:r>
              <a:rPr lang="en-IN" dirty="0" smtClean="0"/>
              <a:t>scale is one of the </a:t>
            </a:r>
            <a:r>
              <a:rPr lang="en-IN" b="1" dirty="0" smtClean="0"/>
              <a:t>magnitude</a:t>
            </a:r>
            <a:r>
              <a:rPr lang="en-IN" dirty="0" smtClean="0"/>
              <a:t> scales used in seismology to describe the size of an earthquake. It is based on measurements in Rayleigh </a:t>
            </a:r>
            <a:r>
              <a:rPr lang="en-IN" b="1" dirty="0" smtClean="0"/>
              <a:t>surface waves</a:t>
            </a:r>
            <a:r>
              <a:rPr lang="en-IN" dirty="0" smtClean="0"/>
              <a:t> that travel primarily along the uppermost layers of the Earth</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Body wave magnitude(Mb)</a:t>
            </a:r>
            <a:endParaRPr lang="en-IN" dirty="0"/>
          </a:p>
        </p:txBody>
      </p:sp>
      <p:sp>
        <p:nvSpPr>
          <p:cNvPr id="3" name="Content Placeholder 2"/>
          <p:cNvSpPr>
            <a:spLocks noGrp="1"/>
          </p:cNvSpPr>
          <p:nvPr>
            <p:ph idx="1"/>
          </p:nvPr>
        </p:nvSpPr>
        <p:spPr/>
        <p:txBody>
          <a:bodyPr>
            <a:normAutofit/>
          </a:bodyPr>
          <a:lstStyle/>
          <a:p>
            <a:r>
              <a:rPr lang="en-IN" b="1" dirty="0" smtClean="0"/>
              <a:t>Body wave magnitude </a:t>
            </a:r>
            <a:r>
              <a:rPr lang="en-IN" dirty="0" smtClean="0"/>
              <a:t>is a way of determining the size of an earthquake, using the amplitude of the initial P-wave to calculate the magnitude. The P-wave is a type of body wave and is the first wave from an earthquake to reach a seismometer. Because of this, calculating the body wave magnitude can be the quickest method of determining the size of an earthquake that is of a large distance from the seismometer.</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3"/>
          <p:cNvSpPr>
            <a:spLocks noGrp="1" noChangeArrowheads="1"/>
          </p:cNvSpPr>
          <p:nvPr>
            <p:ph idx="1"/>
          </p:nvPr>
        </p:nvSpPr>
        <p:spPr bwMode="auto">
          <a:xfrm>
            <a:off x="428596" y="6072206"/>
            <a:ext cx="8258204" cy="369332"/>
          </a:xfrm>
          <a:prstGeom prst="rect">
            <a:avLst/>
          </a:prstGeom>
          <a:noFill/>
          <a:ln w="9525">
            <a:noFill/>
            <a:miter lim="800000"/>
            <a:headEnd/>
            <a:tailEnd/>
          </a:ln>
        </p:spPr>
        <p:txBody>
          <a:bodyPr wrap="square">
            <a:spAutoFit/>
          </a:bodyPr>
          <a:lstStyle/>
          <a:p>
            <a:pPr>
              <a:buNone/>
            </a:pPr>
            <a:r>
              <a:rPr lang="en-US" sz="1800" dirty="0" smtClean="0"/>
              <a:t>                          </a:t>
            </a:r>
            <a:r>
              <a:rPr lang="en-US" sz="1800" dirty="0" smtClean="0">
                <a:solidFill>
                  <a:schemeClr val="tx1"/>
                </a:solidFill>
              </a:rPr>
              <a:t>Pore </a:t>
            </a:r>
            <a:r>
              <a:rPr lang="en-US" sz="1800" dirty="0">
                <a:solidFill>
                  <a:schemeClr val="tx1"/>
                </a:solidFill>
              </a:rPr>
              <a:t>Water Pressure Ratio Variation with depth</a:t>
            </a:r>
          </a:p>
        </p:txBody>
      </p:sp>
      <p:graphicFrame>
        <p:nvGraphicFramePr>
          <p:cNvPr id="5" name="Table 4"/>
          <p:cNvGraphicFramePr>
            <a:graphicFrameLocks noGrp="1"/>
          </p:cNvGraphicFramePr>
          <p:nvPr/>
        </p:nvGraphicFramePr>
        <p:xfrm>
          <a:off x="785786" y="1285860"/>
          <a:ext cx="7786740" cy="4754880"/>
        </p:xfrm>
        <a:graphic>
          <a:graphicData uri="http://schemas.openxmlformats.org/drawingml/2006/table">
            <a:tbl>
              <a:tblPr/>
              <a:tblGrid>
                <a:gridCol w="1103123"/>
                <a:gridCol w="1628051"/>
                <a:gridCol w="464879"/>
                <a:gridCol w="522989"/>
                <a:gridCol w="522989"/>
                <a:gridCol w="464879"/>
                <a:gridCol w="581102"/>
                <a:gridCol w="464879"/>
                <a:gridCol w="522989"/>
                <a:gridCol w="464879"/>
                <a:gridCol w="464879"/>
                <a:gridCol w="581102"/>
              </a:tblGrid>
              <a:tr h="690567">
                <a:tc>
                  <a:txBody>
                    <a:bodyPr/>
                    <a:lstStyle/>
                    <a:p>
                      <a:pPr marL="0" marR="0" algn="ctr">
                        <a:lnSpc>
                          <a:spcPct val="200000"/>
                        </a:lnSpc>
                        <a:spcBef>
                          <a:spcPts val="0"/>
                        </a:spcBef>
                        <a:spcAft>
                          <a:spcPts val="0"/>
                        </a:spcAft>
                      </a:pPr>
                      <a:r>
                        <a:rPr lang="en-US" sz="1300" dirty="0">
                          <a:latin typeface="Times New Roman"/>
                          <a:ea typeface="Calibri"/>
                          <a:cs typeface="Times New Roman"/>
                        </a:rPr>
                        <a:t>Relative Density</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dirty="0">
                          <a:latin typeface="Times New Roman"/>
                          <a:ea typeface="Calibri"/>
                          <a:cs typeface="Times New Roman"/>
                        </a:rPr>
                        <a:t>Earthquakes</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0">
                  <a:txBody>
                    <a:bodyPr/>
                    <a:lstStyle/>
                    <a:p>
                      <a:pPr marL="0" marR="0" algn="ctr">
                        <a:lnSpc>
                          <a:spcPct val="200000"/>
                        </a:lnSpc>
                        <a:spcBef>
                          <a:spcPts val="0"/>
                        </a:spcBef>
                        <a:spcAft>
                          <a:spcPts val="0"/>
                        </a:spcAft>
                        <a:tabLst>
                          <a:tab pos="3314700" algn="l"/>
                        </a:tabLst>
                      </a:pPr>
                      <a:r>
                        <a:rPr lang="en-US" sz="1300">
                          <a:latin typeface="Times New Roman"/>
                          <a:ea typeface="Calibri"/>
                          <a:cs typeface="Times New Roman"/>
                        </a:rPr>
                        <a:t>Pore-Water Pressure Ratio</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5284">
                <a:tc rowSpan="2">
                  <a:txBody>
                    <a:bodyPr/>
                    <a:lstStyle/>
                    <a:p>
                      <a:pPr marL="0" marR="0" algn="ctr">
                        <a:lnSpc>
                          <a:spcPct val="200000"/>
                        </a:lnSpc>
                        <a:spcBef>
                          <a:spcPts val="0"/>
                        </a:spcBef>
                        <a:spcAft>
                          <a:spcPts val="0"/>
                        </a:spcAft>
                      </a:pPr>
                      <a:endParaRPr lang="en-US" sz="13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200000"/>
                        </a:lnSpc>
                        <a:spcBef>
                          <a:spcPts val="0"/>
                        </a:spcBef>
                        <a:spcAft>
                          <a:spcPts val="0"/>
                        </a:spcAft>
                      </a:pPr>
                      <a:r>
                        <a:rPr lang="en-US" sz="1300" dirty="0">
                          <a:latin typeface="Times New Roman"/>
                          <a:ea typeface="Calibri"/>
                          <a:cs typeface="Times New Roman"/>
                        </a:rPr>
                        <a:t>Depth (m)</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200000"/>
                        </a:lnSpc>
                        <a:spcBef>
                          <a:spcPts val="0"/>
                        </a:spcBef>
                        <a:spcAft>
                          <a:spcPts val="0"/>
                        </a:spcAft>
                        <a:tabLst>
                          <a:tab pos="3314700" algn="l"/>
                        </a:tabLst>
                      </a:pPr>
                      <a:r>
                        <a:rPr lang="en-US" sz="1300">
                          <a:latin typeface="Times New Roman"/>
                          <a:ea typeface="Calibri"/>
                          <a:cs typeface="Times New Roman"/>
                        </a:rPr>
                        <a:t>5</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200000"/>
                        </a:lnSpc>
                        <a:spcBef>
                          <a:spcPts val="0"/>
                        </a:spcBef>
                        <a:spcAft>
                          <a:spcPts val="0"/>
                        </a:spcAft>
                        <a:tabLst>
                          <a:tab pos="3314700" algn="l"/>
                        </a:tabLst>
                      </a:pPr>
                      <a:r>
                        <a:rPr lang="en-US" sz="1300" dirty="0">
                          <a:latin typeface="Times New Roman"/>
                          <a:ea typeface="Calibri"/>
                          <a:cs typeface="Times New Roman"/>
                        </a:rPr>
                        <a:t>10</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200000"/>
                        </a:lnSpc>
                        <a:spcBef>
                          <a:spcPts val="0"/>
                        </a:spcBef>
                        <a:spcAft>
                          <a:spcPts val="0"/>
                        </a:spcAft>
                        <a:tabLst>
                          <a:tab pos="3314700" algn="l"/>
                        </a:tabLst>
                      </a:pPr>
                      <a:r>
                        <a:rPr lang="en-US" sz="1300">
                          <a:latin typeface="Times New Roman"/>
                          <a:ea typeface="Calibri"/>
                          <a:cs typeface="Times New Roman"/>
                        </a:rPr>
                        <a:t>15</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200000"/>
                        </a:lnSpc>
                        <a:spcBef>
                          <a:spcPts val="0"/>
                        </a:spcBef>
                        <a:spcAft>
                          <a:spcPts val="0"/>
                        </a:spcAft>
                        <a:tabLst>
                          <a:tab pos="3314700" algn="l"/>
                        </a:tabLst>
                      </a:pPr>
                      <a:r>
                        <a:rPr lang="en-US" sz="1300">
                          <a:latin typeface="Times New Roman"/>
                          <a:ea typeface="Calibri"/>
                          <a:cs typeface="Times New Roman"/>
                        </a:rPr>
                        <a:t>20</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200000"/>
                        </a:lnSpc>
                        <a:spcBef>
                          <a:spcPts val="0"/>
                        </a:spcBef>
                        <a:spcAft>
                          <a:spcPts val="0"/>
                        </a:spcAft>
                        <a:tabLst>
                          <a:tab pos="3314700" algn="l"/>
                        </a:tabLst>
                      </a:pPr>
                      <a:r>
                        <a:rPr lang="en-US" sz="1300">
                          <a:latin typeface="Times New Roman"/>
                          <a:ea typeface="Calibri"/>
                          <a:cs typeface="Times New Roman"/>
                        </a:rPr>
                        <a:t>25</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45284">
                <a:tc vMerge="1">
                  <a:txBody>
                    <a:bodyPr/>
                    <a:lstStyle/>
                    <a:p>
                      <a:endParaRPr lang="en-US"/>
                    </a:p>
                  </a:txBody>
                  <a:tcPr/>
                </a:tc>
                <a:tc vMerge="1">
                  <a:txBody>
                    <a:bodyPr/>
                    <a:lstStyle/>
                    <a:p>
                      <a:endParaRPr lang="en-US"/>
                    </a:p>
                  </a:txBody>
                  <a:tcPr/>
                </a:tc>
                <a:tc>
                  <a:txBody>
                    <a:bodyPr/>
                    <a:lstStyle/>
                    <a:p>
                      <a:pPr marL="0" marR="0" algn="ctr">
                        <a:lnSpc>
                          <a:spcPct val="200000"/>
                        </a:lnSpc>
                        <a:spcBef>
                          <a:spcPts val="0"/>
                        </a:spcBef>
                        <a:spcAft>
                          <a:spcPts val="0"/>
                        </a:spcAft>
                        <a:tabLst>
                          <a:tab pos="3314700" algn="l"/>
                        </a:tabLst>
                      </a:pPr>
                      <a:r>
                        <a:rPr lang="en-US" sz="1300">
                          <a:latin typeface="Times New Roman"/>
                          <a:ea typeface="Calibri"/>
                          <a:cs typeface="Times New Roman"/>
                        </a:rPr>
                        <a:t>2D</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tabLst>
                          <a:tab pos="3314700" algn="l"/>
                        </a:tabLst>
                      </a:pPr>
                      <a:r>
                        <a:rPr lang="en-US" sz="1300">
                          <a:latin typeface="Times New Roman"/>
                          <a:ea typeface="Calibri"/>
                          <a:cs typeface="Times New Roman"/>
                        </a:rPr>
                        <a:t>3D</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tabLst>
                          <a:tab pos="3314700" algn="l"/>
                        </a:tabLst>
                      </a:pPr>
                      <a:r>
                        <a:rPr lang="en-US" sz="1300">
                          <a:latin typeface="Times New Roman"/>
                          <a:ea typeface="Calibri"/>
                          <a:cs typeface="Times New Roman"/>
                        </a:rPr>
                        <a:t>2D</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tabLst>
                          <a:tab pos="3314700" algn="l"/>
                        </a:tabLst>
                      </a:pPr>
                      <a:r>
                        <a:rPr lang="en-US" sz="1300">
                          <a:latin typeface="Times New Roman"/>
                          <a:ea typeface="Calibri"/>
                          <a:cs typeface="Times New Roman"/>
                        </a:rPr>
                        <a:t>3D</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tabLst>
                          <a:tab pos="3314700" algn="l"/>
                        </a:tabLst>
                      </a:pPr>
                      <a:r>
                        <a:rPr lang="en-US" sz="1300">
                          <a:latin typeface="Times New Roman"/>
                          <a:ea typeface="Calibri"/>
                          <a:cs typeface="Times New Roman"/>
                        </a:rPr>
                        <a:t>2D</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tabLst>
                          <a:tab pos="3314700" algn="l"/>
                        </a:tabLst>
                      </a:pPr>
                      <a:r>
                        <a:rPr lang="en-US" sz="1300">
                          <a:latin typeface="Times New Roman"/>
                          <a:ea typeface="Calibri"/>
                          <a:cs typeface="Times New Roman"/>
                        </a:rPr>
                        <a:t>3D</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tabLst>
                          <a:tab pos="3314700" algn="l"/>
                        </a:tabLst>
                      </a:pPr>
                      <a:r>
                        <a:rPr lang="en-US" sz="1300" dirty="0">
                          <a:latin typeface="Times New Roman"/>
                          <a:ea typeface="Calibri"/>
                          <a:cs typeface="Times New Roman"/>
                        </a:rPr>
                        <a:t>2D</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tabLst>
                          <a:tab pos="3314700" algn="l"/>
                        </a:tabLst>
                      </a:pPr>
                      <a:r>
                        <a:rPr lang="en-US" sz="1300">
                          <a:latin typeface="Times New Roman"/>
                          <a:ea typeface="Calibri"/>
                          <a:cs typeface="Times New Roman"/>
                        </a:rPr>
                        <a:t>3D</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tabLst>
                          <a:tab pos="3314700" algn="l"/>
                        </a:tabLst>
                      </a:pPr>
                      <a:r>
                        <a:rPr lang="en-US" sz="1300" dirty="0">
                          <a:latin typeface="Times New Roman"/>
                          <a:ea typeface="Calibri"/>
                          <a:cs typeface="Times New Roman"/>
                        </a:rPr>
                        <a:t>2D</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tabLst>
                          <a:tab pos="3314700" algn="l"/>
                        </a:tabLst>
                      </a:pPr>
                      <a:r>
                        <a:rPr lang="en-US" sz="1300">
                          <a:latin typeface="Times New Roman"/>
                          <a:ea typeface="Calibri"/>
                          <a:cs typeface="Times New Roman"/>
                        </a:rPr>
                        <a:t>3D</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0567">
                <a:tc rowSpan="2">
                  <a:txBody>
                    <a:bodyPr/>
                    <a:lstStyle/>
                    <a:p>
                      <a:pPr marL="0" marR="0" algn="ctr">
                        <a:lnSpc>
                          <a:spcPct val="200000"/>
                        </a:lnSpc>
                        <a:spcBef>
                          <a:spcPts val="0"/>
                        </a:spcBef>
                        <a:spcAft>
                          <a:spcPts val="0"/>
                        </a:spcAft>
                      </a:pPr>
                      <a:r>
                        <a:rPr lang="en-US" sz="1300">
                          <a:latin typeface="Times New Roman"/>
                          <a:ea typeface="Calibri"/>
                          <a:cs typeface="Times New Roman"/>
                        </a:rPr>
                        <a:t>50 %</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dirty="0">
                          <a:latin typeface="Times New Roman"/>
                          <a:ea typeface="Calibri"/>
                          <a:cs typeface="Times New Roman"/>
                        </a:rPr>
                        <a:t>North East India (Mw-7.5)</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0.078</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0.302</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0.16</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0.27</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0.11</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0.209</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dirty="0">
                          <a:latin typeface="Times New Roman"/>
                          <a:ea typeface="Calibri"/>
                          <a:cs typeface="Times New Roman"/>
                        </a:rPr>
                        <a:t>0.12</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0.173</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0.11</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0.144</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0567">
                <a:tc vMerge="1">
                  <a:txBody>
                    <a:bodyPr/>
                    <a:lstStyle/>
                    <a:p>
                      <a:endParaRPr lang="en-US"/>
                    </a:p>
                  </a:txBody>
                  <a:tcPr/>
                </a:tc>
                <a:tc>
                  <a:txBody>
                    <a:bodyPr/>
                    <a:lstStyle/>
                    <a:p>
                      <a:pPr marL="0" marR="0" algn="ctr">
                        <a:lnSpc>
                          <a:spcPct val="200000"/>
                        </a:lnSpc>
                        <a:spcBef>
                          <a:spcPts val="0"/>
                        </a:spcBef>
                        <a:spcAft>
                          <a:spcPts val="0"/>
                        </a:spcAft>
                      </a:pPr>
                      <a:r>
                        <a:rPr lang="en-US" sz="1300" dirty="0">
                          <a:latin typeface="Times New Roman"/>
                          <a:ea typeface="Calibri"/>
                          <a:cs typeface="Times New Roman"/>
                        </a:rPr>
                        <a:t>Bhuj (Mw-7.7)</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0.119</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0.142</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dirty="0">
                          <a:latin typeface="Times New Roman"/>
                          <a:ea typeface="Calibri"/>
                          <a:cs typeface="Times New Roman"/>
                        </a:rPr>
                        <a:t>0.109</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0.128</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0.078</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0.094</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0.061</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0.074</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0.051</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dirty="0">
                          <a:latin typeface="Times New Roman"/>
                          <a:ea typeface="Calibri"/>
                          <a:cs typeface="Times New Roman"/>
                        </a:rPr>
                        <a:t>0.063</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0567">
                <a:tc rowSpan="2">
                  <a:txBody>
                    <a:bodyPr/>
                    <a:lstStyle/>
                    <a:p>
                      <a:pPr marL="0" marR="0" algn="ctr">
                        <a:lnSpc>
                          <a:spcPct val="200000"/>
                        </a:lnSpc>
                        <a:spcBef>
                          <a:spcPts val="0"/>
                        </a:spcBef>
                        <a:spcAft>
                          <a:spcPts val="0"/>
                        </a:spcAft>
                      </a:pPr>
                      <a:r>
                        <a:rPr lang="en-US" sz="1300" dirty="0">
                          <a:latin typeface="Times New Roman"/>
                          <a:ea typeface="Calibri"/>
                          <a:cs typeface="Times New Roman"/>
                        </a:rPr>
                        <a:t>65 %</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North East India (Mw-7.5)</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0.08</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0.217</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0.125</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0.194</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0.114</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0.15</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0.099</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0.12</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dirty="0">
                          <a:latin typeface="Times New Roman"/>
                          <a:ea typeface="Calibri"/>
                          <a:cs typeface="Times New Roman"/>
                        </a:rPr>
                        <a:t>0.086</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0.104</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0567">
                <a:tc vMerge="1">
                  <a:txBody>
                    <a:bodyPr/>
                    <a:lstStyle/>
                    <a:p>
                      <a:endParaRPr lang="en-US"/>
                    </a:p>
                  </a:txBody>
                  <a:tcPr/>
                </a:tc>
                <a:tc>
                  <a:txBody>
                    <a:bodyPr/>
                    <a:lstStyle/>
                    <a:p>
                      <a:pPr marL="0" marR="0" algn="ctr">
                        <a:lnSpc>
                          <a:spcPct val="200000"/>
                        </a:lnSpc>
                        <a:spcBef>
                          <a:spcPts val="0"/>
                        </a:spcBef>
                        <a:spcAft>
                          <a:spcPts val="0"/>
                        </a:spcAft>
                      </a:pPr>
                      <a:r>
                        <a:rPr lang="en-US" sz="1300" dirty="0">
                          <a:latin typeface="Times New Roman"/>
                          <a:ea typeface="Calibri"/>
                          <a:cs typeface="Times New Roman"/>
                        </a:rPr>
                        <a:t>Bhuj (Mw-7.7)</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0.089</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0.09</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0.08</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dirty="0">
                          <a:latin typeface="Times New Roman"/>
                          <a:ea typeface="Calibri"/>
                          <a:cs typeface="Times New Roman"/>
                        </a:rPr>
                        <a:t>0.085</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0.055</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a:latin typeface="Times New Roman"/>
                          <a:ea typeface="Calibri"/>
                          <a:cs typeface="Times New Roman"/>
                        </a:rPr>
                        <a:t>0.06</a:t>
                      </a:r>
                      <a:endParaRPr lang="en-US" sz="13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dirty="0">
                          <a:latin typeface="Times New Roman"/>
                          <a:ea typeface="Calibri"/>
                          <a:cs typeface="Times New Roman"/>
                        </a:rPr>
                        <a:t>0.05</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dirty="0">
                          <a:latin typeface="Times New Roman"/>
                          <a:ea typeface="Calibri"/>
                          <a:cs typeface="Times New Roman"/>
                        </a:rPr>
                        <a:t>0.05</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dirty="0">
                          <a:latin typeface="Times New Roman"/>
                          <a:ea typeface="Calibri"/>
                          <a:cs typeface="Times New Roman"/>
                        </a:rPr>
                        <a:t>0.04</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300" dirty="0">
                          <a:latin typeface="Times New Roman"/>
                          <a:ea typeface="Calibri"/>
                          <a:cs typeface="Times New Roman"/>
                        </a:rPr>
                        <a:t>0.04</a:t>
                      </a:r>
                      <a:endParaRPr lang="en-US" sz="13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643998" cy="6215106"/>
          </a:xfrm>
        </p:spPr>
        <p:txBody>
          <a:bodyPr>
            <a:normAutofit/>
          </a:bodyPr>
          <a:lstStyle/>
          <a:p>
            <a:pPr algn="just"/>
            <a:r>
              <a:rPr lang="en-US" sz="3300" b="1" i="1" u="sng" dirty="0" smtClean="0"/>
              <a:t>2D Analysis Results</a:t>
            </a:r>
          </a:p>
          <a:p>
            <a:pPr lvl="1" algn="just">
              <a:buFont typeface="Arial" charset="0"/>
              <a:buChar char="•"/>
            </a:pPr>
            <a:r>
              <a:rPr lang="en-US" sz="1800" dirty="0" smtClean="0"/>
              <a:t>The 2D analysis for the pond ash domain at 50% and 65% relative density show that the pond ash domains are not susceptible to liquefaction since the excess pore pressure does not reach unity in any of the loading cases (Mw:7.5, Mw:7.7). </a:t>
            </a:r>
          </a:p>
          <a:p>
            <a:pPr lvl="1" algn="just">
              <a:buFont typeface="Arial" charset="0"/>
              <a:buChar char="•"/>
            </a:pPr>
            <a:r>
              <a:rPr lang="en-US" sz="1800" dirty="0" smtClean="0"/>
              <a:t>The minimum and maximum PGA developed is 1.3078 (m/s/s) for </a:t>
            </a:r>
            <a:r>
              <a:rPr lang="en-US" sz="1800" dirty="0" err="1" smtClean="0"/>
              <a:t>Bhuj</a:t>
            </a:r>
            <a:r>
              <a:rPr lang="en-US" sz="1800" dirty="0" smtClean="0"/>
              <a:t> earthquake with relative density 65% and 1.4784 (m/s/s) for North East India earthquake with relative density 50%(Figure 2).</a:t>
            </a:r>
          </a:p>
          <a:p>
            <a:pPr lvl="1" algn="just">
              <a:buFont typeface="Arial" charset="0"/>
              <a:buChar char="•"/>
            </a:pPr>
            <a:r>
              <a:rPr lang="en-US" sz="1800" dirty="0" smtClean="0"/>
              <a:t>The minimum and maximum PGD developed is and 0.1941m for North East India earthquake with relative density 65%. and 0.2058m for North East India earthquake with relative density 50%</a:t>
            </a:r>
          </a:p>
          <a:p>
            <a:pPr lvl="1" algn="just">
              <a:buFont typeface="Arial" charset="0"/>
              <a:buChar char="•"/>
            </a:pPr>
            <a:r>
              <a:rPr lang="en-US" sz="1800" dirty="0" smtClean="0"/>
              <a:t>The minimum and maximum shear stress developed is 4.39 </a:t>
            </a:r>
            <a:r>
              <a:rPr lang="en-US" sz="1800" dirty="0" err="1" smtClean="0"/>
              <a:t>kPa</a:t>
            </a:r>
            <a:r>
              <a:rPr lang="en-US" sz="1800" dirty="0" smtClean="0"/>
              <a:t> at 5m for </a:t>
            </a:r>
            <a:r>
              <a:rPr lang="en-US" sz="1800" dirty="0" err="1" smtClean="0"/>
              <a:t>Bhuj</a:t>
            </a:r>
            <a:r>
              <a:rPr lang="en-US" sz="1800" dirty="0" smtClean="0"/>
              <a:t> earthquake with relative density 65% and 10.78 </a:t>
            </a:r>
            <a:r>
              <a:rPr lang="en-US" sz="1800" dirty="0" err="1" smtClean="0"/>
              <a:t>kPa</a:t>
            </a:r>
            <a:r>
              <a:rPr lang="en-US" sz="1800" dirty="0" smtClean="0"/>
              <a:t> at 15m for North East India earthquake with relative density 65%. </a:t>
            </a:r>
          </a:p>
          <a:p>
            <a:pPr lvl="1" algn="just">
              <a:buFont typeface="Arial" charset="0"/>
              <a:buChar char="•"/>
            </a:pPr>
            <a:r>
              <a:rPr lang="en-US" sz="1800" dirty="0" smtClean="0"/>
              <a:t>The minimum and maximum pore water pressure developed is 0.04 at 25m for </a:t>
            </a:r>
            <a:r>
              <a:rPr lang="en-US" sz="1800" dirty="0" err="1" smtClean="0"/>
              <a:t>Bhuj</a:t>
            </a:r>
            <a:r>
              <a:rPr lang="en-US" sz="1800" dirty="0" smtClean="0"/>
              <a:t> earthquake with relative density 65% and 0.16 at 10m for North East India earthquake with relative density50%. </a:t>
            </a:r>
          </a:p>
          <a:p>
            <a:pPr lvl="1" algn="just">
              <a:buFont typeface="Arial" charset="0"/>
              <a:buChar char="•"/>
            </a:pPr>
            <a:r>
              <a:rPr lang="en-US" sz="1800" dirty="0" smtClean="0"/>
              <a:t>The minimum and maximum acceleration developed is 0.649 m/s/s at 25m for </a:t>
            </a:r>
            <a:r>
              <a:rPr lang="en-US" sz="1800" dirty="0" err="1" smtClean="0"/>
              <a:t>Bhuj</a:t>
            </a:r>
            <a:r>
              <a:rPr lang="en-US" sz="1800" dirty="0" smtClean="0"/>
              <a:t> earthquake with relative density 65% and 1.38 m/s/s at 20m for North East India earthquake with relative density 50%.</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idx="1"/>
          </p:nvPr>
        </p:nvSpPr>
        <p:spPr bwMode="auto">
          <a:xfrm>
            <a:off x="214282" y="500042"/>
            <a:ext cx="8229600" cy="6180153"/>
          </a:xfrm>
          <a:prstGeom prst="rect">
            <a:avLst/>
          </a:prstGeom>
          <a:noFill/>
          <a:ln w="9525">
            <a:noFill/>
            <a:miter lim="800000"/>
            <a:headEnd/>
            <a:tailEnd/>
          </a:ln>
        </p:spPr>
        <p:txBody>
          <a:bodyPr wrap="square">
            <a:spAutoFit/>
          </a:bodyPr>
          <a:lstStyle/>
          <a:p>
            <a:pPr lvl="1" algn="just"/>
            <a:r>
              <a:rPr lang="en-US" sz="3200" b="1" i="1" u="sng" dirty="0" smtClean="0"/>
              <a:t>3D Analysis Result</a:t>
            </a:r>
            <a:endParaRPr lang="en-US" sz="3200" dirty="0" smtClean="0">
              <a:solidFill>
                <a:schemeClr val="tx1"/>
              </a:solidFill>
            </a:endParaRPr>
          </a:p>
          <a:p>
            <a:pPr lvl="1" algn="just">
              <a:buFont typeface="Arial" charset="0"/>
              <a:buChar char="•"/>
            </a:pPr>
            <a:r>
              <a:rPr lang="en-US" sz="1800" dirty="0" smtClean="0">
                <a:solidFill>
                  <a:schemeClr val="tx1"/>
                </a:solidFill>
              </a:rPr>
              <a:t>The </a:t>
            </a:r>
            <a:r>
              <a:rPr lang="en-US" sz="1800" dirty="0">
                <a:solidFill>
                  <a:schemeClr val="tx1"/>
                </a:solidFill>
              </a:rPr>
              <a:t>3D analysis for the pond ash domain 50% and 65% show that the pond ash domains are not susceptible to liquefaction since the excess pore pressure does not reach unity in any of the loading cases for North East India (Mw:7.5) and </a:t>
            </a:r>
            <a:r>
              <a:rPr lang="en-US" sz="1800" dirty="0" err="1">
                <a:solidFill>
                  <a:schemeClr val="tx1"/>
                </a:solidFill>
              </a:rPr>
              <a:t>Bhuj</a:t>
            </a:r>
            <a:r>
              <a:rPr lang="en-US" sz="1800" dirty="0">
                <a:solidFill>
                  <a:schemeClr val="tx1"/>
                </a:solidFill>
              </a:rPr>
              <a:t> (Mw:7.7) earthquake for either cases. </a:t>
            </a:r>
          </a:p>
          <a:p>
            <a:pPr lvl="1" algn="just">
              <a:buFont typeface="Arial" charset="0"/>
              <a:buChar char="•"/>
            </a:pPr>
            <a:r>
              <a:rPr lang="en-US" sz="1800" dirty="0">
                <a:solidFill>
                  <a:schemeClr val="tx1"/>
                </a:solidFill>
              </a:rPr>
              <a:t>The minimum and maximum PGA developed is 1.6458 m/s/s for North East India earthquake with relative density 65% and 1.7431 m/s/s for North East India earthquake with relative density 50% (Figure 2).</a:t>
            </a:r>
          </a:p>
          <a:p>
            <a:pPr lvl="1" algn="just">
              <a:buFont typeface="Arial" charset="0"/>
              <a:buChar char="•"/>
            </a:pPr>
            <a:r>
              <a:rPr lang="en-US" sz="1800" dirty="0">
                <a:solidFill>
                  <a:schemeClr val="tx1"/>
                </a:solidFill>
              </a:rPr>
              <a:t>The minimum and maximum PGD developed is 0.1928 m for North East India earthquake with relative density 65%. and 0.2048 m for North East India earthquake with relative density 65%</a:t>
            </a:r>
          </a:p>
          <a:p>
            <a:pPr lvl="1" algn="just">
              <a:buFont typeface="Arial" charset="0"/>
              <a:buChar char="•"/>
            </a:pPr>
            <a:r>
              <a:rPr lang="en-US" sz="1800" dirty="0">
                <a:solidFill>
                  <a:schemeClr val="tx1"/>
                </a:solidFill>
              </a:rPr>
              <a:t>The minimum and maximum shear stress developed is 4.48 </a:t>
            </a:r>
            <a:r>
              <a:rPr lang="en-US" sz="1800" dirty="0" err="1">
                <a:solidFill>
                  <a:schemeClr val="tx1"/>
                </a:solidFill>
              </a:rPr>
              <a:t>kPa</a:t>
            </a:r>
            <a:r>
              <a:rPr lang="en-US" sz="1800" dirty="0">
                <a:solidFill>
                  <a:schemeClr val="tx1"/>
                </a:solidFill>
              </a:rPr>
              <a:t> at 5m for </a:t>
            </a:r>
            <a:r>
              <a:rPr lang="en-US" sz="1800" dirty="0" err="1">
                <a:solidFill>
                  <a:schemeClr val="tx1"/>
                </a:solidFill>
              </a:rPr>
              <a:t>Bhuj</a:t>
            </a:r>
            <a:r>
              <a:rPr lang="en-US" sz="1800" dirty="0">
                <a:solidFill>
                  <a:schemeClr val="tx1"/>
                </a:solidFill>
              </a:rPr>
              <a:t> earthquake with relative density 65% and 11.3 </a:t>
            </a:r>
            <a:r>
              <a:rPr lang="en-US" sz="1800" dirty="0" err="1">
                <a:solidFill>
                  <a:schemeClr val="tx1"/>
                </a:solidFill>
              </a:rPr>
              <a:t>kPa</a:t>
            </a:r>
            <a:r>
              <a:rPr lang="en-US" sz="1800" dirty="0">
                <a:solidFill>
                  <a:schemeClr val="tx1"/>
                </a:solidFill>
              </a:rPr>
              <a:t> at 15m for North East India earthquake with relative density 50%.</a:t>
            </a:r>
          </a:p>
          <a:p>
            <a:pPr lvl="1" algn="just">
              <a:buFont typeface="Arial" charset="0"/>
              <a:buChar char="•"/>
            </a:pPr>
            <a:r>
              <a:rPr lang="en-US" sz="1800" dirty="0">
                <a:solidFill>
                  <a:schemeClr val="tx1"/>
                </a:solidFill>
              </a:rPr>
              <a:t>The minimum and maximum pore water pressure developed is 0.302 at 5m for North East India earthquake with relative density 50% and 0.04 at 25m for </a:t>
            </a:r>
            <a:r>
              <a:rPr lang="en-US" sz="1800" dirty="0" err="1">
                <a:solidFill>
                  <a:schemeClr val="tx1"/>
                </a:solidFill>
              </a:rPr>
              <a:t>Bhuj</a:t>
            </a:r>
            <a:r>
              <a:rPr lang="en-US" sz="1800" dirty="0">
                <a:solidFill>
                  <a:schemeClr val="tx1"/>
                </a:solidFill>
              </a:rPr>
              <a:t> earthquake with relative density 65%(Table 1). </a:t>
            </a:r>
          </a:p>
          <a:p>
            <a:pPr lvl="1" algn="just">
              <a:buFont typeface="Arial" charset="0"/>
              <a:buChar char="•"/>
            </a:pPr>
            <a:r>
              <a:rPr lang="en-US" sz="1800" dirty="0">
                <a:solidFill>
                  <a:schemeClr val="tx1"/>
                </a:solidFill>
              </a:rPr>
              <a:t>The minimum and maximum acceleration developed is 0.72 m/s/s at 25m for </a:t>
            </a:r>
            <a:r>
              <a:rPr lang="en-US" sz="1800" dirty="0" err="1">
                <a:solidFill>
                  <a:schemeClr val="tx1"/>
                </a:solidFill>
              </a:rPr>
              <a:t>Bhuj</a:t>
            </a:r>
            <a:r>
              <a:rPr lang="en-US" sz="1800" dirty="0">
                <a:solidFill>
                  <a:schemeClr val="tx1"/>
                </a:solidFill>
              </a:rPr>
              <a:t> earthquake with relative density 65%. and 1.670 m/s/s at 5m for North East India earthquake with relative density 50%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conclusions</a:t>
            </a:r>
            <a:endParaRPr lang="en-IN"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sz="2800" dirty="0" smtClean="0"/>
              <a:t>Pond ash domain of relative density 65% show higher strength and resistance against liquefaction as compared to pond ash domain of 50% showing the stability of pond ash domain increases as the relative density increases.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different types of ashes</a:t>
            </a:r>
            <a:endParaRPr lang="en-IN" dirty="0"/>
          </a:p>
        </p:txBody>
      </p:sp>
      <p:sp>
        <p:nvSpPr>
          <p:cNvPr id="3" name="Content Placeholder 2"/>
          <p:cNvSpPr>
            <a:spLocks noGrp="1"/>
          </p:cNvSpPr>
          <p:nvPr>
            <p:ph idx="1"/>
          </p:nvPr>
        </p:nvSpPr>
        <p:spPr/>
        <p:txBody>
          <a:bodyPr>
            <a:normAutofit fontScale="92500"/>
          </a:bodyPr>
          <a:lstStyle/>
          <a:p>
            <a:r>
              <a:rPr lang="en-IN" b="1" dirty="0" smtClean="0"/>
              <a:t>Fly ash </a:t>
            </a:r>
            <a:r>
              <a:rPr lang="en-IN" dirty="0" smtClean="0"/>
              <a:t> is one of the coal combustion products, composed of the fine particles that are driven out of the boiler with the flue gases.</a:t>
            </a:r>
          </a:p>
          <a:p>
            <a:r>
              <a:rPr lang="en-IN" b="1" dirty="0" smtClean="0"/>
              <a:t>Bottom ash</a:t>
            </a:r>
            <a:r>
              <a:rPr lang="en-IN" dirty="0" smtClean="0"/>
              <a:t> is part of non-combustible residue of combustion in a furnace or incinerator</a:t>
            </a:r>
          </a:p>
          <a:p>
            <a:r>
              <a:rPr lang="en-IN" b="1" dirty="0" smtClean="0"/>
              <a:t>Pond ash </a:t>
            </a:r>
            <a:r>
              <a:rPr lang="en-IN" dirty="0" smtClean="0"/>
              <a:t>is mainly obtained from the wet disposal of fly ash. The fly ash gets mixed with bottom ash and disposed off in large pond or dykes as slurry. It is also termed as </a:t>
            </a:r>
            <a:r>
              <a:rPr lang="en-IN" dirty="0" err="1" smtClean="0"/>
              <a:t>ponded</a:t>
            </a:r>
            <a:r>
              <a:rPr lang="en-IN" dirty="0" smtClean="0"/>
              <a:t> fly ash and contains relatively coarse particles. </a:t>
            </a:r>
          </a:p>
          <a:p>
            <a:r>
              <a:rPr lang="en-IN" dirty="0" err="1" smtClean="0"/>
              <a:t>So.</a:t>
            </a:r>
            <a:r>
              <a:rPr lang="en-IN" dirty="0" smtClean="0"/>
              <a:t>.pond ash =slurry=wet mixture of(fly ash + bottom ash))</a:t>
            </a:r>
            <a:endParaRPr lang="en-IN"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 pore water pressure</a:t>
            </a:r>
            <a:endParaRPr lang="en-IN" dirty="0"/>
          </a:p>
        </p:txBody>
      </p:sp>
      <p:sp>
        <p:nvSpPr>
          <p:cNvPr id="3" name="Content Placeholder 2"/>
          <p:cNvSpPr>
            <a:spLocks noGrp="1"/>
          </p:cNvSpPr>
          <p:nvPr>
            <p:ph idx="1"/>
          </p:nvPr>
        </p:nvSpPr>
        <p:spPr/>
        <p:txBody>
          <a:bodyPr/>
          <a:lstStyle/>
          <a:p>
            <a:r>
              <a:rPr lang="en-IN" b="1" dirty="0" smtClean="0"/>
              <a:t>Pore</a:t>
            </a:r>
            <a:r>
              <a:rPr lang="en-IN" dirty="0" smtClean="0"/>
              <a:t> water </a:t>
            </a:r>
            <a:r>
              <a:rPr lang="en-IN" b="1" dirty="0" smtClean="0"/>
              <a:t>pressure</a:t>
            </a:r>
            <a:r>
              <a:rPr lang="en-IN" dirty="0" smtClean="0"/>
              <a:t> (sometimes abbreviated to </a:t>
            </a:r>
            <a:r>
              <a:rPr lang="en-IN" dirty="0" err="1" smtClean="0"/>
              <a:t>pwp</a:t>
            </a:r>
            <a:r>
              <a:rPr lang="en-IN" dirty="0" smtClean="0"/>
              <a:t>) refers to the </a:t>
            </a:r>
            <a:r>
              <a:rPr lang="en-IN" b="1" dirty="0" smtClean="0"/>
              <a:t>pressure</a:t>
            </a:r>
            <a:r>
              <a:rPr lang="en-IN" dirty="0" smtClean="0"/>
              <a:t> of groundwater held within a soil or rock, in gaps between particles (pores). </a:t>
            </a:r>
            <a:r>
              <a:rPr lang="en-IN" b="1" dirty="0" smtClean="0"/>
              <a:t>Pore</a:t>
            </a:r>
            <a:r>
              <a:rPr lang="en-IN" dirty="0" smtClean="0"/>
              <a:t> water </a:t>
            </a:r>
            <a:r>
              <a:rPr lang="en-IN" b="1" dirty="0" smtClean="0"/>
              <a:t>pressures</a:t>
            </a:r>
            <a:r>
              <a:rPr lang="en-IN" dirty="0" smtClean="0"/>
              <a:t> in below the </a:t>
            </a:r>
            <a:r>
              <a:rPr lang="en-IN" dirty="0" err="1" smtClean="0"/>
              <a:t>phreatic</a:t>
            </a:r>
            <a:r>
              <a:rPr lang="en-IN" dirty="0" smtClean="0"/>
              <a:t> level (see also groundwater) are measured in </a:t>
            </a:r>
            <a:r>
              <a:rPr lang="en-IN" dirty="0" err="1" smtClean="0"/>
              <a:t>piezometers</a:t>
            </a:r>
            <a:r>
              <a:rPr lang="en-IN" dirty="0" smtClean="0"/>
              <a:t>.</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relative density</a:t>
            </a:r>
            <a:br>
              <a:rPr lang="en-IN" dirty="0" smtClean="0"/>
            </a:br>
            <a:endParaRPr lang="en-IN" dirty="0"/>
          </a:p>
        </p:txBody>
      </p:sp>
      <p:sp>
        <p:nvSpPr>
          <p:cNvPr id="3" name="Content Placeholder 2"/>
          <p:cNvSpPr>
            <a:spLocks noGrp="1"/>
          </p:cNvSpPr>
          <p:nvPr>
            <p:ph idx="1"/>
          </p:nvPr>
        </p:nvSpPr>
        <p:spPr/>
        <p:txBody>
          <a:bodyPr/>
          <a:lstStyle/>
          <a:p>
            <a:pPr>
              <a:buNone/>
            </a:pPr>
            <a:r>
              <a:rPr lang="en-IN" dirty="0" smtClean="0"/>
              <a:t>the </a:t>
            </a:r>
            <a:r>
              <a:rPr lang="en-IN" dirty="0" smtClean="0"/>
              <a:t>ratio of the density of a substance to the density of a standard, usually water for a liquid or solid, and air for a gas.</a:t>
            </a: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Shear stress</a:t>
            </a:r>
            <a:endParaRPr lang="en-IN" dirty="0"/>
          </a:p>
        </p:txBody>
      </p:sp>
      <p:sp>
        <p:nvSpPr>
          <p:cNvPr id="3" name="Content Placeholder 2"/>
          <p:cNvSpPr>
            <a:spLocks noGrp="1"/>
          </p:cNvSpPr>
          <p:nvPr>
            <p:ph idx="1"/>
          </p:nvPr>
        </p:nvSpPr>
        <p:spPr/>
        <p:txBody>
          <a:bodyPr/>
          <a:lstStyle/>
          <a:p>
            <a:r>
              <a:rPr lang="en-IN" b="1" dirty="0" smtClean="0"/>
              <a:t>Shear stress</a:t>
            </a:r>
            <a:r>
              <a:rPr lang="en-IN" dirty="0" smtClean="0"/>
              <a:t> is a </a:t>
            </a:r>
            <a:r>
              <a:rPr lang="en-IN" b="1" dirty="0" smtClean="0"/>
              <a:t>stress</a:t>
            </a:r>
            <a:r>
              <a:rPr lang="en-IN" dirty="0" smtClean="0"/>
              <a:t> state where the </a:t>
            </a:r>
            <a:r>
              <a:rPr lang="en-IN" b="1" dirty="0" smtClean="0"/>
              <a:t>stress</a:t>
            </a:r>
            <a:r>
              <a:rPr lang="en-IN" dirty="0" smtClean="0"/>
              <a:t> is parallel to the surface of the material, as opposed to normal </a:t>
            </a:r>
            <a:r>
              <a:rPr lang="en-IN" b="1" dirty="0" smtClean="0"/>
              <a:t>stress</a:t>
            </a:r>
            <a:r>
              <a:rPr lang="en-IN" dirty="0" smtClean="0"/>
              <a:t> when the </a:t>
            </a:r>
            <a:r>
              <a:rPr lang="en-IN" b="1" dirty="0" smtClean="0"/>
              <a:t>stress</a:t>
            </a:r>
            <a:r>
              <a:rPr lang="en-IN" dirty="0" smtClean="0"/>
              <a:t> is perpendicular to the surface. </a:t>
            </a:r>
            <a:r>
              <a:rPr lang="en-IN" b="1" dirty="0" smtClean="0"/>
              <a:t>Shear stress</a:t>
            </a:r>
            <a:r>
              <a:rPr lang="en-IN" dirty="0" smtClean="0"/>
              <a:t> is relevant to the motion of fluids upon surfaces, which result in the generation of </a:t>
            </a:r>
            <a:r>
              <a:rPr lang="en-IN" b="1" dirty="0" smtClean="0"/>
              <a:t>shear stress</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PGA</a:t>
            </a:r>
            <a:endParaRPr lang="en-IN" dirty="0"/>
          </a:p>
        </p:txBody>
      </p:sp>
      <p:sp>
        <p:nvSpPr>
          <p:cNvPr id="3" name="Content Placeholder 2"/>
          <p:cNvSpPr>
            <a:spLocks noGrp="1"/>
          </p:cNvSpPr>
          <p:nvPr>
            <p:ph idx="1"/>
          </p:nvPr>
        </p:nvSpPr>
        <p:spPr/>
        <p:txBody>
          <a:bodyPr/>
          <a:lstStyle/>
          <a:p>
            <a:r>
              <a:rPr lang="en-IN" b="1" dirty="0" smtClean="0"/>
              <a:t>Peak ground acceleration</a:t>
            </a:r>
            <a:r>
              <a:rPr lang="en-IN" dirty="0" smtClean="0"/>
              <a:t> (PGA) is equal to the maximum </a:t>
            </a:r>
            <a:r>
              <a:rPr lang="en-IN" b="1" dirty="0" smtClean="0"/>
              <a:t>ground </a:t>
            </a:r>
            <a:r>
              <a:rPr lang="en-IN" b="1" dirty="0" err="1" smtClean="0"/>
              <a:t>acceleration</a:t>
            </a:r>
            <a:r>
              <a:rPr lang="en-IN" dirty="0" err="1" smtClean="0"/>
              <a:t>that</a:t>
            </a:r>
            <a:r>
              <a:rPr lang="en-IN" dirty="0" smtClean="0"/>
              <a:t> occurred during earthquake shaking at a location. PGA is equal to the amplitude of the largest absolute </a:t>
            </a:r>
            <a:r>
              <a:rPr lang="en-IN" b="1" dirty="0" smtClean="0"/>
              <a:t>acceleration</a:t>
            </a:r>
            <a:r>
              <a:rPr lang="en-IN" dirty="0" smtClean="0"/>
              <a:t> recorded on an </a:t>
            </a:r>
            <a:r>
              <a:rPr lang="en-IN" dirty="0" err="1" smtClean="0"/>
              <a:t>accelerogram</a:t>
            </a:r>
            <a:r>
              <a:rPr lang="en-IN" dirty="0" smtClean="0"/>
              <a:t> at a site during a particular earthquake.</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Difference between </a:t>
            </a:r>
            <a:r>
              <a:rPr lang="en-IN" dirty="0" err="1" smtClean="0"/>
              <a:t>flyash</a:t>
            </a:r>
            <a:r>
              <a:rPr lang="en-IN" dirty="0" smtClean="0"/>
              <a:t> and pond ash</a:t>
            </a:r>
            <a:endParaRPr lang="en-IN" dirty="0"/>
          </a:p>
        </p:txBody>
      </p:sp>
      <p:sp>
        <p:nvSpPr>
          <p:cNvPr id="3" name="Content Placeholder 2"/>
          <p:cNvSpPr>
            <a:spLocks noGrp="1"/>
          </p:cNvSpPr>
          <p:nvPr>
            <p:ph idx="1"/>
          </p:nvPr>
        </p:nvSpPr>
        <p:spPr/>
        <p:txBody>
          <a:bodyPr>
            <a:normAutofit fontScale="92500"/>
          </a:bodyPr>
          <a:lstStyle/>
          <a:p>
            <a:endParaRPr lang="en-IN" dirty="0" smtClean="0"/>
          </a:p>
          <a:p>
            <a:r>
              <a:rPr lang="en-IN" dirty="0" smtClean="0"/>
              <a:t> The main difference between pond ash and fly ash is in their particle size. The pond ash being coarser </a:t>
            </a:r>
          </a:p>
          <a:p>
            <a:r>
              <a:rPr lang="en-IN" dirty="0" smtClean="0"/>
              <a:t>Pond ash is less </a:t>
            </a:r>
            <a:r>
              <a:rPr lang="en-IN" dirty="0" err="1" smtClean="0"/>
              <a:t>pozzolonic</a:t>
            </a:r>
            <a:r>
              <a:rPr lang="en-IN" dirty="0" smtClean="0"/>
              <a:t> and hence is not being accepted as </a:t>
            </a:r>
            <a:r>
              <a:rPr lang="en-IN" dirty="0" err="1" smtClean="0"/>
              <a:t>pozzolona</a:t>
            </a:r>
            <a:endParaRPr lang="en-IN" dirty="0" smtClean="0"/>
          </a:p>
          <a:p>
            <a:pPr>
              <a:buNone/>
            </a:pPr>
            <a:r>
              <a:rPr lang="en-IN" b="1" dirty="0" smtClean="0"/>
              <a:t>    (</a:t>
            </a:r>
            <a:r>
              <a:rPr lang="en-IN" b="1" dirty="0" err="1" smtClean="0"/>
              <a:t>Pozzolans</a:t>
            </a:r>
            <a:r>
              <a:rPr lang="en-IN" b="1" dirty="0" smtClean="0"/>
              <a:t> </a:t>
            </a:r>
            <a:r>
              <a:rPr lang="en-IN" dirty="0" smtClean="0"/>
              <a:t>are a broad class of siliceous and aluminous materials which, in themselves, possess little or no </a:t>
            </a:r>
            <a:r>
              <a:rPr lang="en-IN" dirty="0" err="1" smtClean="0"/>
              <a:t>cementious</a:t>
            </a:r>
            <a:r>
              <a:rPr lang="en-IN" dirty="0" smtClean="0"/>
              <a:t> value but which will, in finely divided form and in the presence of water, react chemically with calcium hydroxide at ordinary temperature to form compounds possessing </a:t>
            </a:r>
            <a:r>
              <a:rPr lang="en-IN" dirty="0" err="1" smtClean="0"/>
              <a:t>cementitious</a:t>
            </a:r>
            <a:r>
              <a:rPr lang="en-IN" dirty="0" smtClean="0"/>
              <a:t> properties)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pond ash?</a:t>
            </a:r>
            <a:endParaRPr lang="en-IN" dirty="0"/>
          </a:p>
        </p:txBody>
      </p:sp>
      <p:sp>
        <p:nvSpPr>
          <p:cNvPr id="3" name="Content Placeholder 2"/>
          <p:cNvSpPr>
            <a:spLocks noGrp="1"/>
          </p:cNvSpPr>
          <p:nvPr>
            <p:ph idx="1"/>
          </p:nvPr>
        </p:nvSpPr>
        <p:spPr/>
        <p:txBody>
          <a:bodyPr/>
          <a:lstStyle/>
          <a:p>
            <a:endParaRPr lang="en-IN" dirty="0" smtClean="0"/>
          </a:p>
          <a:p>
            <a:r>
              <a:rPr lang="en-IN" dirty="0" smtClean="0"/>
              <a:t> The pond ash is a waste product from boilers, where the coal is burnt to heat the water for preparing the steam, which is a common process in most of coal based thermal power plants.</a:t>
            </a:r>
          </a:p>
          <a:p>
            <a:r>
              <a:rPr lang="en-IN" dirty="0" smtClean="0"/>
              <a:t> It is mainly obtained from the wet disposal of fly ash. The fly ash gets mixed with bottom ash and disposed off in large pond or dykes as slurry.</a:t>
            </a:r>
          </a:p>
          <a:p>
            <a:r>
              <a:rPr lang="en-IN" dirty="0" smtClean="0"/>
              <a:t> It is also termed as </a:t>
            </a:r>
            <a:r>
              <a:rPr lang="en-IN" dirty="0" err="1" smtClean="0"/>
              <a:t>ponded</a:t>
            </a:r>
            <a:r>
              <a:rPr lang="en-IN" dirty="0" smtClean="0"/>
              <a:t> fly ash and contains relatively coarse particles.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Constituents of pond ash</a:t>
            </a:r>
            <a:endParaRPr lang="en-IN" dirty="0"/>
          </a:p>
        </p:txBody>
      </p:sp>
      <p:sp>
        <p:nvSpPr>
          <p:cNvPr id="3" name="Content Placeholder 2"/>
          <p:cNvSpPr>
            <a:spLocks noGrp="1"/>
          </p:cNvSpPr>
          <p:nvPr>
            <p:ph idx="1"/>
          </p:nvPr>
        </p:nvSpPr>
        <p:spPr/>
        <p:txBody>
          <a:bodyPr/>
          <a:lstStyle/>
          <a:p>
            <a:endParaRPr lang="en-IN" dirty="0" smtClean="0"/>
          </a:p>
          <a:p>
            <a:r>
              <a:rPr lang="en-IN" dirty="0" smtClean="0"/>
              <a:t> The metal oxides, sulphur, siliceous &amp; aluminous materials with less </a:t>
            </a:r>
            <a:r>
              <a:rPr lang="en-IN" dirty="0" err="1" smtClean="0"/>
              <a:t>pozzolonic</a:t>
            </a:r>
            <a:r>
              <a:rPr lang="en-IN" dirty="0" smtClean="0"/>
              <a:t> properties than fly ash, are some main constituents of pond ash.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coal ash pond?</a:t>
            </a:r>
            <a:endParaRPr lang="en-IN" dirty="0"/>
          </a:p>
        </p:txBody>
      </p:sp>
      <p:sp>
        <p:nvSpPr>
          <p:cNvPr id="3" name="Content Placeholder 2"/>
          <p:cNvSpPr>
            <a:spLocks noGrp="1"/>
          </p:cNvSpPr>
          <p:nvPr>
            <p:ph idx="1"/>
          </p:nvPr>
        </p:nvSpPr>
        <p:spPr/>
        <p:txBody>
          <a:bodyPr/>
          <a:lstStyle/>
          <a:p>
            <a:r>
              <a:rPr lang="en-IN" dirty="0" smtClean="0"/>
              <a:t>An </a:t>
            </a:r>
            <a:r>
              <a:rPr lang="en-IN" b="1" dirty="0" smtClean="0"/>
              <a:t>ash pond</a:t>
            </a:r>
            <a:r>
              <a:rPr lang="en-IN" dirty="0" smtClean="0"/>
              <a:t> is an engineered structure for the disposal of bottom </a:t>
            </a:r>
            <a:r>
              <a:rPr lang="en-IN" b="1" dirty="0" smtClean="0"/>
              <a:t>ash</a:t>
            </a:r>
            <a:r>
              <a:rPr lang="en-IN" dirty="0" smtClean="0"/>
              <a:t> and fly </a:t>
            </a:r>
            <a:r>
              <a:rPr lang="en-IN" b="1" dirty="0" smtClean="0"/>
              <a:t>ash</a:t>
            </a:r>
            <a:r>
              <a:rPr lang="en-IN" dirty="0" smtClean="0"/>
              <a:t>. The wet disposal of </a:t>
            </a:r>
            <a:r>
              <a:rPr lang="en-IN" b="1" dirty="0" smtClean="0"/>
              <a:t>ash</a:t>
            </a:r>
            <a:r>
              <a:rPr lang="en-IN" dirty="0" smtClean="0"/>
              <a:t> into </a:t>
            </a:r>
            <a:r>
              <a:rPr lang="en-IN" b="1" dirty="0" smtClean="0"/>
              <a:t>ash ponds</a:t>
            </a:r>
            <a:r>
              <a:rPr lang="en-IN" dirty="0" smtClean="0"/>
              <a:t> is the most common </a:t>
            </a:r>
            <a:r>
              <a:rPr lang="en-IN" b="1" dirty="0" smtClean="0"/>
              <a:t>ash</a:t>
            </a:r>
            <a:r>
              <a:rPr lang="en-IN" dirty="0" smtClean="0"/>
              <a:t> disposal method</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this study?</a:t>
            </a:r>
            <a:endParaRPr lang="en-IN" dirty="0"/>
          </a:p>
        </p:txBody>
      </p:sp>
      <p:sp>
        <p:nvSpPr>
          <p:cNvPr id="3" name="Content Placeholder 2"/>
          <p:cNvSpPr>
            <a:spLocks noGrp="1"/>
          </p:cNvSpPr>
          <p:nvPr>
            <p:ph idx="1"/>
          </p:nvPr>
        </p:nvSpPr>
        <p:spPr/>
        <p:txBody>
          <a:bodyPr/>
          <a:lstStyle/>
          <a:p>
            <a:endParaRPr lang="en-IN" dirty="0" smtClean="0"/>
          </a:p>
          <a:p>
            <a:r>
              <a:rPr lang="en-IN" dirty="0" smtClean="0"/>
              <a:t> These ash produced, if disposed off unscientifically, can cause environmental risks i.e. air pollution, surface water and groundwater pollution and thus it should be reused or dumped effectively.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study</a:t>
            </a:r>
            <a:endParaRPr lang="en-IN" dirty="0"/>
          </a:p>
        </p:txBody>
      </p:sp>
      <p:sp>
        <p:nvSpPr>
          <p:cNvPr id="3" name="Content Placeholder 2"/>
          <p:cNvSpPr>
            <a:spLocks noGrp="1"/>
          </p:cNvSpPr>
          <p:nvPr>
            <p:ph idx="1"/>
          </p:nvPr>
        </p:nvSpPr>
        <p:spPr/>
        <p:txBody>
          <a:bodyPr>
            <a:normAutofit fontScale="47500" lnSpcReduction="20000"/>
          </a:bodyPr>
          <a:lstStyle/>
          <a:p>
            <a:pPr lvl="1" algn="just">
              <a:buFont typeface="Arial" charset="0"/>
              <a:buChar char="•"/>
            </a:pPr>
            <a:r>
              <a:rPr lang="en-US" sz="4200" dirty="0" smtClean="0"/>
              <a:t>Two dimensional (2D) and three dimensional (3D) domain of pond ash having relative density 50% and 65% have been developed to analyze its response under different dynamic loading conditions. </a:t>
            </a:r>
          </a:p>
          <a:p>
            <a:pPr lvl="1" algn="just">
              <a:buFont typeface="Arial" charset="0"/>
              <a:buChar char="•"/>
            </a:pPr>
            <a:r>
              <a:rPr lang="en-US" sz="4200" dirty="0" smtClean="0"/>
              <a:t>The North East India earthquake (Mw-7.5), Aug 06, 1988 and </a:t>
            </a:r>
            <a:r>
              <a:rPr lang="en-US" sz="4200" dirty="0" err="1" smtClean="0"/>
              <a:t>Bhuj</a:t>
            </a:r>
            <a:r>
              <a:rPr lang="en-US" sz="4200" dirty="0" smtClean="0"/>
              <a:t> earthquake (Mw-7.7), Jan 26, 2001 have been considered as input motion for the 2D and 3D ground response analysis of pond ash domain </a:t>
            </a:r>
          </a:p>
          <a:p>
            <a:pPr lvl="1" algn="just">
              <a:buFont typeface="Arial" charset="0"/>
              <a:buChar char="•"/>
            </a:pPr>
            <a:r>
              <a:rPr lang="en-US" sz="4200" dirty="0" smtClean="0"/>
              <a:t>The response of the pond ash domain in terms of :-</a:t>
            </a:r>
          </a:p>
          <a:p>
            <a:pPr lvl="1" algn="just">
              <a:buFont typeface="Arial" charset="0"/>
              <a:buChar char="•"/>
            </a:pPr>
            <a:r>
              <a:rPr lang="en-US" sz="4200" dirty="0" smtClean="0"/>
              <a:t>Peak Ground Acceleration (PGA); </a:t>
            </a:r>
          </a:p>
          <a:p>
            <a:pPr lvl="1" algn="just">
              <a:buFont typeface="Arial" charset="0"/>
              <a:buChar char="•"/>
            </a:pPr>
            <a:r>
              <a:rPr lang="en-US" sz="4200" dirty="0" smtClean="0"/>
              <a:t>Peak Ground Displacements (PGD); </a:t>
            </a:r>
          </a:p>
          <a:p>
            <a:pPr lvl="1" algn="just">
              <a:buFont typeface="Arial" charset="0"/>
              <a:buChar char="•"/>
            </a:pPr>
            <a:r>
              <a:rPr lang="en-US" sz="4200" dirty="0" smtClean="0"/>
              <a:t>variation of shear stress with shear strain and effective stress;</a:t>
            </a:r>
          </a:p>
          <a:p>
            <a:pPr lvl="1" algn="just">
              <a:buFont typeface="Arial" charset="0"/>
              <a:buChar char="•"/>
            </a:pPr>
            <a:r>
              <a:rPr lang="en-US" sz="4200" dirty="0" smtClean="0"/>
              <a:t> pore water pressure, acceleration and</a:t>
            </a:r>
          </a:p>
          <a:p>
            <a:pPr lvl="1" algn="just">
              <a:buFont typeface="Arial" charset="0"/>
              <a:buChar char="•"/>
            </a:pPr>
            <a:r>
              <a:rPr lang="en-US" sz="4200" dirty="0" smtClean="0"/>
              <a:t>liquefaction susceptibility have been presented.</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244</TotalTime>
  <Words>1498</Words>
  <Application>Microsoft Office PowerPoint</Application>
  <PresentationFormat>On-screen Show (4:3)</PresentationFormat>
  <Paragraphs>181</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2d and 3d ground response analysis of pond ash deposit</vt:lpstr>
      <vt:lpstr>Introduction </vt:lpstr>
      <vt:lpstr>Some different types of ashes</vt:lpstr>
      <vt:lpstr>Difference between flyash and pond ash</vt:lpstr>
      <vt:lpstr>What is pond ash?</vt:lpstr>
      <vt:lpstr>Constituents of pond ash</vt:lpstr>
      <vt:lpstr>What is coal ash pond?</vt:lpstr>
      <vt:lpstr>Why this study?</vt:lpstr>
      <vt:lpstr>The study</vt:lpstr>
      <vt:lpstr>Slide 10</vt:lpstr>
      <vt:lpstr>Modelling </vt:lpstr>
      <vt:lpstr>What is quadUP element</vt:lpstr>
      <vt:lpstr>QuadUP</vt:lpstr>
      <vt:lpstr>What is porous medium</vt:lpstr>
      <vt:lpstr>poroelasticity</vt:lpstr>
      <vt:lpstr>Biot theory</vt:lpstr>
      <vt:lpstr>Biot Diffusion-Deformation Model</vt:lpstr>
      <vt:lpstr>Two poroelastic behaviour:</vt:lpstr>
      <vt:lpstr>Uncoupled problem </vt:lpstr>
      <vt:lpstr>Coupled problem</vt:lpstr>
      <vt:lpstr>Input motion</vt:lpstr>
      <vt:lpstr>What is moment magnitude(Mw)?</vt:lpstr>
      <vt:lpstr>Local magnitude(ML) OR Richter scale</vt:lpstr>
      <vt:lpstr>Surface wave magnitude(Ms)</vt:lpstr>
      <vt:lpstr>Body wave magnitude(Mb)</vt:lpstr>
      <vt:lpstr>Slide 26</vt:lpstr>
      <vt:lpstr>Slide 27</vt:lpstr>
      <vt:lpstr>Slide 28</vt:lpstr>
      <vt:lpstr>conclusions</vt:lpstr>
      <vt:lpstr>Def pore water pressure</vt:lpstr>
      <vt:lpstr>relative density </vt:lpstr>
      <vt:lpstr>Shear stress</vt:lpstr>
      <vt:lpstr>PGA</vt:lpstr>
      <vt:lpstr>Slide 34</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jubin</dc:creator>
  <cp:lastModifiedBy>jubin</cp:lastModifiedBy>
  <cp:revision>29</cp:revision>
  <dcterms:created xsi:type="dcterms:W3CDTF">2017-02-15T04:52:11Z</dcterms:created>
  <dcterms:modified xsi:type="dcterms:W3CDTF">2017-02-18T09:24:26Z</dcterms:modified>
</cp:coreProperties>
</file>