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36EE21-DA26-479D-916A-C363F02079F8}" type="datetimeFigureOut">
              <a:rPr lang="en-US" smtClean="0"/>
              <a:pPr/>
              <a:t>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6EE21-DA26-479D-916A-C363F02079F8}" type="datetimeFigureOut">
              <a:rPr lang="en-US" smtClean="0"/>
              <a:pPr/>
              <a:t>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6EE21-DA26-479D-916A-C363F02079F8}" type="datetimeFigureOut">
              <a:rPr lang="en-US" smtClean="0"/>
              <a:pPr/>
              <a:t>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6EE21-DA26-479D-916A-C363F02079F8}" type="datetimeFigureOut">
              <a:rPr lang="en-US" smtClean="0"/>
              <a:pPr/>
              <a:t>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6EE21-DA26-479D-916A-C363F02079F8}" type="datetimeFigureOut">
              <a:rPr lang="en-US" smtClean="0"/>
              <a:pPr/>
              <a:t>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36EE21-DA26-479D-916A-C363F02079F8}" type="datetimeFigureOut">
              <a:rPr lang="en-US" smtClean="0"/>
              <a:pPr/>
              <a:t>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36EE21-DA26-479D-916A-C363F02079F8}" type="datetimeFigureOut">
              <a:rPr lang="en-US" smtClean="0"/>
              <a:pPr/>
              <a:t>4/12/2017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36EE21-DA26-479D-916A-C363F02079F8}" type="datetimeFigureOut">
              <a:rPr lang="en-US" smtClean="0"/>
              <a:pPr/>
              <a:t>4/12/2017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6EE21-DA26-479D-916A-C363F02079F8}" type="datetimeFigureOut">
              <a:rPr lang="en-US" smtClean="0"/>
              <a:pPr/>
              <a:t>4/12/2017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6EE21-DA26-479D-916A-C363F02079F8}" type="datetimeFigureOut">
              <a:rPr lang="en-US" smtClean="0"/>
              <a:pPr/>
              <a:t>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6EE21-DA26-479D-916A-C363F02079F8}" type="datetimeFigureOut">
              <a:rPr lang="en-US" smtClean="0"/>
              <a:pPr/>
              <a:t>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866E1-09FF-4727-9509-FBE2F7AB05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6EE21-DA26-479D-916A-C363F02079F8}" type="datetimeFigureOut">
              <a:rPr lang="en-US" smtClean="0"/>
              <a:pPr/>
              <a:t>4/12/2017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866E1-09FF-4727-9509-FBE2F7AB05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ees.berkeley.edu/wiki/index.php/Viscous_Material" TargetMode="External"/><Relationship Id="rId2" Type="http://schemas.openxmlformats.org/officeDocument/2006/relationships/hyperlink" Target="http://opensees.berkeley.edu/wiki/index.php/EqualDOF_command" TargetMode="External"/><Relationship Id="rId1" Type="http://schemas.openxmlformats.org/officeDocument/2006/relationships/slideLayout" Target="../slideLayouts/slideLayout2.xml"/><Relationship Id="rId4" Type="http://schemas.openxmlformats.org/officeDocument/2006/relationships/hyperlink" Target="http://opensees.berkeley.edu/wiki/index.php/ZeroLength_Eleme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opensees.berkeley.edu/wiki/index.php/SSPbrickUP_Element" TargetMode="External"/><Relationship Id="rId2" Type="http://schemas.openxmlformats.org/officeDocument/2006/relationships/hyperlink" Target="http://opensees.berkeley.edu/OpenSees/manuals/usermanual/1551.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Three-Dimensional Site Response Analysis of Sloping Ground</a:t>
            </a:r>
            <a:br>
              <a:rPr lang="en-IN" dirty="0"/>
            </a:br>
            <a:endParaRPr lang="en-IN" dirty="0"/>
          </a:p>
        </p:txBody>
      </p:sp>
      <p:sp>
        <p:nvSpPr>
          <p:cNvPr id="3" name="Subtitle 2"/>
          <p:cNvSpPr>
            <a:spLocks noGrp="1"/>
          </p:cNvSpPr>
          <p:nvPr>
            <p:ph type="subTitle" idx="1"/>
          </p:nvPr>
        </p:nvSpPr>
        <p:spPr/>
        <p:txBody>
          <a:bodyPr/>
          <a:lstStyle/>
          <a:p>
            <a:r>
              <a:rPr lang="en-IN" dirty="0" err="1" smtClean="0"/>
              <a:t>Jubin</a:t>
            </a:r>
            <a:r>
              <a:rPr lang="en-IN" dirty="0" smtClean="0"/>
              <a:t> </a:t>
            </a:r>
            <a:r>
              <a:rPr lang="en-IN" dirty="0" err="1" smtClean="0"/>
              <a:t>kumar</a:t>
            </a:r>
            <a:r>
              <a:rPr lang="en-IN" dirty="0" smtClean="0"/>
              <a:t> </a:t>
            </a:r>
            <a:r>
              <a:rPr lang="en-IN" dirty="0" err="1" smtClean="0"/>
              <a:t>soni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file required</a:t>
            </a:r>
            <a:endParaRPr lang="en-IN" dirty="0"/>
          </a:p>
        </p:txBody>
      </p:sp>
      <p:sp>
        <p:nvSpPr>
          <p:cNvPr id="3" name="Content Placeholder 2"/>
          <p:cNvSpPr>
            <a:spLocks noGrp="1"/>
          </p:cNvSpPr>
          <p:nvPr>
            <p:ph idx="1"/>
          </p:nvPr>
        </p:nvSpPr>
        <p:spPr/>
        <p:txBody>
          <a:bodyPr/>
          <a:lstStyle/>
          <a:p>
            <a:r>
              <a:rPr lang="en-IN" dirty="0" smtClean="0"/>
              <a:t>nodeInfo.dat is required in which all the information regarding soil nodes are given   (1</a:t>
            </a:r>
            <a:r>
              <a:rPr lang="en-IN" baseline="30000" dirty="0" smtClean="0"/>
              <a:t>st</a:t>
            </a:r>
            <a:r>
              <a:rPr lang="en-IN" dirty="0" smtClean="0"/>
              <a:t> row -&gt; origin)</a:t>
            </a:r>
          </a:p>
          <a:p>
            <a:pPr>
              <a:buNone/>
            </a:pPr>
            <a:r>
              <a:rPr lang="en-IN" dirty="0"/>
              <a:t>	</a:t>
            </a:r>
            <a:r>
              <a:rPr lang="en-IN" dirty="0" smtClean="0"/>
              <a:t>(2nd row -&gt; along z)</a:t>
            </a:r>
          </a:p>
          <a:p>
            <a:pPr>
              <a:buNone/>
            </a:pPr>
            <a:r>
              <a:rPr lang="en-IN" dirty="0" smtClean="0"/>
              <a:t>	(3rd row -&gt; along z-x)</a:t>
            </a:r>
          </a:p>
          <a:p>
            <a:pPr>
              <a:buNone/>
            </a:pPr>
            <a:r>
              <a:rPr lang="en-IN" dirty="0" smtClean="0"/>
              <a:t>	(4th row -&gt; along x)</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elementInfo.dat is required to give all node connectivity in a particular layer</a:t>
            </a:r>
          </a:p>
          <a:p>
            <a:pPr>
              <a:buNone/>
            </a:pPr>
            <a:r>
              <a:rPr lang="en-IN" dirty="0" smtClean="0"/>
              <a:t>	(each row containing all node numbers space gaped for a particular element)</a:t>
            </a:r>
          </a:p>
          <a:p>
            <a:endParaRPr lang="en-IN" dirty="0"/>
          </a:p>
          <a:p>
            <a:pPr>
              <a:buNone/>
            </a:pPr>
            <a:r>
              <a:rPr lang="en-IN" dirty="0" smtClean="0"/>
              <a:t>	EXAMPLE code snippet:-</a:t>
            </a:r>
          </a:p>
          <a:p>
            <a:pPr>
              <a:buNone/>
            </a:pPr>
            <a:r>
              <a:rPr lang="en-IN" dirty="0" smtClean="0"/>
              <a:t> (1 1 2 3 4 5 6 7 8)</a:t>
            </a:r>
          </a:p>
          <a:p>
            <a:pPr>
              <a:buNone/>
            </a:pPr>
            <a:r>
              <a:rPr lang="en-IN" dirty="0" smtClean="0"/>
              <a:t>	Eight nodes in one row because each element has 8nodes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DEFINE ANALYSIS PARAMETERS</a:t>
            </a:r>
            <a:endParaRPr lang="en-IN" dirty="0"/>
          </a:p>
        </p:txBody>
      </p:sp>
      <p:sp>
        <p:nvSpPr>
          <p:cNvPr id="3" name="Content Placeholder 2"/>
          <p:cNvSpPr>
            <a:spLocks noGrp="1"/>
          </p:cNvSpPr>
          <p:nvPr>
            <p:ph idx="1"/>
          </p:nvPr>
        </p:nvSpPr>
        <p:spPr/>
        <p:txBody>
          <a:bodyPr>
            <a:normAutofit lnSpcReduction="10000"/>
          </a:bodyPr>
          <a:lstStyle/>
          <a:p>
            <a:pPr lvl="1">
              <a:buNone/>
            </a:pPr>
            <a:r>
              <a:rPr lang="en-IN" dirty="0" smtClean="0"/>
              <a:t>set </a:t>
            </a:r>
            <a:r>
              <a:rPr lang="en-IN" dirty="0" err="1" smtClean="0"/>
              <a:t>soilThick</a:t>
            </a:r>
            <a:r>
              <a:rPr lang="en-IN" dirty="0" smtClean="0"/>
              <a:t>       30.0	# thickness of soil profile (m)</a:t>
            </a:r>
          </a:p>
          <a:p>
            <a:pPr lvl="1">
              <a:buNone/>
            </a:pPr>
            <a:r>
              <a:rPr lang="en-IN" dirty="0" smtClean="0"/>
              <a:t>set grade           2.0 	# grade of slope (%)</a:t>
            </a:r>
          </a:p>
          <a:p>
            <a:pPr lvl="1">
              <a:buNone/>
            </a:pPr>
            <a:r>
              <a:rPr lang="en-IN" dirty="0" smtClean="0"/>
              <a:t>set </a:t>
            </a:r>
            <a:r>
              <a:rPr lang="en-IN" dirty="0" err="1" smtClean="0"/>
              <a:t>numLayers</a:t>
            </a:r>
            <a:r>
              <a:rPr lang="en-IN" dirty="0" smtClean="0"/>
              <a:t>       3	 # number of soil layers</a:t>
            </a:r>
          </a:p>
          <a:p>
            <a:pPr lvl="1">
              <a:buNone/>
            </a:pPr>
            <a:r>
              <a:rPr lang="en-IN" dirty="0" smtClean="0"/>
              <a:t># layer </a:t>
            </a:r>
            <a:r>
              <a:rPr lang="en-IN" dirty="0" err="1" smtClean="0"/>
              <a:t>thicknessess</a:t>
            </a:r>
            <a:r>
              <a:rPr lang="en-IN" dirty="0" smtClean="0"/>
              <a:t> (m)</a:t>
            </a:r>
          </a:p>
          <a:p>
            <a:pPr lvl="1">
              <a:buNone/>
            </a:pPr>
            <a:r>
              <a:rPr lang="en-IN" dirty="0" smtClean="0"/>
              <a:t>set </a:t>
            </a:r>
            <a:r>
              <a:rPr lang="en-IN" dirty="0" err="1" smtClean="0"/>
              <a:t>layerThick</a:t>
            </a:r>
            <a:r>
              <a:rPr lang="en-IN" dirty="0" smtClean="0"/>
              <a:t>(3)   2.0</a:t>
            </a:r>
          </a:p>
          <a:p>
            <a:pPr lvl="1">
              <a:buNone/>
            </a:pPr>
            <a:r>
              <a:rPr lang="en-IN" dirty="0" smtClean="0"/>
              <a:t>set </a:t>
            </a:r>
            <a:r>
              <a:rPr lang="en-IN" dirty="0" err="1" smtClean="0"/>
              <a:t>layerThick</a:t>
            </a:r>
            <a:r>
              <a:rPr lang="en-IN" dirty="0" smtClean="0"/>
              <a:t>(2)   8.0</a:t>
            </a:r>
          </a:p>
          <a:p>
            <a:pPr lvl="1">
              <a:buNone/>
            </a:pPr>
            <a:r>
              <a:rPr lang="en-IN" dirty="0" smtClean="0"/>
              <a:t>set </a:t>
            </a:r>
            <a:r>
              <a:rPr lang="en-IN" dirty="0" err="1" smtClean="0"/>
              <a:t>layerThick</a:t>
            </a:r>
            <a:r>
              <a:rPr lang="en-IN" dirty="0" smtClean="0"/>
              <a:t>(1)   20.0</a:t>
            </a:r>
          </a:p>
          <a:p>
            <a:pPr lvl="1">
              <a:buNone/>
            </a:pPr>
            <a:r>
              <a:rPr lang="en-IN" dirty="0" smtClean="0"/>
              <a:t># depth of water table</a:t>
            </a:r>
          </a:p>
          <a:p>
            <a:pPr lvl="1">
              <a:buNone/>
            </a:pPr>
            <a:r>
              <a:rPr lang="en-IN" dirty="0" smtClean="0"/>
              <a:t>set </a:t>
            </a:r>
            <a:r>
              <a:rPr lang="en-IN" dirty="0" err="1" smtClean="0"/>
              <a:t>waterTable</a:t>
            </a:r>
            <a:r>
              <a:rPr lang="en-IN" dirty="0" smtClean="0"/>
              <a:t>     2.0</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	# define layer boundaries</a:t>
            </a:r>
          </a:p>
          <a:p>
            <a:pPr>
              <a:buNone/>
            </a:pPr>
            <a:r>
              <a:rPr lang="en-IN" dirty="0" smtClean="0"/>
              <a:t>	set </a:t>
            </a:r>
            <a:r>
              <a:rPr lang="en-IN" dirty="0" err="1" smtClean="0"/>
              <a:t>layerBound</a:t>
            </a:r>
            <a:r>
              <a:rPr lang="en-IN" dirty="0" smtClean="0"/>
              <a:t>(1) $</a:t>
            </a:r>
            <a:r>
              <a:rPr lang="en-IN" dirty="0" err="1" smtClean="0"/>
              <a:t>layerThick</a:t>
            </a:r>
            <a:r>
              <a:rPr lang="en-IN" dirty="0" smtClean="0"/>
              <a:t>(1)</a:t>
            </a:r>
          </a:p>
          <a:p>
            <a:pPr>
              <a:buNone/>
            </a:pPr>
            <a:r>
              <a:rPr lang="en-IN" dirty="0" smtClean="0"/>
              <a:t>	for {set </a:t>
            </a:r>
            <a:r>
              <a:rPr lang="en-IN" dirty="0" err="1" smtClean="0"/>
              <a:t>i</a:t>
            </a:r>
            <a:r>
              <a:rPr lang="en-IN" dirty="0" smtClean="0"/>
              <a:t> 2} {$</a:t>
            </a:r>
            <a:r>
              <a:rPr lang="en-IN" dirty="0" err="1" smtClean="0"/>
              <a:t>i</a:t>
            </a:r>
            <a:r>
              <a:rPr lang="en-IN" dirty="0" smtClean="0"/>
              <a:t> &lt;= $</a:t>
            </a:r>
            <a:r>
              <a:rPr lang="en-IN" dirty="0" err="1" smtClean="0"/>
              <a:t>numLayers</a:t>
            </a:r>
            <a:r>
              <a:rPr lang="en-IN" dirty="0" smtClean="0"/>
              <a:t>} {</a:t>
            </a:r>
            <a:r>
              <a:rPr lang="en-IN" dirty="0" err="1" smtClean="0"/>
              <a:t>incr</a:t>
            </a:r>
            <a:r>
              <a:rPr lang="en-IN" dirty="0" smtClean="0"/>
              <a:t> </a:t>
            </a:r>
            <a:r>
              <a:rPr lang="en-IN" dirty="0" err="1" smtClean="0"/>
              <a:t>i</a:t>
            </a:r>
            <a:r>
              <a:rPr lang="en-IN" dirty="0" smtClean="0"/>
              <a:t> 1} {</a:t>
            </a:r>
          </a:p>
          <a:p>
            <a:pPr>
              <a:buNone/>
            </a:pPr>
            <a:r>
              <a:rPr lang="en-IN" dirty="0"/>
              <a:t>	</a:t>
            </a:r>
            <a:r>
              <a:rPr lang="en-IN" dirty="0" smtClean="0"/>
              <a:t>set </a:t>
            </a:r>
            <a:r>
              <a:rPr lang="en-IN" dirty="0" err="1" smtClean="0"/>
              <a:t>layerBound</a:t>
            </a:r>
            <a:r>
              <a:rPr lang="en-IN" dirty="0" smtClean="0"/>
              <a:t>($</a:t>
            </a:r>
            <a:r>
              <a:rPr lang="en-IN" dirty="0" err="1" smtClean="0"/>
              <a:t>i</a:t>
            </a:r>
            <a:r>
              <a:rPr lang="en-IN" dirty="0" smtClean="0"/>
              <a:t>) [</a:t>
            </a:r>
            <a:r>
              <a:rPr lang="en-IN" dirty="0" err="1" smtClean="0"/>
              <a:t>expr</a:t>
            </a:r>
            <a:r>
              <a:rPr lang="en-IN" dirty="0" smtClean="0"/>
              <a:t> $</a:t>
            </a:r>
            <a:r>
              <a:rPr lang="en-IN" dirty="0" err="1" smtClean="0"/>
              <a:t>layerBound</a:t>
            </a:r>
            <a:r>
              <a:rPr lang="en-IN" dirty="0" smtClean="0"/>
              <a:t>([</a:t>
            </a:r>
            <a:r>
              <a:rPr lang="en-IN" dirty="0" err="1" smtClean="0"/>
              <a:t>expr</a:t>
            </a:r>
            <a:r>
              <a:rPr lang="en-IN" dirty="0" smtClean="0"/>
              <a:t> $i-1])+$</a:t>
            </a:r>
            <a:r>
              <a:rPr lang="en-IN" dirty="0" err="1" smtClean="0"/>
              <a:t>layerThick</a:t>
            </a:r>
            <a:r>
              <a:rPr lang="en-IN" dirty="0" smtClean="0"/>
              <a:t>($</a:t>
            </a:r>
            <a:r>
              <a:rPr lang="en-IN" dirty="0" err="1" smtClean="0"/>
              <a:t>i</a:t>
            </a:r>
            <a:r>
              <a:rPr lang="en-IN" dirty="0" smtClean="0"/>
              <a:t>)]</a:t>
            </a:r>
          </a:p>
          <a:p>
            <a:pPr>
              <a:buNone/>
            </a:pPr>
            <a:r>
              <a:rPr lang="en-IN" dirty="0" smtClean="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#---MESH GEOMETRY</a:t>
            </a:r>
          </a:p>
          <a:p>
            <a:pPr>
              <a:buNone/>
            </a:pPr>
            <a:r>
              <a:rPr lang="en-IN" dirty="0" smtClean="0"/>
              <a:t>	# number of elements in horizontal direction</a:t>
            </a:r>
          </a:p>
          <a:p>
            <a:pPr>
              <a:buNone/>
            </a:pPr>
            <a:r>
              <a:rPr lang="en-IN" dirty="0" smtClean="0"/>
              <a:t>	set </a:t>
            </a:r>
            <a:r>
              <a:rPr lang="en-IN" dirty="0" err="1" smtClean="0"/>
              <a:t>nElemX</a:t>
            </a:r>
            <a:r>
              <a:rPr lang="en-IN" dirty="0" smtClean="0"/>
              <a:t>  1</a:t>
            </a:r>
          </a:p>
          <a:p>
            <a:pPr>
              <a:buNone/>
            </a:pPr>
            <a:r>
              <a:rPr lang="en-IN" dirty="0" smtClean="0"/>
              <a:t>	set </a:t>
            </a:r>
            <a:r>
              <a:rPr lang="en-IN" dirty="0" err="1" smtClean="0"/>
              <a:t>nElemZ</a:t>
            </a:r>
            <a:r>
              <a:rPr lang="en-IN" dirty="0" smtClean="0"/>
              <a:t>  1</a:t>
            </a:r>
          </a:p>
          <a:p>
            <a:pPr>
              <a:buNone/>
            </a:pPr>
            <a:r>
              <a:rPr lang="en-IN" dirty="0" smtClean="0"/>
              <a:t>	# number of nodes in horizontal direction</a:t>
            </a:r>
          </a:p>
          <a:p>
            <a:pPr>
              <a:buNone/>
            </a:pPr>
            <a:r>
              <a:rPr lang="en-IN" dirty="0" smtClean="0"/>
              <a:t>	set </a:t>
            </a:r>
            <a:r>
              <a:rPr lang="en-IN" dirty="0" err="1" smtClean="0"/>
              <a:t>nNodeX</a:t>
            </a:r>
            <a:r>
              <a:rPr lang="en-IN" dirty="0" smtClean="0"/>
              <a:t>  [</a:t>
            </a:r>
            <a:r>
              <a:rPr lang="en-IN" dirty="0" err="1" smtClean="0"/>
              <a:t>expr</a:t>
            </a:r>
            <a:r>
              <a:rPr lang="en-IN" dirty="0" smtClean="0"/>
              <a:t> 2*$nElemX+1]</a:t>
            </a:r>
          </a:p>
          <a:p>
            <a:pPr>
              <a:buNone/>
            </a:pPr>
            <a:r>
              <a:rPr lang="en-IN" dirty="0" smtClean="0"/>
              <a:t>	# horizontal element size (m)</a:t>
            </a:r>
          </a:p>
          <a:p>
            <a:pPr>
              <a:buNone/>
            </a:pPr>
            <a:r>
              <a:rPr lang="en-IN" dirty="0" smtClean="0"/>
              <a:t>	set </a:t>
            </a:r>
            <a:r>
              <a:rPr lang="en-IN" dirty="0" err="1" smtClean="0"/>
              <a:t>sElemX</a:t>
            </a:r>
            <a:r>
              <a:rPr lang="en-IN" dirty="0" smtClean="0"/>
              <a:t>  2.0</a:t>
            </a:r>
          </a:p>
          <a:p>
            <a:pPr>
              <a:buNone/>
            </a:pPr>
            <a:r>
              <a:rPr lang="en-IN" dirty="0" smtClean="0"/>
              <a:t>	set </a:t>
            </a:r>
            <a:r>
              <a:rPr lang="en-IN" dirty="0" err="1" smtClean="0"/>
              <a:t>sElemZ</a:t>
            </a:r>
            <a:r>
              <a:rPr lang="en-IN" dirty="0" smtClean="0"/>
              <a:t>  2.0</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IN" dirty="0" smtClean="0"/>
              <a:t>	# number of elements in vertical direction for each layer</a:t>
            </a:r>
          </a:p>
          <a:p>
            <a:pPr>
              <a:buNone/>
            </a:pPr>
            <a:r>
              <a:rPr lang="en-IN" dirty="0" smtClean="0"/>
              <a:t>	set </a:t>
            </a:r>
            <a:r>
              <a:rPr lang="en-IN" dirty="0" err="1" smtClean="0"/>
              <a:t>nElemY</a:t>
            </a:r>
            <a:r>
              <a:rPr lang="en-IN" dirty="0" smtClean="0"/>
              <a:t>(3)  4</a:t>
            </a:r>
          </a:p>
          <a:p>
            <a:pPr>
              <a:buNone/>
            </a:pPr>
            <a:r>
              <a:rPr lang="en-IN" dirty="0" smtClean="0"/>
              <a:t>	set </a:t>
            </a:r>
            <a:r>
              <a:rPr lang="en-IN" dirty="0" err="1" smtClean="0"/>
              <a:t>nElemY</a:t>
            </a:r>
            <a:r>
              <a:rPr lang="en-IN" dirty="0" smtClean="0"/>
              <a:t>(2)  16</a:t>
            </a:r>
          </a:p>
          <a:p>
            <a:pPr>
              <a:buNone/>
            </a:pPr>
            <a:r>
              <a:rPr lang="en-IN" dirty="0" smtClean="0"/>
              <a:t>	set </a:t>
            </a:r>
            <a:r>
              <a:rPr lang="en-IN" dirty="0" err="1" smtClean="0"/>
              <a:t>nElemY</a:t>
            </a:r>
            <a:r>
              <a:rPr lang="en-IN" dirty="0" smtClean="0"/>
              <a:t>(1)  40</a:t>
            </a:r>
          </a:p>
          <a:p>
            <a:pPr>
              <a:buNone/>
            </a:pPr>
            <a:r>
              <a:rPr lang="en-IN" dirty="0" smtClean="0"/>
              <a:t>	# total number of elements in vertical direction</a:t>
            </a:r>
          </a:p>
          <a:p>
            <a:pPr>
              <a:buNone/>
            </a:pPr>
            <a:r>
              <a:rPr lang="en-IN" dirty="0" smtClean="0"/>
              <a:t>	set </a:t>
            </a:r>
            <a:r>
              <a:rPr lang="en-IN" dirty="0" err="1" smtClean="0"/>
              <a:t>nElemT</a:t>
            </a:r>
            <a:r>
              <a:rPr lang="en-IN" dirty="0" smtClean="0"/>
              <a:t>     60</a:t>
            </a:r>
          </a:p>
          <a:p>
            <a:pPr>
              <a:buNone/>
            </a:pPr>
            <a:r>
              <a:rPr lang="en-IN" dirty="0" smtClean="0"/>
              <a:t>	# vertical element size in each layer</a:t>
            </a:r>
          </a:p>
          <a:p>
            <a:pPr>
              <a:buNone/>
            </a:pPr>
            <a:r>
              <a:rPr lang="en-IN" dirty="0" smtClean="0"/>
              <a:t>	for {set </a:t>
            </a:r>
            <a:r>
              <a:rPr lang="en-IN" dirty="0" err="1" smtClean="0"/>
              <a:t>i</a:t>
            </a:r>
            <a:r>
              <a:rPr lang="en-IN" dirty="0" smtClean="0"/>
              <a:t> 1} {$</a:t>
            </a:r>
            <a:r>
              <a:rPr lang="en-IN" dirty="0" err="1" smtClean="0"/>
              <a:t>i</a:t>
            </a:r>
            <a:r>
              <a:rPr lang="en-IN" dirty="0" smtClean="0"/>
              <a:t> &lt;=$</a:t>
            </a:r>
            <a:r>
              <a:rPr lang="en-IN" dirty="0" err="1" smtClean="0"/>
              <a:t>numLayers</a:t>
            </a:r>
            <a:r>
              <a:rPr lang="en-IN" dirty="0" smtClean="0"/>
              <a:t>} {</a:t>
            </a:r>
            <a:r>
              <a:rPr lang="en-IN" dirty="0" err="1" smtClean="0"/>
              <a:t>incr</a:t>
            </a:r>
            <a:r>
              <a:rPr lang="en-IN" dirty="0" smtClean="0"/>
              <a:t> </a:t>
            </a:r>
            <a:r>
              <a:rPr lang="en-IN" dirty="0" err="1" smtClean="0"/>
              <a:t>i</a:t>
            </a:r>
            <a:r>
              <a:rPr lang="en-IN" dirty="0" smtClean="0"/>
              <a:t> 1} {</a:t>
            </a:r>
          </a:p>
          <a:p>
            <a:pPr>
              <a:buNone/>
            </a:pPr>
            <a:r>
              <a:rPr lang="en-IN" dirty="0" smtClean="0"/>
              <a:t>	    set </a:t>
            </a:r>
            <a:r>
              <a:rPr lang="en-IN" dirty="0" err="1" smtClean="0"/>
              <a:t>sElemY</a:t>
            </a:r>
            <a:r>
              <a:rPr lang="en-IN" dirty="0" smtClean="0"/>
              <a:t>($</a:t>
            </a:r>
            <a:r>
              <a:rPr lang="en-IN" dirty="0" err="1" smtClean="0"/>
              <a:t>i</a:t>
            </a:r>
            <a:r>
              <a:rPr lang="en-IN" dirty="0" smtClean="0"/>
              <a:t>) [</a:t>
            </a:r>
            <a:r>
              <a:rPr lang="en-IN" dirty="0" err="1" smtClean="0"/>
              <a:t>expr</a:t>
            </a:r>
            <a:r>
              <a:rPr lang="en-IN" dirty="0" smtClean="0"/>
              <a:t> $</a:t>
            </a:r>
            <a:r>
              <a:rPr lang="en-IN" dirty="0" err="1" smtClean="0"/>
              <a:t>layerThick</a:t>
            </a:r>
            <a:r>
              <a:rPr lang="en-IN" dirty="0" smtClean="0"/>
              <a:t>($</a:t>
            </a:r>
            <a:r>
              <a:rPr lang="en-IN" dirty="0" err="1" smtClean="0"/>
              <a:t>i</a:t>
            </a:r>
            <a:r>
              <a:rPr lang="en-IN" dirty="0" smtClean="0"/>
              <a:t>)/$</a:t>
            </a:r>
            <a:r>
              <a:rPr lang="en-IN" dirty="0" err="1" smtClean="0"/>
              <a:t>nElemY</a:t>
            </a:r>
            <a:r>
              <a:rPr lang="en-IN" dirty="0" smtClean="0"/>
              <a:t>($</a:t>
            </a:r>
            <a:r>
              <a:rPr lang="en-IN" dirty="0" err="1" smtClean="0"/>
              <a:t>i</a:t>
            </a:r>
            <a:r>
              <a:rPr lang="en-IN" dirty="0" smtClean="0"/>
              <a:t>)]</a:t>
            </a:r>
          </a:p>
          <a:p>
            <a:pPr>
              <a:buNone/>
            </a:pPr>
            <a:r>
              <a:rPr lang="en-IN" dirty="0" smtClean="0"/>
              <a:t>	    puts "size:  $</a:t>
            </a:r>
            <a:r>
              <a:rPr lang="en-IN" dirty="0" err="1" smtClean="0"/>
              <a:t>sElemY</a:t>
            </a:r>
            <a:r>
              <a:rPr lang="en-IN" dirty="0" smtClean="0"/>
              <a:t>($</a:t>
            </a:r>
            <a:r>
              <a:rPr lang="en-IN" dirty="0" err="1" smtClean="0"/>
              <a:t>i</a:t>
            </a:r>
            <a:r>
              <a:rPr lang="en-IN" dirty="0" smtClean="0"/>
              <a:t>)"</a:t>
            </a:r>
          </a:p>
          <a:p>
            <a:pPr>
              <a:buNone/>
            </a:pPr>
            <a:r>
              <a:rPr lang="en-IN" dirty="0" smtClean="0"/>
              <a: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smtClean="0"/>
              <a:t>	# number of nodes in vertical direction in each layer</a:t>
            </a:r>
          </a:p>
          <a:p>
            <a:pPr>
              <a:buNone/>
            </a:pPr>
            <a:r>
              <a:rPr lang="en-IN" dirty="0" smtClean="0"/>
              <a:t>	set </a:t>
            </a:r>
            <a:r>
              <a:rPr lang="en-IN" dirty="0" err="1" smtClean="0"/>
              <a:t>nNodeT</a:t>
            </a:r>
            <a:r>
              <a:rPr lang="en-IN" dirty="0" smtClean="0"/>
              <a:t> 0</a:t>
            </a:r>
          </a:p>
          <a:p>
            <a:pPr>
              <a:buNone/>
            </a:pPr>
            <a:r>
              <a:rPr lang="en-IN" dirty="0" smtClean="0"/>
              <a:t>	for {set k 1} {$k &lt; $</a:t>
            </a:r>
            <a:r>
              <a:rPr lang="en-IN" dirty="0" err="1" smtClean="0"/>
              <a:t>numLayers</a:t>
            </a:r>
            <a:r>
              <a:rPr lang="en-IN" dirty="0" smtClean="0"/>
              <a:t>} {</a:t>
            </a:r>
            <a:r>
              <a:rPr lang="en-IN" dirty="0" err="1" smtClean="0"/>
              <a:t>incr</a:t>
            </a:r>
            <a:r>
              <a:rPr lang="en-IN" dirty="0" smtClean="0"/>
              <a:t> k 1} {</a:t>
            </a:r>
          </a:p>
          <a:p>
            <a:pPr>
              <a:buNone/>
            </a:pPr>
            <a:r>
              <a:rPr lang="en-IN" dirty="0" smtClean="0"/>
              <a:t>	    set </a:t>
            </a:r>
            <a:r>
              <a:rPr lang="en-IN" dirty="0" err="1" smtClean="0"/>
              <a:t>nNodeY</a:t>
            </a:r>
            <a:r>
              <a:rPr lang="en-IN" dirty="0" smtClean="0"/>
              <a:t>($k)  [</a:t>
            </a:r>
            <a:r>
              <a:rPr lang="en-IN" dirty="0" err="1" smtClean="0"/>
              <a:t>expr</a:t>
            </a:r>
            <a:r>
              <a:rPr lang="en-IN" dirty="0" smtClean="0"/>
              <a:t> 4*$</a:t>
            </a:r>
            <a:r>
              <a:rPr lang="en-IN" dirty="0" err="1" smtClean="0"/>
              <a:t>nElemY</a:t>
            </a:r>
            <a:r>
              <a:rPr lang="en-IN" dirty="0" smtClean="0"/>
              <a:t>($k)]</a:t>
            </a:r>
          </a:p>
          <a:p>
            <a:pPr>
              <a:buNone/>
            </a:pPr>
            <a:r>
              <a:rPr lang="en-IN" dirty="0" smtClean="0"/>
              <a:t>	    puts "number of nodes in layer $k: $</a:t>
            </a:r>
            <a:r>
              <a:rPr lang="en-IN" dirty="0" err="1" smtClean="0"/>
              <a:t>nNodeY</a:t>
            </a:r>
            <a:r>
              <a:rPr lang="en-IN" dirty="0" smtClean="0"/>
              <a:t>($k)"</a:t>
            </a:r>
          </a:p>
          <a:p>
            <a:pPr>
              <a:buNone/>
            </a:pPr>
            <a:r>
              <a:rPr lang="en-IN" dirty="0" smtClean="0"/>
              <a:t>	    set </a:t>
            </a:r>
            <a:r>
              <a:rPr lang="en-IN" dirty="0" err="1" smtClean="0"/>
              <a:t>nNodeT</a:t>
            </a:r>
            <a:r>
              <a:rPr lang="en-IN" dirty="0" smtClean="0"/>
              <a:t>  [</a:t>
            </a:r>
            <a:r>
              <a:rPr lang="en-IN" dirty="0" err="1" smtClean="0"/>
              <a:t>expr</a:t>
            </a:r>
            <a:r>
              <a:rPr lang="en-IN" dirty="0" smtClean="0"/>
              <a:t> $</a:t>
            </a:r>
            <a:r>
              <a:rPr lang="en-IN" dirty="0" err="1" smtClean="0"/>
              <a:t>nNodeT</a:t>
            </a:r>
            <a:r>
              <a:rPr lang="en-IN" dirty="0" smtClean="0"/>
              <a:t> + $</a:t>
            </a:r>
            <a:r>
              <a:rPr lang="en-IN" dirty="0" err="1" smtClean="0"/>
              <a:t>nNodeY</a:t>
            </a:r>
            <a:r>
              <a:rPr lang="en-IN" dirty="0" smtClean="0"/>
              <a:t>($k)]</a:t>
            </a:r>
          </a:p>
          <a:p>
            <a:pPr>
              <a:buNone/>
            </a:pPr>
            <a:r>
              <a:rPr lang="en-IN" dirty="0" smtClean="0"/>
              <a:t>	}</a:t>
            </a:r>
          </a:p>
          <a:p>
            <a:pPr>
              <a:buNone/>
            </a:pPr>
            <a:r>
              <a:rPr lang="en-IN" dirty="0" smtClean="0"/>
              <a:t>	set </a:t>
            </a:r>
            <a:r>
              <a:rPr lang="en-IN" dirty="0" err="1" smtClean="0"/>
              <a:t>nNodeY</a:t>
            </a:r>
            <a:r>
              <a:rPr lang="en-IN" dirty="0" smtClean="0"/>
              <a:t>($</a:t>
            </a:r>
            <a:r>
              <a:rPr lang="en-IN" dirty="0" err="1" smtClean="0"/>
              <a:t>numLayers</a:t>
            </a:r>
            <a:r>
              <a:rPr lang="en-IN" dirty="0" smtClean="0"/>
              <a:t>) [</a:t>
            </a:r>
            <a:r>
              <a:rPr lang="en-IN" dirty="0" err="1" smtClean="0"/>
              <a:t>expr</a:t>
            </a:r>
            <a:r>
              <a:rPr lang="en-IN" dirty="0" smtClean="0"/>
              <a:t> 4*($</a:t>
            </a:r>
            <a:r>
              <a:rPr lang="en-IN" dirty="0" err="1" smtClean="0"/>
              <a:t>nElemY</a:t>
            </a:r>
            <a:r>
              <a:rPr lang="en-IN" dirty="0" smtClean="0"/>
              <a:t>($</a:t>
            </a:r>
            <a:r>
              <a:rPr lang="en-IN" dirty="0" err="1" smtClean="0"/>
              <a:t>numLayers</a:t>
            </a:r>
            <a:r>
              <a:rPr lang="en-IN" dirty="0" smtClean="0"/>
              <a:t>) + 1)]</a:t>
            </a:r>
          </a:p>
          <a:p>
            <a:pPr>
              <a:buNone/>
            </a:pPr>
            <a:r>
              <a:rPr lang="en-IN" dirty="0" smtClean="0"/>
              <a:t>	puts "number of nodes in layer $</a:t>
            </a:r>
            <a:r>
              <a:rPr lang="en-IN" dirty="0" err="1" smtClean="0"/>
              <a:t>numLayers</a:t>
            </a:r>
            <a:r>
              <a:rPr lang="en-IN" dirty="0" smtClean="0"/>
              <a:t>: $</a:t>
            </a:r>
            <a:r>
              <a:rPr lang="en-IN" dirty="0" err="1" smtClean="0"/>
              <a:t>nNodeY</a:t>
            </a:r>
            <a:r>
              <a:rPr lang="en-IN" dirty="0" smtClean="0"/>
              <a:t>($</a:t>
            </a:r>
            <a:r>
              <a:rPr lang="en-IN" dirty="0" err="1" smtClean="0"/>
              <a:t>numLayers</a:t>
            </a:r>
            <a:r>
              <a:rPr lang="en-IN" dirty="0" smtClean="0"/>
              <a:t>)"</a:t>
            </a:r>
          </a:p>
          <a:p>
            <a:pPr>
              <a:buNone/>
            </a:pPr>
            <a:r>
              <a:rPr lang="en-IN" dirty="0" smtClean="0"/>
              <a:t>	set </a:t>
            </a:r>
            <a:r>
              <a:rPr lang="en-IN" dirty="0" err="1" smtClean="0"/>
              <a:t>nNodeT</a:t>
            </a:r>
            <a:r>
              <a:rPr lang="en-IN" dirty="0" smtClean="0"/>
              <a:t>  [</a:t>
            </a:r>
            <a:r>
              <a:rPr lang="en-IN" dirty="0" err="1" smtClean="0"/>
              <a:t>expr</a:t>
            </a:r>
            <a:r>
              <a:rPr lang="en-IN" dirty="0" smtClean="0"/>
              <a:t> $</a:t>
            </a:r>
            <a:r>
              <a:rPr lang="en-IN" dirty="0" err="1" smtClean="0"/>
              <a:t>nNodeT</a:t>
            </a:r>
            <a:r>
              <a:rPr lang="en-IN" dirty="0" smtClean="0"/>
              <a:t> + $</a:t>
            </a:r>
            <a:r>
              <a:rPr lang="en-IN" dirty="0" err="1" smtClean="0"/>
              <a:t>nNodeY</a:t>
            </a:r>
            <a:r>
              <a:rPr lang="en-IN" dirty="0" smtClean="0"/>
              <a:t>($</a:t>
            </a:r>
            <a:r>
              <a:rPr lang="en-IN" dirty="0" err="1" smtClean="0"/>
              <a:t>numLayers</a:t>
            </a:r>
            <a:r>
              <a:rPr lang="en-IN" dirty="0" smtClean="0"/>
              <a:t>)]</a:t>
            </a:r>
          </a:p>
          <a:p>
            <a:pPr>
              <a:buNone/>
            </a:pPr>
            <a:r>
              <a:rPr lang="en-IN" dirty="0" smtClean="0"/>
              <a:t>	puts "total number of nodes: $</a:t>
            </a:r>
            <a:r>
              <a:rPr lang="en-IN" dirty="0" err="1" smtClean="0"/>
              <a:t>nNodeT</a:t>
            </a:r>
            <a:r>
              <a:rPr lang="en-IN"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CREATE SOIL NODES AND BOUNDARY CONDITIONS</a:t>
            </a:r>
            <a:endParaRPr lang="en-IN" dirty="0"/>
          </a:p>
        </p:txBody>
      </p:sp>
      <p:sp>
        <p:nvSpPr>
          <p:cNvPr id="3" name="Content Placeholder 2"/>
          <p:cNvSpPr>
            <a:spLocks noGrp="1"/>
          </p:cNvSpPr>
          <p:nvPr>
            <p:ph idx="1"/>
          </p:nvPr>
        </p:nvSpPr>
        <p:spPr/>
        <p:txBody>
          <a:bodyPr/>
          <a:lstStyle/>
          <a:p>
            <a:pPr>
              <a:buNone/>
            </a:pPr>
            <a:r>
              <a:rPr lang="en-IN" dirty="0" smtClean="0"/>
              <a:t>	model </a:t>
            </a:r>
            <a:r>
              <a:rPr lang="en-IN" dirty="0" err="1" smtClean="0"/>
              <a:t>BasicBuilder</a:t>
            </a:r>
            <a:r>
              <a:rPr lang="en-IN" dirty="0" smtClean="0"/>
              <a:t> -</a:t>
            </a:r>
            <a:r>
              <a:rPr lang="en-IN" dirty="0" err="1" smtClean="0"/>
              <a:t>ndm</a:t>
            </a:r>
            <a:r>
              <a:rPr lang="en-IN" dirty="0" smtClean="0"/>
              <a:t> 3 -</a:t>
            </a:r>
            <a:r>
              <a:rPr lang="en-IN" dirty="0" err="1" smtClean="0"/>
              <a:t>ndf</a:t>
            </a:r>
            <a:r>
              <a:rPr lang="en-IN" dirty="0" smtClean="0"/>
              <a:t> 4</a:t>
            </a:r>
          </a:p>
          <a:p>
            <a:pPr>
              <a:buNone/>
            </a:pPr>
            <a:r>
              <a:rPr lang="en-IN" dirty="0" smtClean="0"/>
              <a:t>	#Initialization</a:t>
            </a:r>
          </a:p>
          <a:p>
            <a:pPr>
              <a:buNone/>
            </a:pPr>
            <a:r>
              <a:rPr lang="en-IN" dirty="0" smtClean="0"/>
              <a:t>	set </a:t>
            </a:r>
            <a:r>
              <a:rPr lang="en-IN" dirty="0" err="1" smtClean="0"/>
              <a:t>yCoord</a:t>
            </a:r>
            <a:r>
              <a:rPr lang="en-IN" dirty="0" smtClean="0"/>
              <a:t>  0.0 </a:t>
            </a:r>
          </a:p>
          <a:p>
            <a:pPr>
              <a:buNone/>
            </a:pPr>
            <a:r>
              <a:rPr lang="en-IN" dirty="0" smtClean="0"/>
              <a:t>	set count   0</a:t>
            </a:r>
          </a:p>
          <a:p>
            <a:pPr>
              <a:buNone/>
            </a:pPr>
            <a:r>
              <a:rPr lang="en-IN" dirty="0" smtClean="0"/>
              <a:t>	set </a:t>
            </a:r>
            <a:r>
              <a:rPr lang="en-IN" dirty="0" err="1" smtClean="0"/>
              <a:t>gwt</a:t>
            </a:r>
            <a:r>
              <a:rPr lang="en-IN" dirty="0" smtClean="0"/>
              <a:t>     1</a:t>
            </a:r>
          </a:p>
          <a:p>
            <a:pPr>
              <a:buNone/>
            </a:pPr>
            <a:r>
              <a:rPr lang="en-IN" dirty="0" smtClean="0"/>
              <a:t>	set </a:t>
            </a:r>
            <a:r>
              <a:rPr lang="en-IN" dirty="0" err="1" smtClean="0"/>
              <a:t>waterHeight</a:t>
            </a:r>
            <a:r>
              <a:rPr lang="en-IN" dirty="0" smtClean="0"/>
              <a:t> [</a:t>
            </a:r>
            <a:r>
              <a:rPr lang="en-IN" dirty="0" err="1" smtClean="0"/>
              <a:t>expr</a:t>
            </a:r>
            <a:r>
              <a:rPr lang="en-IN" dirty="0" smtClean="0"/>
              <a:t> $</a:t>
            </a:r>
            <a:r>
              <a:rPr lang="en-IN" dirty="0" err="1" smtClean="0"/>
              <a:t>soilThick</a:t>
            </a:r>
            <a:r>
              <a:rPr lang="en-IN" dirty="0" smtClean="0"/>
              <a:t>-$</a:t>
            </a:r>
            <a:r>
              <a:rPr lang="en-IN" dirty="0" err="1" smtClean="0"/>
              <a:t>waterTable</a:t>
            </a:r>
            <a:r>
              <a:rPr lang="en-IN" dirty="0" smtClean="0"/>
              <a:t>]</a:t>
            </a:r>
          </a:p>
          <a:p>
            <a:pPr>
              <a:buNone/>
            </a:pPr>
            <a:r>
              <a:rPr lang="en-IN" dirty="0" smtClean="0"/>
              <a:t>	set </a:t>
            </a:r>
            <a:r>
              <a:rPr lang="en-IN" dirty="0" err="1" smtClean="0"/>
              <a:t>nodesInfo</a:t>
            </a:r>
            <a:r>
              <a:rPr lang="en-IN" dirty="0" smtClean="0"/>
              <a:t> [open nodesInfo.dat w]</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Grp="1" noChangeAspect="1" noChangeArrowheads="1"/>
          </p:cNvPicPr>
          <p:nvPr>
            <p:ph idx="1"/>
          </p:nvPr>
        </p:nvPicPr>
        <p:blipFill>
          <a:blip r:embed="rId2"/>
          <a:srcRect/>
          <a:stretch>
            <a:fillRect/>
          </a:stretch>
        </p:blipFill>
        <p:spPr bwMode="auto">
          <a:xfrm>
            <a:off x="129394" y="214290"/>
            <a:ext cx="9014606" cy="664371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58204" cy="5840435"/>
          </a:xfrm>
        </p:spPr>
        <p:txBody>
          <a:bodyPr>
            <a:normAutofit fontScale="92500" lnSpcReduction="10000"/>
          </a:bodyPr>
          <a:lstStyle/>
          <a:p>
            <a:pPr>
              <a:buNone/>
            </a:pPr>
            <a:r>
              <a:rPr lang="en-IN" dirty="0" smtClean="0"/>
              <a:t>	</a:t>
            </a:r>
            <a:r>
              <a:rPr lang="en-IN" sz="1700" dirty="0" smtClean="0"/>
              <a:t>fix 1  0 1 1 0</a:t>
            </a:r>
          </a:p>
          <a:p>
            <a:pPr>
              <a:buNone/>
            </a:pPr>
            <a:r>
              <a:rPr lang="en-IN" sz="1700" dirty="0" smtClean="0"/>
              <a:t>	fix 2  0 1 1 0</a:t>
            </a:r>
          </a:p>
          <a:p>
            <a:pPr>
              <a:buNone/>
            </a:pPr>
            <a:r>
              <a:rPr lang="en-IN" sz="1700" dirty="0" smtClean="0"/>
              <a:t>	fix 3  0 1 1 0</a:t>
            </a:r>
          </a:p>
          <a:p>
            <a:pPr>
              <a:buNone/>
            </a:pPr>
            <a:r>
              <a:rPr lang="en-IN" sz="1700" dirty="0"/>
              <a:t>	</a:t>
            </a:r>
            <a:r>
              <a:rPr lang="en-IN" sz="1700" dirty="0" smtClean="0"/>
              <a:t>fix 4  0 1 1 0</a:t>
            </a:r>
          </a:p>
          <a:p>
            <a:pPr>
              <a:buNone/>
            </a:pPr>
            <a:r>
              <a:rPr lang="en-IN" sz="1700" dirty="0" smtClean="0"/>
              <a:t>	</a:t>
            </a:r>
            <a:r>
              <a:rPr lang="en-IN" sz="1700" dirty="0" err="1" smtClean="0"/>
              <a:t>equalDOF</a:t>
            </a:r>
            <a:r>
              <a:rPr lang="en-IN" sz="1700" dirty="0" smtClean="0"/>
              <a:t>  1 2 1</a:t>
            </a:r>
          </a:p>
          <a:p>
            <a:pPr>
              <a:buNone/>
            </a:pPr>
            <a:r>
              <a:rPr lang="en-IN" sz="1700" dirty="0" smtClean="0"/>
              <a:t>	</a:t>
            </a:r>
            <a:r>
              <a:rPr lang="en-IN" sz="1700" dirty="0" err="1" smtClean="0"/>
              <a:t>equalDOF</a:t>
            </a:r>
            <a:r>
              <a:rPr lang="en-IN" sz="1700" dirty="0" smtClean="0"/>
              <a:t>  1 3 1</a:t>
            </a:r>
          </a:p>
          <a:p>
            <a:pPr>
              <a:buNone/>
            </a:pPr>
            <a:r>
              <a:rPr lang="en-IN" sz="1700" dirty="0" smtClean="0"/>
              <a:t>	</a:t>
            </a:r>
            <a:r>
              <a:rPr lang="en-IN" sz="1700" dirty="0" err="1" smtClean="0"/>
              <a:t>equalDOF</a:t>
            </a:r>
            <a:r>
              <a:rPr lang="en-IN" sz="1700" dirty="0" smtClean="0"/>
              <a:t>  1 4 1</a:t>
            </a:r>
          </a:p>
          <a:p>
            <a:endParaRPr lang="en-IN" sz="1700" dirty="0" smtClean="0"/>
          </a:p>
          <a:p>
            <a:pPr>
              <a:buNone/>
            </a:pPr>
            <a:r>
              <a:rPr lang="en-IN" sz="1700" dirty="0" smtClean="0"/>
              <a:t>	# define periodic boundary conditions for remaining nodes</a:t>
            </a:r>
          </a:p>
          <a:p>
            <a:pPr>
              <a:buNone/>
            </a:pPr>
            <a:r>
              <a:rPr lang="en-IN" sz="1700" dirty="0" smtClean="0"/>
              <a:t>	set count  0</a:t>
            </a:r>
          </a:p>
          <a:p>
            <a:pPr>
              <a:buNone/>
            </a:pPr>
            <a:r>
              <a:rPr lang="en-IN" sz="1700" dirty="0" smtClean="0"/>
              <a:t>	for {set k 5} {$k &lt;= [</a:t>
            </a:r>
            <a:r>
              <a:rPr lang="en-IN" sz="1700" dirty="0" err="1" smtClean="0"/>
              <a:t>expr</a:t>
            </a:r>
            <a:r>
              <a:rPr lang="en-IN" sz="1700" dirty="0" smtClean="0"/>
              <a:t> $</a:t>
            </a:r>
            <a:r>
              <a:rPr lang="en-IN" sz="1700" dirty="0" err="1" smtClean="0"/>
              <a:t>nNodeT</a:t>
            </a:r>
            <a:r>
              <a:rPr lang="en-IN" sz="1700" dirty="0" smtClean="0"/>
              <a:t>]} {</a:t>
            </a:r>
            <a:r>
              <a:rPr lang="en-IN" sz="1700" dirty="0" err="1" smtClean="0"/>
              <a:t>incr</a:t>
            </a:r>
            <a:r>
              <a:rPr lang="en-IN" sz="1700" dirty="0" smtClean="0"/>
              <a:t> k 4} {</a:t>
            </a:r>
          </a:p>
          <a:p>
            <a:pPr>
              <a:buNone/>
            </a:pPr>
            <a:r>
              <a:rPr lang="en-IN" sz="1700" dirty="0" smtClean="0"/>
              <a:t>		</a:t>
            </a:r>
            <a:r>
              <a:rPr lang="en-IN" sz="1700" dirty="0" err="1" smtClean="0"/>
              <a:t>equalDOF</a:t>
            </a:r>
            <a:r>
              <a:rPr lang="en-IN" sz="1700" dirty="0" smtClean="0"/>
              <a:t>  $k  [</a:t>
            </a:r>
            <a:r>
              <a:rPr lang="en-IN" sz="1700" dirty="0" err="1" smtClean="0"/>
              <a:t>expr</a:t>
            </a:r>
            <a:r>
              <a:rPr lang="en-IN" sz="1700" dirty="0" smtClean="0"/>
              <a:t> $k+1]  1 2 3</a:t>
            </a:r>
          </a:p>
          <a:p>
            <a:pPr>
              <a:buNone/>
            </a:pPr>
            <a:r>
              <a:rPr lang="en-IN" sz="1700" dirty="0" smtClean="0"/>
              <a:t>		</a:t>
            </a:r>
            <a:r>
              <a:rPr lang="en-IN" sz="1700" dirty="0" err="1" smtClean="0"/>
              <a:t>equalDOF</a:t>
            </a:r>
            <a:r>
              <a:rPr lang="en-IN" sz="1700" dirty="0" smtClean="0"/>
              <a:t>  $k  [</a:t>
            </a:r>
            <a:r>
              <a:rPr lang="en-IN" sz="1700" dirty="0" err="1" smtClean="0"/>
              <a:t>expr</a:t>
            </a:r>
            <a:r>
              <a:rPr lang="en-IN" sz="1700" dirty="0" smtClean="0"/>
              <a:t> $k+2]  1 2 3</a:t>
            </a:r>
          </a:p>
          <a:p>
            <a:pPr>
              <a:buNone/>
            </a:pPr>
            <a:r>
              <a:rPr lang="en-IN" sz="1700" dirty="0"/>
              <a:t>	</a:t>
            </a:r>
            <a:r>
              <a:rPr lang="en-IN" sz="1700" dirty="0" smtClean="0"/>
              <a:t>	</a:t>
            </a:r>
            <a:r>
              <a:rPr lang="en-IN" sz="1700" dirty="0" err="1" smtClean="0"/>
              <a:t>equalDOF</a:t>
            </a:r>
            <a:r>
              <a:rPr lang="en-IN" sz="1700" dirty="0" smtClean="0"/>
              <a:t>  $k  [</a:t>
            </a:r>
            <a:r>
              <a:rPr lang="en-IN" sz="1700" dirty="0" err="1" smtClean="0"/>
              <a:t>expr</a:t>
            </a:r>
            <a:r>
              <a:rPr lang="en-IN" sz="1700" dirty="0" smtClean="0"/>
              <a:t> $k+3]  1 2 3	</a:t>
            </a:r>
          </a:p>
          <a:p>
            <a:pPr>
              <a:buNone/>
            </a:pPr>
            <a:r>
              <a:rPr lang="en-IN" sz="1700" dirty="0" smtClean="0"/>
              <a:t>}</a:t>
            </a:r>
          </a:p>
          <a:p>
            <a:endParaRPr lang="en-IN" sz="1700" dirty="0" smtClean="0"/>
          </a:p>
          <a:p>
            <a:pPr>
              <a:buNone/>
            </a:pPr>
            <a:r>
              <a:rPr lang="en-IN" sz="1700" dirty="0" smtClean="0"/>
              <a:t>	# define pore pressure boundaries for nodes above water table</a:t>
            </a:r>
          </a:p>
          <a:p>
            <a:pPr>
              <a:buNone/>
            </a:pPr>
            <a:r>
              <a:rPr lang="en-IN" sz="1700" dirty="0" smtClean="0"/>
              <a:t>	for {set </a:t>
            </a:r>
            <a:r>
              <a:rPr lang="en-IN" sz="1700" dirty="0" err="1" smtClean="0"/>
              <a:t>i</a:t>
            </a:r>
            <a:r>
              <a:rPr lang="en-IN" sz="1700" dirty="0" smtClean="0"/>
              <a:t> 1} {$</a:t>
            </a:r>
            <a:r>
              <a:rPr lang="en-IN" sz="1700" dirty="0" err="1" smtClean="0"/>
              <a:t>i</a:t>
            </a:r>
            <a:r>
              <a:rPr lang="en-IN" sz="1700" dirty="0" smtClean="0"/>
              <a:t> &lt; $</a:t>
            </a:r>
            <a:r>
              <a:rPr lang="en-IN" sz="1700" dirty="0" err="1" smtClean="0"/>
              <a:t>gwt</a:t>
            </a:r>
            <a:r>
              <a:rPr lang="en-IN" sz="1700" dirty="0" smtClean="0"/>
              <a:t>} {</a:t>
            </a:r>
            <a:r>
              <a:rPr lang="en-IN" sz="1700" dirty="0" err="1" smtClean="0"/>
              <a:t>incr</a:t>
            </a:r>
            <a:r>
              <a:rPr lang="en-IN" sz="1700" dirty="0" smtClean="0"/>
              <a:t> </a:t>
            </a:r>
            <a:r>
              <a:rPr lang="en-IN" sz="1700" dirty="0" err="1" smtClean="0"/>
              <a:t>i</a:t>
            </a:r>
            <a:r>
              <a:rPr lang="en-IN" sz="1700" dirty="0" smtClean="0"/>
              <a:t> 1} {</a:t>
            </a:r>
          </a:p>
          <a:p>
            <a:pPr>
              <a:buNone/>
            </a:pPr>
            <a:r>
              <a:rPr lang="en-IN" sz="1700" dirty="0" smtClean="0"/>
              <a:t>	    fix $</a:t>
            </a:r>
            <a:r>
              <a:rPr lang="en-IN" sz="1700" dirty="0" err="1" smtClean="0"/>
              <a:t>dryNode</a:t>
            </a:r>
            <a:r>
              <a:rPr lang="en-IN" sz="1700" dirty="0" smtClean="0"/>
              <a:t>($</a:t>
            </a:r>
            <a:r>
              <a:rPr lang="en-IN" sz="1700" dirty="0" err="1" smtClean="0"/>
              <a:t>i</a:t>
            </a:r>
            <a:r>
              <a:rPr lang="en-IN" sz="1700" dirty="0" smtClean="0"/>
              <a:t>)  0 0 0 1</a:t>
            </a:r>
          </a:p>
          <a:p>
            <a:pPr>
              <a:buNone/>
            </a:pPr>
            <a:r>
              <a:rPr lang="en-IN" sz="17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IN" dirty="0"/>
              <a:t>The considered site consists of layered </a:t>
            </a:r>
            <a:r>
              <a:rPr lang="en-IN" dirty="0" err="1"/>
              <a:t>cohesionless</a:t>
            </a:r>
            <a:r>
              <a:rPr lang="en-IN" dirty="0"/>
              <a:t> soil underlain by bedrock. </a:t>
            </a:r>
            <a:endParaRPr lang="en-IN" dirty="0" smtClean="0"/>
          </a:p>
          <a:p>
            <a:r>
              <a:rPr lang="en-IN" dirty="0" smtClean="0"/>
              <a:t>The </a:t>
            </a:r>
            <a:r>
              <a:rPr lang="en-IN" dirty="0"/>
              <a:t>slope has a 2% grade perpendicular to the direction of shaking. </a:t>
            </a:r>
            <a:endParaRPr lang="en-IN" dirty="0" smtClean="0"/>
          </a:p>
          <a:p>
            <a:r>
              <a:rPr lang="en-IN" dirty="0" smtClean="0"/>
              <a:t>The </a:t>
            </a:r>
            <a:r>
              <a:rPr lang="en-IN" dirty="0"/>
              <a:t>model consists of a single column of 3D brick elements supported vertically at the </a:t>
            </a:r>
            <a:r>
              <a:rPr lang="en-IN" dirty="0" smtClean="0"/>
              <a:t>base.</a:t>
            </a:r>
          </a:p>
          <a:p>
            <a:r>
              <a:rPr lang="en-IN" dirty="0" smtClean="0"/>
              <a:t>Boundary </a:t>
            </a:r>
            <a:r>
              <a:rPr lang="en-IN" dirty="0"/>
              <a:t>conditions are applied in both horizontal directions.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CREATE SOIL MATERIALS</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	set slope [</a:t>
            </a:r>
            <a:r>
              <a:rPr lang="en-IN" dirty="0" err="1" smtClean="0"/>
              <a:t>expr</a:t>
            </a:r>
            <a:r>
              <a:rPr lang="en-IN" dirty="0" smtClean="0"/>
              <a:t> </a:t>
            </a:r>
            <a:r>
              <a:rPr lang="en-IN" dirty="0" err="1" smtClean="0"/>
              <a:t>atan</a:t>
            </a:r>
            <a:r>
              <a:rPr lang="en-IN" dirty="0" smtClean="0"/>
              <a:t>($grade/100.0)]</a:t>
            </a:r>
          </a:p>
          <a:p>
            <a:pPr>
              <a:buNone/>
            </a:pPr>
            <a:r>
              <a:rPr lang="en-IN" dirty="0" smtClean="0"/>
              <a:t>	set g     -9.81</a:t>
            </a:r>
          </a:p>
          <a:p>
            <a:endParaRPr lang="en-IN" dirty="0" smtClean="0"/>
          </a:p>
          <a:p>
            <a:pPr>
              <a:buNone/>
            </a:pPr>
            <a:r>
              <a:rPr lang="en-IN" dirty="0" smtClean="0"/>
              <a:t>	</a:t>
            </a:r>
            <a:r>
              <a:rPr lang="en-IN" dirty="0" err="1" smtClean="0"/>
              <a:t>nDMaterial</a:t>
            </a:r>
            <a:r>
              <a:rPr lang="en-IN" dirty="0" smtClean="0"/>
              <a:t> PressureDependMultiYield02 3 3 1.8 9.0e4 2.2e5 32 0.1 \</a:t>
            </a:r>
          </a:p>
          <a:p>
            <a:pPr>
              <a:buNone/>
            </a:pPr>
            <a:r>
              <a:rPr lang="en-IN" dirty="0" smtClean="0"/>
              <a:t>	                                      101.0 0.5 26 0.067 0.23 0.06 \</a:t>
            </a:r>
          </a:p>
          <a:p>
            <a:pPr>
              <a:buNone/>
            </a:pPr>
            <a:r>
              <a:rPr lang="en-IN" dirty="0" smtClean="0"/>
              <a:t>	                                      0.27 20 5.0 3.0 1.0 \</a:t>
            </a:r>
          </a:p>
          <a:p>
            <a:pPr>
              <a:buNone/>
            </a:pPr>
            <a:r>
              <a:rPr lang="en-IN" dirty="0" smtClean="0"/>
              <a:t>	                                      0.0 0.77 0.9 0.02 0.7 101.0</a:t>
            </a:r>
          </a:p>
          <a:p>
            <a:pPr>
              <a:buNone/>
            </a:pPr>
            <a:r>
              <a:rPr lang="en-IN" dirty="0" smtClean="0"/>
              <a:t>	set </a:t>
            </a:r>
            <a:r>
              <a:rPr lang="en-IN" dirty="0" err="1" smtClean="0"/>
              <a:t>xWgt</a:t>
            </a:r>
            <a:r>
              <a:rPr lang="en-IN" dirty="0" smtClean="0"/>
              <a:t>(3)  0.0</a:t>
            </a:r>
          </a:p>
          <a:p>
            <a:pPr>
              <a:buNone/>
            </a:pPr>
            <a:r>
              <a:rPr lang="en-IN" dirty="0" smtClean="0"/>
              <a:t>	set </a:t>
            </a:r>
            <a:r>
              <a:rPr lang="en-IN" dirty="0" err="1" smtClean="0"/>
              <a:t>yWgt</a:t>
            </a:r>
            <a:r>
              <a:rPr lang="en-IN" dirty="0" smtClean="0"/>
              <a:t>(3)  [</a:t>
            </a:r>
            <a:r>
              <a:rPr lang="en-IN" dirty="0" err="1" smtClean="0"/>
              <a:t>expr</a:t>
            </a:r>
            <a:r>
              <a:rPr lang="en-IN" dirty="0" smtClean="0"/>
              <a:t> $g*</a:t>
            </a:r>
            <a:r>
              <a:rPr lang="en-IN" dirty="0" err="1" smtClean="0"/>
              <a:t>cos</a:t>
            </a:r>
            <a:r>
              <a:rPr lang="en-IN" dirty="0" smtClean="0"/>
              <a:t>($slope)]</a:t>
            </a:r>
          </a:p>
          <a:p>
            <a:pPr>
              <a:buNone/>
            </a:pPr>
            <a:r>
              <a:rPr lang="en-IN" dirty="0" smtClean="0"/>
              <a:t>	set </a:t>
            </a:r>
            <a:r>
              <a:rPr lang="en-IN" dirty="0" err="1" smtClean="0"/>
              <a:t>zWgt</a:t>
            </a:r>
            <a:r>
              <a:rPr lang="en-IN" dirty="0" smtClean="0"/>
              <a:t>(3)  [</a:t>
            </a:r>
            <a:r>
              <a:rPr lang="en-IN" dirty="0" err="1" smtClean="0"/>
              <a:t>expr</a:t>
            </a:r>
            <a:r>
              <a:rPr lang="en-IN" dirty="0" smtClean="0"/>
              <a:t> $g*sin($slope)]</a:t>
            </a:r>
          </a:p>
          <a:p>
            <a:pPr>
              <a:buNone/>
            </a:pPr>
            <a:r>
              <a:rPr lang="en-IN" dirty="0" smtClean="0"/>
              <a:t>	set </a:t>
            </a:r>
            <a:r>
              <a:rPr lang="en-IN" dirty="0" err="1" smtClean="0"/>
              <a:t>uBulk</a:t>
            </a:r>
            <a:r>
              <a:rPr lang="en-IN" dirty="0" smtClean="0"/>
              <a:t>(3) 2.2e6</a:t>
            </a:r>
          </a:p>
          <a:p>
            <a:pPr>
              <a:buNone/>
            </a:pPr>
            <a:r>
              <a:rPr lang="en-IN" dirty="0" smtClean="0"/>
              <a:t>	set </a:t>
            </a:r>
            <a:r>
              <a:rPr lang="en-IN" dirty="0" err="1" smtClean="0"/>
              <a:t>xPerm</a:t>
            </a:r>
            <a:r>
              <a:rPr lang="en-IN" dirty="0" smtClean="0"/>
              <a:t>(3) 1.0e-2</a:t>
            </a:r>
          </a:p>
          <a:p>
            <a:pPr>
              <a:buNone/>
            </a:pPr>
            <a:r>
              <a:rPr lang="en-IN" dirty="0" smtClean="0"/>
              <a:t>	set </a:t>
            </a:r>
            <a:r>
              <a:rPr lang="en-IN" dirty="0" err="1" smtClean="0"/>
              <a:t>yPerm</a:t>
            </a:r>
            <a:r>
              <a:rPr lang="en-IN" dirty="0" smtClean="0"/>
              <a:t>(3) 1.0e-2</a:t>
            </a:r>
          </a:p>
          <a:p>
            <a:pPr>
              <a:buNone/>
            </a:pPr>
            <a:r>
              <a:rPr lang="en-IN" dirty="0" smtClean="0"/>
              <a:t>	set </a:t>
            </a:r>
            <a:r>
              <a:rPr lang="en-IN" dirty="0" err="1" smtClean="0"/>
              <a:t>zPerm</a:t>
            </a:r>
            <a:r>
              <a:rPr lang="en-IN" dirty="0" smtClean="0"/>
              <a:t>(3) 1.0e-2</a:t>
            </a:r>
          </a:p>
          <a:p>
            <a:pPr>
              <a:buNone/>
            </a:pPr>
            <a:r>
              <a:rPr lang="en-IN" dirty="0" smtClean="0"/>
              <a:t>	set </a:t>
            </a:r>
            <a:r>
              <a:rPr lang="en-IN" dirty="0" err="1" smtClean="0"/>
              <a:t>eVoid</a:t>
            </a:r>
            <a:r>
              <a:rPr lang="en-IN" dirty="0" smtClean="0"/>
              <a:t>(3) 0.77</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err="1" smtClean="0"/>
              <a:t>nDMaterial</a:t>
            </a:r>
            <a:r>
              <a:rPr lang="en-IN" dirty="0" smtClean="0"/>
              <a:t> PressureDependMultiYield02 2 3 2.24 9.0e4 2.2e5 32 0.1 \</a:t>
            </a:r>
          </a:p>
          <a:p>
            <a:pPr>
              <a:buNone/>
            </a:pPr>
            <a:r>
              <a:rPr lang="en-IN" dirty="0" smtClean="0"/>
              <a:t>                                      101.0 0.5 26 0.067 0.23 0.06 \</a:t>
            </a:r>
          </a:p>
          <a:p>
            <a:pPr>
              <a:buNone/>
            </a:pPr>
            <a:r>
              <a:rPr lang="en-IN" dirty="0" smtClean="0"/>
              <a:t>                                      0.27 20 5.0 3.0 1.0 \</a:t>
            </a:r>
          </a:p>
          <a:p>
            <a:pPr>
              <a:buNone/>
            </a:pPr>
            <a:r>
              <a:rPr lang="en-IN" dirty="0" smtClean="0"/>
              <a:t>                                     0.0 0.77 0.9 0.02 0.7 101.0</a:t>
            </a:r>
          </a:p>
          <a:p>
            <a:pPr>
              <a:buNone/>
            </a:pPr>
            <a:r>
              <a:rPr lang="en-IN" dirty="0" smtClean="0"/>
              <a:t>set </a:t>
            </a:r>
            <a:r>
              <a:rPr lang="en-IN" dirty="0" err="1" smtClean="0"/>
              <a:t>xWgt</a:t>
            </a:r>
            <a:r>
              <a:rPr lang="en-IN" dirty="0" smtClean="0"/>
              <a:t>(2)  0.0</a:t>
            </a:r>
          </a:p>
          <a:p>
            <a:pPr>
              <a:buNone/>
            </a:pPr>
            <a:r>
              <a:rPr lang="en-IN" dirty="0" smtClean="0"/>
              <a:t>set </a:t>
            </a:r>
            <a:r>
              <a:rPr lang="en-IN" dirty="0" err="1" smtClean="0"/>
              <a:t>yWgt</a:t>
            </a:r>
            <a:r>
              <a:rPr lang="en-IN" dirty="0" smtClean="0"/>
              <a:t>(2)  [</a:t>
            </a:r>
            <a:r>
              <a:rPr lang="en-IN" dirty="0" err="1" smtClean="0"/>
              <a:t>expr</a:t>
            </a:r>
            <a:r>
              <a:rPr lang="en-IN" dirty="0" smtClean="0"/>
              <a:t> $g*</a:t>
            </a:r>
            <a:r>
              <a:rPr lang="en-IN" dirty="0" err="1" smtClean="0"/>
              <a:t>cos</a:t>
            </a:r>
            <a:r>
              <a:rPr lang="en-IN" dirty="0" smtClean="0"/>
              <a:t>($slope)]</a:t>
            </a:r>
          </a:p>
          <a:p>
            <a:pPr>
              <a:buNone/>
            </a:pPr>
            <a:r>
              <a:rPr lang="en-IN" dirty="0" smtClean="0"/>
              <a:t>set </a:t>
            </a:r>
            <a:r>
              <a:rPr lang="en-IN" dirty="0" err="1" smtClean="0"/>
              <a:t>zWgt</a:t>
            </a:r>
            <a:r>
              <a:rPr lang="en-IN" dirty="0" smtClean="0"/>
              <a:t>(2)  [</a:t>
            </a:r>
            <a:r>
              <a:rPr lang="en-IN" dirty="0" err="1" smtClean="0"/>
              <a:t>expr</a:t>
            </a:r>
            <a:r>
              <a:rPr lang="en-IN" dirty="0" smtClean="0"/>
              <a:t> $g*sin($slope)]</a:t>
            </a:r>
          </a:p>
          <a:p>
            <a:pPr>
              <a:buNone/>
            </a:pPr>
            <a:r>
              <a:rPr lang="en-IN" dirty="0" smtClean="0"/>
              <a:t>set </a:t>
            </a:r>
            <a:r>
              <a:rPr lang="en-IN" dirty="0" err="1" smtClean="0"/>
              <a:t>uBulk</a:t>
            </a:r>
            <a:r>
              <a:rPr lang="en-IN" dirty="0" smtClean="0"/>
              <a:t>(2) 2.2e6</a:t>
            </a:r>
          </a:p>
          <a:p>
            <a:pPr>
              <a:buNone/>
            </a:pPr>
            <a:r>
              <a:rPr lang="en-IN" dirty="0" smtClean="0"/>
              <a:t>set </a:t>
            </a:r>
            <a:r>
              <a:rPr lang="en-IN" dirty="0" err="1" smtClean="0"/>
              <a:t>xPerm</a:t>
            </a:r>
            <a:r>
              <a:rPr lang="en-IN" dirty="0" smtClean="0"/>
              <a:t>(2) 1.0e-5</a:t>
            </a:r>
          </a:p>
          <a:p>
            <a:pPr>
              <a:buNone/>
            </a:pPr>
            <a:r>
              <a:rPr lang="en-IN" dirty="0" smtClean="0"/>
              <a:t>set </a:t>
            </a:r>
            <a:r>
              <a:rPr lang="en-IN" dirty="0" err="1" smtClean="0"/>
              <a:t>yPerm</a:t>
            </a:r>
            <a:r>
              <a:rPr lang="en-IN" dirty="0" smtClean="0"/>
              <a:t>(2) 1.0e-5</a:t>
            </a:r>
          </a:p>
          <a:p>
            <a:pPr>
              <a:buNone/>
            </a:pPr>
            <a:r>
              <a:rPr lang="en-IN" dirty="0" smtClean="0"/>
              <a:t>set </a:t>
            </a:r>
            <a:r>
              <a:rPr lang="en-IN" dirty="0" err="1" smtClean="0"/>
              <a:t>zPerm</a:t>
            </a:r>
            <a:r>
              <a:rPr lang="en-IN" dirty="0" smtClean="0"/>
              <a:t>(2) 1.0e-5</a:t>
            </a:r>
          </a:p>
          <a:p>
            <a:pPr>
              <a:buNone/>
            </a:pPr>
            <a:r>
              <a:rPr lang="en-IN" dirty="0" smtClean="0"/>
              <a:t>set </a:t>
            </a:r>
            <a:r>
              <a:rPr lang="en-IN" dirty="0" err="1" smtClean="0"/>
              <a:t>eVoid</a:t>
            </a:r>
            <a:r>
              <a:rPr lang="en-IN" dirty="0" smtClean="0"/>
              <a:t>(2) 0.77</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err="1" smtClean="0"/>
              <a:t>nDMaterial</a:t>
            </a:r>
            <a:r>
              <a:rPr lang="en-IN" dirty="0" smtClean="0"/>
              <a:t> PressureDependMultiYield02 1 3 2.45 1.3e5 2.6e5 39 0.1 \</a:t>
            </a:r>
          </a:p>
          <a:p>
            <a:pPr>
              <a:buNone/>
            </a:pPr>
            <a:r>
              <a:rPr lang="en-IN" dirty="0" smtClean="0"/>
              <a:t>                                      101.0 0.5 26 0.010 0.0 0.35 \</a:t>
            </a:r>
          </a:p>
          <a:p>
            <a:pPr>
              <a:buNone/>
            </a:pPr>
            <a:r>
              <a:rPr lang="en-IN" dirty="0" smtClean="0"/>
              <a:t>                                      0.0 20 5.0 3.0 1.0 \</a:t>
            </a:r>
          </a:p>
          <a:p>
            <a:pPr>
              <a:buNone/>
            </a:pPr>
            <a:r>
              <a:rPr lang="en-IN" dirty="0" smtClean="0"/>
              <a:t>                                      0.0 0.47 0.9 0.02 0.7 101.0</a:t>
            </a:r>
          </a:p>
          <a:p>
            <a:pPr>
              <a:buNone/>
            </a:pPr>
            <a:r>
              <a:rPr lang="en-IN" dirty="0" smtClean="0"/>
              <a:t>set </a:t>
            </a:r>
            <a:r>
              <a:rPr lang="en-IN" dirty="0" err="1" smtClean="0"/>
              <a:t>xWgt</a:t>
            </a:r>
            <a:r>
              <a:rPr lang="en-IN" dirty="0" smtClean="0"/>
              <a:t>(1)  0.0</a:t>
            </a:r>
          </a:p>
          <a:p>
            <a:pPr>
              <a:buNone/>
            </a:pPr>
            <a:r>
              <a:rPr lang="en-IN" dirty="0" smtClean="0"/>
              <a:t>set </a:t>
            </a:r>
            <a:r>
              <a:rPr lang="en-IN" dirty="0" err="1" smtClean="0"/>
              <a:t>yWgt</a:t>
            </a:r>
            <a:r>
              <a:rPr lang="en-IN" dirty="0" smtClean="0"/>
              <a:t>(1)  [</a:t>
            </a:r>
            <a:r>
              <a:rPr lang="en-IN" dirty="0" err="1" smtClean="0"/>
              <a:t>expr</a:t>
            </a:r>
            <a:r>
              <a:rPr lang="en-IN" dirty="0" smtClean="0"/>
              <a:t> $g*</a:t>
            </a:r>
            <a:r>
              <a:rPr lang="en-IN" dirty="0" err="1" smtClean="0"/>
              <a:t>cos</a:t>
            </a:r>
            <a:r>
              <a:rPr lang="en-IN" dirty="0" smtClean="0"/>
              <a:t>($slope)]</a:t>
            </a:r>
          </a:p>
          <a:p>
            <a:pPr>
              <a:buNone/>
            </a:pPr>
            <a:r>
              <a:rPr lang="en-IN" dirty="0" smtClean="0"/>
              <a:t>set </a:t>
            </a:r>
            <a:r>
              <a:rPr lang="en-IN" dirty="0" err="1" smtClean="0"/>
              <a:t>zWgt</a:t>
            </a:r>
            <a:r>
              <a:rPr lang="en-IN" dirty="0" smtClean="0"/>
              <a:t>(1)  [</a:t>
            </a:r>
            <a:r>
              <a:rPr lang="en-IN" dirty="0" err="1" smtClean="0"/>
              <a:t>expr</a:t>
            </a:r>
            <a:r>
              <a:rPr lang="en-IN" dirty="0" smtClean="0"/>
              <a:t> $g*sin($slope)]</a:t>
            </a:r>
          </a:p>
          <a:p>
            <a:pPr>
              <a:buNone/>
            </a:pPr>
            <a:r>
              <a:rPr lang="en-IN" dirty="0" smtClean="0"/>
              <a:t>set </a:t>
            </a:r>
            <a:r>
              <a:rPr lang="en-IN" dirty="0" err="1" smtClean="0"/>
              <a:t>uBulk</a:t>
            </a:r>
            <a:r>
              <a:rPr lang="en-IN" dirty="0" smtClean="0"/>
              <a:t>(1) 2.2e6</a:t>
            </a:r>
          </a:p>
          <a:p>
            <a:pPr>
              <a:buNone/>
            </a:pPr>
            <a:r>
              <a:rPr lang="en-IN" dirty="0" smtClean="0"/>
              <a:t>set </a:t>
            </a:r>
            <a:r>
              <a:rPr lang="en-IN" dirty="0" err="1" smtClean="0"/>
              <a:t>xPerm</a:t>
            </a:r>
            <a:r>
              <a:rPr lang="en-IN" dirty="0" smtClean="0"/>
              <a:t>(1) 1.0e-2</a:t>
            </a:r>
          </a:p>
          <a:p>
            <a:pPr>
              <a:buNone/>
            </a:pPr>
            <a:r>
              <a:rPr lang="en-IN" dirty="0" smtClean="0"/>
              <a:t>set </a:t>
            </a:r>
            <a:r>
              <a:rPr lang="en-IN" dirty="0" err="1" smtClean="0"/>
              <a:t>yPerm</a:t>
            </a:r>
            <a:r>
              <a:rPr lang="en-IN" dirty="0" smtClean="0"/>
              <a:t>(1) 1.0e-2</a:t>
            </a:r>
          </a:p>
          <a:p>
            <a:pPr>
              <a:buNone/>
            </a:pPr>
            <a:r>
              <a:rPr lang="en-IN" dirty="0" smtClean="0"/>
              <a:t>set </a:t>
            </a:r>
            <a:r>
              <a:rPr lang="en-IN" dirty="0" err="1" smtClean="0"/>
              <a:t>zPerm</a:t>
            </a:r>
            <a:r>
              <a:rPr lang="en-IN" dirty="0" smtClean="0"/>
              <a:t>(1) 1.0e-2</a:t>
            </a:r>
          </a:p>
          <a:p>
            <a:pPr>
              <a:buNone/>
            </a:pPr>
            <a:r>
              <a:rPr lang="en-IN" dirty="0" smtClean="0"/>
              <a:t>set </a:t>
            </a:r>
            <a:r>
              <a:rPr lang="en-IN" dirty="0" err="1" smtClean="0"/>
              <a:t>eVoid</a:t>
            </a:r>
            <a:r>
              <a:rPr lang="en-IN" dirty="0" smtClean="0"/>
              <a:t>(1) 0.47</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err="1" smtClean="0"/>
              <a:t>nDMaterial</a:t>
            </a:r>
            <a:r>
              <a:rPr lang="en-IN" dirty="0" smtClean="0"/>
              <a:t> PressureDependMultiYield02 1 3 2.45 1.3e5 2.6e5 39 0.1 \</a:t>
            </a:r>
          </a:p>
          <a:p>
            <a:pPr>
              <a:buNone/>
            </a:pPr>
            <a:r>
              <a:rPr lang="en-IN" dirty="0" smtClean="0"/>
              <a:t>                                      101.0 0.5 26 0.010 0.0 0.35 \</a:t>
            </a:r>
          </a:p>
          <a:p>
            <a:pPr>
              <a:buNone/>
            </a:pPr>
            <a:r>
              <a:rPr lang="en-IN" dirty="0" smtClean="0"/>
              <a:t>                                      0.0 20 5.0 3.0 1.0 \</a:t>
            </a:r>
          </a:p>
          <a:p>
            <a:pPr>
              <a:buNone/>
            </a:pPr>
            <a:r>
              <a:rPr lang="en-IN" dirty="0" smtClean="0"/>
              <a:t>                                      0.0 0.47 0.9 0.02 0.7 101.0</a:t>
            </a:r>
          </a:p>
          <a:p>
            <a:pPr>
              <a:buNone/>
            </a:pPr>
            <a:r>
              <a:rPr lang="en-IN" dirty="0" smtClean="0"/>
              <a:t>set </a:t>
            </a:r>
            <a:r>
              <a:rPr lang="en-IN" dirty="0" err="1" smtClean="0"/>
              <a:t>xWgt</a:t>
            </a:r>
            <a:r>
              <a:rPr lang="en-IN" dirty="0" smtClean="0"/>
              <a:t>(1)  0.0</a:t>
            </a:r>
          </a:p>
          <a:p>
            <a:pPr>
              <a:buNone/>
            </a:pPr>
            <a:r>
              <a:rPr lang="en-IN" dirty="0" smtClean="0"/>
              <a:t>set </a:t>
            </a:r>
            <a:r>
              <a:rPr lang="en-IN" dirty="0" err="1" smtClean="0"/>
              <a:t>yWgt</a:t>
            </a:r>
            <a:r>
              <a:rPr lang="en-IN" dirty="0" smtClean="0"/>
              <a:t>(1)  [</a:t>
            </a:r>
            <a:r>
              <a:rPr lang="en-IN" dirty="0" err="1" smtClean="0"/>
              <a:t>expr</a:t>
            </a:r>
            <a:r>
              <a:rPr lang="en-IN" dirty="0" smtClean="0"/>
              <a:t> $g*</a:t>
            </a:r>
            <a:r>
              <a:rPr lang="en-IN" dirty="0" err="1" smtClean="0"/>
              <a:t>cos</a:t>
            </a:r>
            <a:r>
              <a:rPr lang="en-IN" dirty="0" smtClean="0"/>
              <a:t>($slope)]</a:t>
            </a:r>
          </a:p>
          <a:p>
            <a:pPr>
              <a:buNone/>
            </a:pPr>
            <a:r>
              <a:rPr lang="en-IN" dirty="0" smtClean="0"/>
              <a:t>set </a:t>
            </a:r>
            <a:r>
              <a:rPr lang="en-IN" dirty="0" err="1" smtClean="0"/>
              <a:t>zWgt</a:t>
            </a:r>
            <a:r>
              <a:rPr lang="en-IN" dirty="0" smtClean="0"/>
              <a:t>(1)  [</a:t>
            </a:r>
            <a:r>
              <a:rPr lang="en-IN" dirty="0" err="1" smtClean="0"/>
              <a:t>expr</a:t>
            </a:r>
            <a:r>
              <a:rPr lang="en-IN" dirty="0" smtClean="0"/>
              <a:t> $g*sin($slope)]</a:t>
            </a:r>
          </a:p>
          <a:p>
            <a:pPr>
              <a:buNone/>
            </a:pPr>
            <a:r>
              <a:rPr lang="en-IN" dirty="0" smtClean="0"/>
              <a:t>set </a:t>
            </a:r>
            <a:r>
              <a:rPr lang="en-IN" dirty="0" err="1" smtClean="0"/>
              <a:t>uBulk</a:t>
            </a:r>
            <a:r>
              <a:rPr lang="en-IN" dirty="0" smtClean="0"/>
              <a:t>(1) 2.2e6</a:t>
            </a:r>
          </a:p>
          <a:p>
            <a:pPr>
              <a:buNone/>
            </a:pPr>
            <a:r>
              <a:rPr lang="en-IN" dirty="0" smtClean="0"/>
              <a:t>set </a:t>
            </a:r>
            <a:r>
              <a:rPr lang="en-IN" dirty="0" err="1" smtClean="0"/>
              <a:t>xPerm</a:t>
            </a:r>
            <a:r>
              <a:rPr lang="en-IN" dirty="0" smtClean="0"/>
              <a:t>(1) 1.0e-2</a:t>
            </a:r>
          </a:p>
          <a:p>
            <a:pPr>
              <a:buNone/>
            </a:pPr>
            <a:r>
              <a:rPr lang="en-IN" dirty="0" smtClean="0"/>
              <a:t>set </a:t>
            </a:r>
            <a:r>
              <a:rPr lang="en-IN" dirty="0" err="1" smtClean="0"/>
              <a:t>yPerm</a:t>
            </a:r>
            <a:r>
              <a:rPr lang="en-IN" dirty="0" smtClean="0"/>
              <a:t>(1) 1.0e-2</a:t>
            </a:r>
          </a:p>
          <a:p>
            <a:pPr>
              <a:buNone/>
            </a:pPr>
            <a:r>
              <a:rPr lang="en-IN" dirty="0" smtClean="0"/>
              <a:t>set </a:t>
            </a:r>
            <a:r>
              <a:rPr lang="en-IN" dirty="0" err="1" smtClean="0"/>
              <a:t>zPerm</a:t>
            </a:r>
            <a:r>
              <a:rPr lang="en-IN" dirty="0" smtClean="0"/>
              <a:t>(1) 1.0e-2</a:t>
            </a:r>
          </a:p>
          <a:p>
            <a:pPr>
              <a:buNone/>
            </a:pPr>
            <a:r>
              <a:rPr lang="en-IN" dirty="0" smtClean="0"/>
              <a:t>set </a:t>
            </a:r>
            <a:r>
              <a:rPr lang="en-IN" dirty="0" err="1" smtClean="0"/>
              <a:t>eVoid</a:t>
            </a:r>
            <a:r>
              <a:rPr lang="en-IN" dirty="0" smtClean="0"/>
              <a:t>(1) 0.47</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CREATE SOIL ELEMENTS</a:t>
            </a:r>
            <a:endParaRPr lang="en-IN" dirty="0"/>
          </a:p>
        </p:txBody>
      </p:sp>
      <p:sp>
        <p:nvSpPr>
          <p:cNvPr id="3" name="Content Placeholder 2"/>
          <p:cNvSpPr>
            <a:spLocks noGrp="1"/>
          </p:cNvSpPr>
          <p:nvPr>
            <p:ph idx="1"/>
          </p:nvPr>
        </p:nvSpPr>
        <p:spPr/>
        <p:txBody>
          <a:bodyPr/>
          <a:lstStyle/>
          <a:p>
            <a:pPr>
              <a:buNone/>
            </a:pPr>
            <a:r>
              <a:rPr lang="en-IN" dirty="0" smtClean="0"/>
              <a:t>	set alpha 1.5e-6</a:t>
            </a:r>
          </a:p>
          <a:p>
            <a:pPr>
              <a:buNone/>
            </a:pPr>
            <a:r>
              <a:rPr lang="en-IN" dirty="0" smtClean="0"/>
              <a:t>	set count 0</a:t>
            </a:r>
          </a:p>
          <a:p>
            <a:pPr>
              <a:buNone/>
            </a:pPr>
            <a:r>
              <a:rPr lang="en-IN" dirty="0" smtClean="0"/>
              <a:t>	set </a:t>
            </a:r>
            <a:r>
              <a:rPr lang="en-IN" dirty="0" err="1" smtClean="0"/>
              <a:t>elemInfo</a:t>
            </a:r>
            <a:r>
              <a:rPr lang="en-IN" dirty="0" smtClean="0"/>
              <a:t> [open elementInfo.dat 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715404" cy="6357982"/>
          </a:xfrm>
        </p:spPr>
        <p:txBody>
          <a:bodyPr>
            <a:normAutofit fontScale="62500" lnSpcReduction="20000"/>
          </a:bodyPr>
          <a:lstStyle/>
          <a:p>
            <a:pPr>
              <a:buNone/>
            </a:pPr>
            <a:r>
              <a:rPr lang="en-IN" dirty="0" smtClean="0"/>
              <a:t>	# loop over layers </a:t>
            </a:r>
          </a:p>
          <a:p>
            <a:pPr>
              <a:buNone/>
            </a:pPr>
            <a:r>
              <a:rPr lang="en-IN" dirty="0" smtClean="0"/>
              <a:t>	for {set k 1} {$k &lt;= $</a:t>
            </a:r>
            <a:r>
              <a:rPr lang="en-IN" dirty="0" err="1" smtClean="0"/>
              <a:t>numLayers</a:t>
            </a:r>
            <a:r>
              <a:rPr lang="en-IN" dirty="0" smtClean="0"/>
              <a:t>} {</a:t>
            </a:r>
            <a:r>
              <a:rPr lang="en-IN" dirty="0" err="1" smtClean="0"/>
              <a:t>incr</a:t>
            </a:r>
            <a:r>
              <a:rPr lang="en-IN" dirty="0" smtClean="0"/>
              <a:t> k 1} {</a:t>
            </a:r>
          </a:p>
          <a:p>
            <a:pPr>
              <a:buNone/>
            </a:pPr>
            <a:r>
              <a:rPr lang="en-IN" dirty="0" smtClean="0"/>
              <a:t>	    # loop over elements</a:t>
            </a:r>
          </a:p>
          <a:p>
            <a:pPr>
              <a:buNone/>
            </a:pPr>
            <a:r>
              <a:rPr lang="en-IN" dirty="0" smtClean="0"/>
              <a:t>	    for {set j 1} {$j &lt;= $</a:t>
            </a:r>
            <a:r>
              <a:rPr lang="en-IN" dirty="0" err="1" smtClean="0"/>
              <a:t>nElemY</a:t>
            </a:r>
            <a:r>
              <a:rPr lang="en-IN" dirty="0" smtClean="0"/>
              <a:t>($k)} {</a:t>
            </a:r>
            <a:r>
              <a:rPr lang="en-IN" dirty="0" err="1" smtClean="0"/>
              <a:t>incr</a:t>
            </a:r>
            <a:r>
              <a:rPr lang="en-IN" dirty="0" smtClean="0"/>
              <a:t> j 1} {</a:t>
            </a:r>
          </a:p>
          <a:p>
            <a:endParaRPr lang="en-IN" dirty="0" smtClean="0"/>
          </a:p>
          <a:p>
            <a:pPr>
              <a:buNone/>
            </a:pPr>
            <a:r>
              <a:rPr lang="en-IN" dirty="0" smtClean="0"/>
              <a:t>	        set </a:t>
            </a:r>
            <a:r>
              <a:rPr lang="en-IN" dirty="0" err="1" smtClean="0"/>
              <a:t>nI</a:t>
            </a:r>
            <a:r>
              <a:rPr lang="en-IN" dirty="0" smtClean="0"/>
              <a:t>  [</a:t>
            </a:r>
            <a:r>
              <a:rPr lang="en-IN" dirty="0" err="1" smtClean="0"/>
              <a:t>expr</a:t>
            </a:r>
            <a:r>
              <a:rPr lang="en-IN" dirty="0" smtClean="0"/>
              <a:t> 4*($j+$count) - 3] </a:t>
            </a:r>
          </a:p>
          <a:p>
            <a:pPr>
              <a:buNone/>
            </a:pPr>
            <a:r>
              <a:rPr lang="en-IN" dirty="0" smtClean="0"/>
              <a:t>	        set </a:t>
            </a:r>
            <a:r>
              <a:rPr lang="en-IN" dirty="0" err="1" smtClean="0"/>
              <a:t>nJ</a:t>
            </a:r>
            <a:r>
              <a:rPr lang="en-IN" dirty="0" smtClean="0"/>
              <a:t>  [</a:t>
            </a:r>
            <a:r>
              <a:rPr lang="en-IN" dirty="0" err="1" smtClean="0"/>
              <a:t>expr</a:t>
            </a:r>
            <a:r>
              <a:rPr lang="en-IN" dirty="0" smtClean="0"/>
              <a:t> $</a:t>
            </a:r>
            <a:r>
              <a:rPr lang="en-IN" dirty="0" err="1" smtClean="0"/>
              <a:t>nI</a:t>
            </a:r>
            <a:r>
              <a:rPr lang="en-IN" dirty="0" smtClean="0"/>
              <a:t> + 1]</a:t>
            </a:r>
          </a:p>
          <a:p>
            <a:pPr>
              <a:buNone/>
            </a:pPr>
            <a:r>
              <a:rPr lang="en-IN" dirty="0" smtClean="0"/>
              <a:t>	        set </a:t>
            </a:r>
            <a:r>
              <a:rPr lang="en-IN" dirty="0" err="1" smtClean="0"/>
              <a:t>nK</a:t>
            </a:r>
            <a:r>
              <a:rPr lang="en-IN" dirty="0" smtClean="0"/>
              <a:t>  [</a:t>
            </a:r>
            <a:r>
              <a:rPr lang="en-IN" dirty="0" err="1" smtClean="0"/>
              <a:t>expr</a:t>
            </a:r>
            <a:r>
              <a:rPr lang="en-IN" dirty="0" smtClean="0"/>
              <a:t> $</a:t>
            </a:r>
            <a:r>
              <a:rPr lang="en-IN" dirty="0" err="1" smtClean="0"/>
              <a:t>nI</a:t>
            </a:r>
            <a:r>
              <a:rPr lang="en-IN" dirty="0" smtClean="0"/>
              <a:t> + 2]</a:t>
            </a:r>
          </a:p>
          <a:p>
            <a:pPr>
              <a:buNone/>
            </a:pPr>
            <a:r>
              <a:rPr lang="en-IN" dirty="0" smtClean="0"/>
              <a:t>	        set </a:t>
            </a:r>
            <a:r>
              <a:rPr lang="en-IN" dirty="0" err="1" smtClean="0"/>
              <a:t>nL</a:t>
            </a:r>
            <a:r>
              <a:rPr lang="en-IN" dirty="0" smtClean="0"/>
              <a:t>  [</a:t>
            </a:r>
            <a:r>
              <a:rPr lang="en-IN" dirty="0" err="1" smtClean="0"/>
              <a:t>expr</a:t>
            </a:r>
            <a:r>
              <a:rPr lang="en-IN" dirty="0" smtClean="0"/>
              <a:t> $</a:t>
            </a:r>
            <a:r>
              <a:rPr lang="en-IN" dirty="0" err="1" smtClean="0"/>
              <a:t>nI</a:t>
            </a:r>
            <a:r>
              <a:rPr lang="en-IN" dirty="0" smtClean="0"/>
              <a:t> + 3]</a:t>
            </a:r>
          </a:p>
          <a:p>
            <a:pPr>
              <a:buNone/>
            </a:pPr>
            <a:r>
              <a:rPr lang="en-IN" dirty="0" smtClean="0"/>
              <a:t>			set </a:t>
            </a:r>
            <a:r>
              <a:rPr lang="en-IN" dirty="0" err="1" smtClean="0"/>
              <a:t>nM</a:t>
            </a:r>
            <a:r>
              <a:rPr lang="en-IN" dirty="0" smtClean="0"/>
              <a:t>  [</a:t>
            </a:r>
            <a:r>
              <a:rPr lang="en-IN" dirty="0" err="1" smtClean="0"/>
              <a:t>expr</a:t>
            </a:r>
            <a:r>
              <a:rPr lang="en-IN" dirty="0" smtClean="0"/>
              <a:t> $</a:t>
            </a:r>
            <a:r>
              <a:rPr lang="en-IN" dirty="0" err="1" smtClean="0"/>
              <a:t>nI</a:t>
            </a:r>
            <a:r>
              <a:rPr lang="en-IN" dirty="0" smtClean="0"/>
              <a:t> + 4]</a:t>
            </a:r>
          </a:p>
          <a:p>
            <a:pPr>
              <a:buNone/>
            </a:pPr>
            <a:r>
              <a:rPr lang="en-IN" dirty="0" smtClean="0"/>
              <a:t>			set </a:t>
            </a:r>
            <a:r>
              <a:rPr lang="en-IN" dirty="0" err="1" smtClean="0"/>
              <a:t>nN</a:t>
            </a:r>
            <a:r>
              <a:rPr lang="en-IN" dirty="0" smtClean="0"/>
              <a:t>  [</a:t>
            </a:r>
            <a:r>
              <a:rPr lang="en-IN" dirty="0" err="1" smtClean="0"/>
              <a:t>expr</a:t>
            </a:r>
            <a:r>
              <a:rPr lang="en-IN" dirty="0" smtClean="0"/>
              <a:t> $</a:t>
            </a:r>
            <a:r>
              <a:rPr lang="en-IN" dirty="0" err="1" smtClean="0"/>
              <a:t>nI</a:t>
            </a:r>
            <a:r>
              <a:rPr lang="en-IN" dirty="0" smtClean="0"/>
              <a:t> + 5]</a:t>
            </a:r>
          </a:p>
          <a:p>
            <a:pPr>
              <a:buNone/>
            </a:pPr>
            <a:r>
              <a:rPr lang="en-IN" dirty="0" smtClean="0"/>
              <a:t>			set </a:t>
            </a:r>
            <a:r>
              <a:rPr lang="en-IN" dirty="0" err="1" smtClean="0"/>
              <a:t>nO</a:t>
            </a:r>
            <a:r>
              <a:rPr lang="en-IN" dirty="0" smtClean="0"/>
              <a:t>  [</a:t>
            </a:r>
            <a:r>
              <a:rPr lang="en-IN" dirty="0" err="1" smtClean="0"/>
              <a:t>expr</a:t>
            </a:r>
            <a:r>
              <a:rPr lang="en-IN" dirty="0" smtClean="0"/>
              <a:t> $</a:t>
            </a:r>
            <a:r>
              <a:rPr lang="en-IN" dirty="0" err="1" smtClean="0"/>
              <a:t>nI</a:t>
            </a:r>
            <a:r>
              <a:rPr lang="en-IN" dirty="0" smtClean="0"/>
              <a:t> + 6]</a:t>
            </a:r>
          </a:p>
          <a:p>
            <a:pPr>
              <a:buNone/>
            </a:pPr>
            <a:r>
              <a:rPr lang="en-IN" dirty="0" smtClean="0"/>
              <a:t>			set </a:t>
            </a:r>
            <a:r>
              <a:rPr lang="en-IN" dirty="0" err="1" smtClean="0"/>
              <a:t>nP</a:t>
            </a:r>
            <a:r>
              <a:rPr lang="en-IN" dirty="0" smtClean="0"/>
              <a:t>  [</a:t>
            </a:r>
            <a:r>
              <a:rPr lang="en-IN" dirty="0" err="1" smtClean="0"/>
              <a:t>expr</a:t>
            </a:r>
            <a:r>
              <a:rPr lang="en-IN" dirty="0" smtClean="0"/>
              <a:t> $</a:t>
            </a:r>
            <a:r>
              <a:rPr lang="en-IN" dirty="0" err="1" smtClean="0"/>
              <a:t>nI</a:t>
            </a:r>
            <a:r>
              <a:rPr lang="en-IN" dirty="0" smtClean="0"/>
              <a:t> + 7]</a:t>
            </a:r>
          </a:p>
          <a:p>
            <a:endParaRPr lang="en-IN" dirty="0" smtClean="0"/>
          </a:p>
          <a:p>
            <a:pPr>
              <a:buNone/>
            </a:pPr>
            <a:r>
              <a:rPr lang="en-IN" dirty="0" smtClean="0"/>
              <a:t>		element </a:t>
            </a:r>
            <a:r>
              <a:rPr lang="en-IN" dirty="0" err="1" smtClean="0"/>
              <a:t>SSPbrickUP</a:t>
            </a:r>
            <a:r>
              <a:rPr lang="en-IN" dirty="0" smtClean="0"/>
              <a:t> [</a:t>
            </a:r>
            <a:r>
              <a:rPr lang="en-IN" dirty="0" err="1" smtClean="0"/>
              <a:t>expr</a:t>
            </a:r>
            <a:r>
              <a:rPr lang="en-IN" dirty="0" smtClean="0"/>
              <a:t> $j+$count] $</a:t>
            </a:r>
            <a:r>
              <a:rPr lang="en-IN" dirty="0" err="1" smtClean="0"/>
              <a:t>nI</a:t>
            </a:r>
            <a:r>
              <a:rPr lang="en-IN" dirty="0" smtClean="0"/>
              <a:t> $</a:t>
            </a:r>
            <a:r>
              <a:rPr lang="en-IN" dirty="0" err="1" smtClean="0"/>
              <a:t>nJ</a:t>
            </a:r>
            <a:r>
              <a:rPr lang="en-IN" dirty="0" smtClean="0"/>
              <a:t> $</a:t>
            </a:r>
            <a:r>
              <a:rPr lang="en-IN" dirty="0" err="1" smtClean="0"/>
              <a:t>nK</a:t>
            </a:r>
            <a:r>
              <a:rPr lang="en-IN" dirty="0" smtClean="0"/>
              <a:t> $</a:t>
            </a:r>
            <a:r>
              <a:rPr lang="en-IN" dirty="0" err="1" smtClean="0"/>
              <a:t>nL</a:t>
            </a:r>
            <a:r>
              <a:rPr lang="en-IN" dirty="0" smtClean="0"/>
              <a:t> $</a:t>
            </a:r>
            <a:r>
              <a:rPr lang="en-IN" dirty="0" err="1" smtClean="0"/>
              <a:t>nM</a:t>
            </a:r>
            <a:r>
              <a:rPr lang="en-IN" dirty="0" smtClean="0"/>
              <a:t> $</a:t>
            </a:r>
            <a:r>
              <a:rPr lang="en-IN" dirty="0" err="1" smtClean="0"/>
              <a:t>nN</a:t>
            </a:r>
            <a:r>
              <a:rPr lang="en-IN" dirty="0" smtClean="0"/>
              <a:t> $</a:t>
            </a:r>
            <a:r>
              <a:rPr lang="en-IN" dirty="0" err="1" smtClean="0"/>
              <a:t>nO</a:t>
            </a:r>
            <a:r>
              <a:rPr lang="en-IN" dirty="0" smtClean="0"/>
              <a:t> $</a:t>
            </a:r>
            <a:r>
              <a:rPr lang="en-IN" dirty="0" err="1" smtClean="0"/>
              <a:t>nP</a:t>
            </a:r>
            <a:r>
              <a:rPr lang="en-IN" dirty="0" smtClean="0"/>
              <a:t> $k $</a:t>
            </a:r>
            <a:r>
              <a:rPr lang="en-IN" dirty="0" err="1" smtClean="0"/>
              <a:t>uBulk</a:t>
            </a:r>
            <a:r>
              <a:rPr lang="en-IN" dirty="0" smtClean="0"/>
              <a:t>($k) 1.0 1.0 1.0 1.0 $</a:t>
            </a:r>
            <a:r>
              <a:rPr lang="en-IN" dirty="0" err="1" smtClean="0"/>
              <a:t>eVoid</a:t>
            </a:r>
            <a:r>
              <a:rPr lang="en-IN" dirty="0" smtClean="0"/>
              <a:t>($k) $alpha $</a:t>
            </a:r>
            <a:r>
              <a:rPr lang="en-IN" dirty="0" err="1" smtClean="0"/>
              <a:t>xWgt</a:t>
            </a:r>
            <a:r>
              <a:rPr lang="en-IN" dirty="0" smtClean="0"/>
              <a:t>($k) $</a:t>
            </a:r>
            <a:r>
              <a:rPr lang="en-IN" dirty="0" err="1" smtClean="0"/>
              <a:t>yWgt</a:t>
            </a:r>
            <a:r>
              <a:rPr lang="en-IN" dirty="0" smtClean="0"/>
              <a:t>($k) $</a:t>
            </a:r>
            <a:r>
              <a:rPr lang="en-IN" dirty="0" err="1" smtClean="0"/>
              <a:t>zWgt</a:t>
            </a:r>
            <a:r>
              <a:rPr lang="en-IN" dirty="0" smtClean="0"/>
              <a:t>($k)</a:t>
            </a:r>
          </a:p>
          <a:p>
            <a:pPr>
              <a:buNone/>
            </a:pPr>
            <a:r>
              <a:rPr lang="en-IN" dirty="0" smtClean="0"/>
              <a:t>    }</a:t>
            </a:r>
          </a:p>
          <a:p>
            <a:pPr>
              <a:buNone/>
            </a:pPr>
            <a:r>
              <a:rPr lang="en-IN" dirty="0"/>
              <a:t>	</a:t>
            </a:r>
            <a:r>
              <a:rPr lang="en-IN" dirty="0" smtClean="0"/>
              <a:t>set count [</a:t>
            </a:r>
            <a:r>
              <a:rPr lang="en-IN" dirty="0" err="1" smtClean="0"/>
              <a:t>expr</a:t>
            </a:r>
            <a:r>
              <a:rPr lang="en-IN" dirty="0" smtClean="0"/>
              <a:t> $count + $</a:t>
            </a:r>
            <a:r>
              <a:rPr lang="en-IN" dirty="0" err="1" smtClean="0"/>
              <a:t>nElemY</a:t>
            </a:r>
            <a:r>
              <a:rPr lang="en-IN" dirty="0" smtClean="0"/>
              <a:t>($k)]</a:t>
            </a:r>
          </a:p>
          <a:p>
            <a:pPr>
              <a:buNone/>
            </a:pP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velocity time history of the selected earthquake record, </a:t>
            </a:r>
            <a:r>
              <a:rPr lang="en-IN" dirty="0" err="1"/>
              <a:t>yerbaNSvelocity.out</a:t>
            </a:r>
            <a:r>
              <a:rPr lang="en-IN" dirty="0"/>
              <a:t> (</a:t>
            </a:r>
            <a:r>
              <a:rPr lang="en-IN" b="1" dirty="0"/>
              <a:t>required for analysis</a:t>
            </a:r>
            <a:r>
              <a:rPr lang="en-IN" dirty="0"/>
              <a:t>)</a:t>
            </a:r>
          </a:p>
          <a:p>
            <a:r>
              <a:rPr lang="en-IN" dirty="0" err="1" smtClean="0"/>
              <a:t>Results_mat.m</a:t>
            </a:r>
            <a:r>
              <a:rPr lang="en-IN" dirty="0"/>
              <a:t> </a:t>
            </a:r>
            <a:r>
              <a:rPr lang="en-IN" dirty="0" smtClean="0"/>
              <a:t>is  a file in which all the plotting related code for </a:t>
            </a:r>
            <a:r>
              <a:rPr lang="en-IN" dirty="0" err="1" smtClean="0"/>
              <a:t>matlab</a:t>
            </a:r>
            <a:r>
              <a:rPr lang="en-IN" dirty="0" smtClean="0"/>
              <a:t> is written.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582594"/>
          </a:xfrm>
        </p:spPr>
        <p:txBody>
          <a:bodyPr>
            <a:normAutofit fontScale="90000"/>
          </a:bodyPr>
          <a:lstStyle/>
          <a:p>
            <a:r>
              <a:rPr lang="en-IN" dirty="0"/>
              <a:t>Model Description</a:t>
            </a:r>
            <a:br>
              <a:rPr lang="en-IN" dirty="0"/>
            </a:br>
            <a:endParaRPr lang="en-IN" dirty="0"/>
          </a:p>
        </p:txBody>
      </p:sp>
      <p:sp>
        <p:nvSpPr>
          <p:cNvPr id="3" name="Content Placeholder 2"/>
          <p:cNvSpPr>
            <a:spLocks noGrp="1"/>
          </p:cNvSpPr>
          <p:nvPr>
            <p:ph idx="1"/>
          </p:nvPr>
        </p:nvSpPr>
        <p:spPr>
          <a:xfrm>
            <a:off x="500034" y="1000108"/>
            <a:ext cx="4786346" cy="5357850"/>
          </a:xfrm>
        </p:spPr>
        <p:txBody>
          <a:bodyPr>
            <a:normAutofit/>
          </a:bodyPr>
          <a:lstStyle/>
          <a:p>
            <a:r>
              <a:rPr lang="en-IN" dirty="0" smtClean="0"/>
              <a:t>The </a:t>
            </a:r>
            <a:r>
              <a:rPr lang="en-IN" dirty="0"/>
              <a:t>site response analysis discussed in this article is for a soil profile consisting of a 10 m thick layer of loose sand </a:t>
            </a:r>
            <a:r>
              <a:rPr lang="en-IN" dirty="0" smtClean="0"/>
              <a:t>above </a:t>
            </a:r>
            <a:r>
              <a:rPr lang="en-IN" dirty="0"/>
              <a:t>a 20 m thick layer of more dense </a:t>
            </a:r>
            <a:r>
              <a:rPr lang="en-IN" dirty="0" smtClean="0"/>
              <a:t>sand. </a:t>
            </a:r>
          </a:p>
          <a:p>
            <a:r>
              <a:rPr lang="en-IN" dirty="0" smtClean="0"/>
              <a:t>The </a:t>
            </a:r>
            <a:r>
              <a:rPr lang="en-IN" dirty="0"/>
              <a:t>profile is assumed to be on an infinite slope with a 2% grade</a:t>
            </a:r>
            <a:r>
              <a:rPr lang="en-IN" dirty="0" smtClean="0"/>
              <a:t>.</a:t>
            </a:r>
          </a:p>
        </p:txBody>
      </p:sp>
      <p:pic>
        <p:nvPicPr>
          <p:cNvPr id="1026" name="Picture 2" descr="http://opensees.berkeley.edu/wiki/images/2/2b/3DsiteRespSchematic.png"/>
          <p:cNvPicPr>
            <a:picLocks noChangeAspect="1" noChangeArrowheads="1"/>
          </p:cNvPicPr>
          <p:nvPr/>
        </p:nvPicPr>
        <p:blipFill>
          <a:blip r:embed="rId2"/>
          <a:srcRect/>
          <a:stretch>
            <a:fillRect/>
          </a:stretch>
        </p:blipFill>
        <p:spPr bwMode="auto">
          <a:xfrm>
            <a:off x="5500694" y="1285860"/>
            <a:ext cx="3324225" cy="48006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dirty="0" smtClean="0"/>
          </a:p>
          <a:p>
            <a:r>
              <a:rPr lang="en-IN" dirty="0" smtClean="0"/>
              <a:t>The groundwater table is located at a depth of 2 m. </a:t>
            </a:r>
          </a:p>
          <a:p>
            <a:r>
              <a:rPr lang="en-IN" dirty="0" smtClean="0"/>
              <a:t>Earthquake excitation is applied in the direction perpendicular to the slope.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Mesh Geometry</a:t>
            </a:r>
            <a:br>
              <a:rPr lang="en-IN" b="1" dirty="0"/>
            </a:br>
            <a:endParaRPr lang="en-IN" dirty="0"/>
          </a:p>
        </p:txBody>
      </p:sp>
      <p:sp>
        <p:nvSpPr>
          <p:cNvPr id="3" name="Content Placeholder 2"/>
          <p:cNvSpPr>
            <a:spLocks noGrp="1"/>
          </p:cNvSpPr>
          <p:nvPr>
            <p:ph idx="1"/>
          </p:nvPr>
        </p:nvSpPr>
        <p:spPr/>
        <p:txBody>
          <a:bodyPr/>
          <a:lstStyle/>
          <a:p>
            <a:r>
              <a:rPr lang="en-IN" dirty="0"/>
              <a:t>A single column of 8-node brick elements is created based off of the input information. </a:t>
            </a:r>
            <a:endParaRPr lang="en-IN" dirty="0" smtClean="0"/>
          </a:p>
          <a:p>
            <a:r>
              <a:rPr lang="en-IN" dirty="0" smtClean="0"/>
              <a:t>The </a:t>
            </a:r>
            <a:r>
              <a:rPr lang="en-IN" dirty="0"/>
              <a:t>vertical direction for this column is oriented with the global y-direction, and the elements are sized equally in the global x- and z-directions. </a:t>
            </a:r>
            <a:endParaRPr lang="en-IN" dirty="0" smtClean="0"/>
          </a:p>
          <a:p>
            <a:r>
              <a:rPr lang="en-IN" dirty="0" smtClean="0"/>
              <a:t>The </a:t>
            </a:r>
            <a:r>
              <a:rPr lang="en-IN" dirty="0"/>
              <a:t>shaking is applied in the x-direction and the slope is in the z-direction.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Boundary Conditions</a:t>
            </a:r>
            <a:br>
              <a:rPr lang="en-IN" b="1" dirty="0"/>
            </a:br>
            <a:endParaRPr lang="en-IN" dirty="0"/>
          </a:p>
        </p:txBody>
      </p:sp>
      <p:sp>
        <p:nvSpPr>
          <p:cNvPr id="3" name="Content Placeholder 2"/>
          <p:cNvSpPr>
            <a:spLocks noGrp="1"/>
          </p:cNvSpPr>
          <p:nvPr>
            <p:ph idx="1"/>
          </p:nvPr>
        </p:nvSpPr>
        <p:spPr/>
        <p:txBody>
          <a:bodyPr>
            <a:normAutofit fontScale="92500"/>
          </a:bodyPr>
          <a:lstStyle/>
          <a:p>
            <a:r>
              <a:rPr lang="en-IN" dirty="0"/>
              <a:t>The column of elements is supported vertically at the base. Periodic boundary conditions are applied in the global x- and z-directions using the </a:t>
            </a:r>
            <a:r>
              <a:rPr lang="en-IN" dirty="0" err="1">
                <a:hlinkClick r:id="rId2" tooltip="EqualDOF command"/>
              </a:rPr>
              <a:t>equalDOF</a:t>
            </a:r>
            <a:r>
              <a:rPr lang="en-IN" dirty="0">
                <a:hlinkClick r:id="rId2" tooltip="EqualDOF command"/>
              </a:rPr>
              <a:t> command</a:t>
            </a:r>
            <a:r>
              <a:rPr lang="en-IN" dirty="0"/>
              <a:t>. </a:t>
            </a:r>
            <a:endParaRPr lang="en-IN" dirty="0" smtClean="0"/>
          </a:p>
          <a:p>
            <a:r>
              <a:rPr lang="en-IN" dirty="0" smtClean="0"/>
              <a:t>Dashpots </a:t>
            </a:r>
            <a:r>
              <a:rPr lang="en-IN" dirty="0"/>
              <a:t>are applied at the base of the column in the global x- and z-directions to simulate the underlying bedrock layer </a:t>
            </a:r>
            <a:r>
              <a:rPr lang="en-IN" dirty="0" smtClean="0"/>
              <a:t>.</a:t>
            </a:r>
          </a:p>
          <a:p>
            <a:r>
              <a:rPr lang="en-IN" dirty="0" smtClean="0"/>
              <a:t>The</a:t>
            </a:r>
            <a:r>
              <a:rPr lang="en-IN" dirty="0"/>
              <a:t> </a:t>
            </a:r>
            <a:r>
              <a:rPr lang="en-IN" dirty="0">
                <a:hlinkClick r:id="rId3" tooltip="Viscous Material"/>
              </a:rPr>
              <a:t>viscous </a:t>
            </a:r>
            <a:r>
              <a:rPr lang="en-IN" dirty="0" err="1">
                <a:hlinkClick r:id="rId3" tooltip="Viscous Material"/>
              </a:rPr>
              <a:t>uniaxial</a:t>
            </a:r>
            <a:r>
              <a:rPr lang="en-IN" dirty="0">
                <a:hlinkClick r:id="rId3" tooltip="Viscous Material"/>
              </a:rPr>
              <a:t> material</a:t>
            </a:r>
            <a:r>
              <a:rPr lang="en-IN" dirty="0"/>
              <a:t> is used with </a:t>
            </a:r>
            <a:r>
              <a:rPr lang="en-IN" dirty="0" err="1">
                <a:hlinkClick r:id="rId4" tooltip="ZeroLength Element"/>
              </a:rPr>
              <a:t>zeroLength</a:t>
            </a:r>
            <a:r>
              <a:rPr lang="en-IN" dirty="0">
                <a:hlinkClick r:id="rId4" tooltip="ZeroLength Element"/>
              </a:rPr>
              <a:t> elements</a:t>
            </a:r>
            <a:r>
              <a:rPr lang="en-IN" dirty="0"/>
              <a:t> to define the dashpots. </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Material and Element Definitions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The soil constitutive </a:t>
            </a:r>
            <a:r>
              <a:rPr lang="en-IN" dirty="0" err="1"/>
              <a:t>behavior</a:t>
            </a:r>
            <a:r>
              <a:rPr lang="en-IN" dirty="0"/>
              <a:t> is </a:t>
            </a:r>
            <a:r>
              <a:rPr lang="en-IN" dirty="0" err="1"/>
              <a:t>modeled</a:t>
            </a:r>
            <a:r>
              <a:rPr lang="en-IN" dirty="0"/>
              <a:t> using the </a:t>
            </a:r>
            <a:r>
              <a:rPr lang="en-IN" dirty="0">
                <a:solidFill>
                  <a:srgbClr val="FF0000"/>
                </a:solidFill>
                <a:hlinkClick r:id="rId2"/>
              </a:rPr>
              <a:t>PressureDependMultiYield02</a:t>
            </a:r>
            <a:r>
              <a:rPr lang="en-IN" dirty="0">
                <a:solidFill>
                  <a:srgbClr val="FF0000"/>
                </a:solidFill>
              </a:rPr>
              <a:t> </a:t>
            </a:r>
            <a:r>
              <a:rPr lang="en-IN" dirty="0" err="1">
                <a:solidFill>
                  <a:srgbClr val="FF0000"/>
                </a:solidFill>
              </a:rPr>
              <a:t>nDMaterial</a:t>
            </a:r>
            <a:r>
              <a:rPr lang="en-IN" dirty="0">
                <a:solidFill>
                  <a:srgbClr val="FF0000"/>
                </a:solidFill>
              </a:rPr>
              <a:t> </a:t>
            </a:r>
            <a:r>
              <a:rPr lang="en-IN" dirty="0"/>
              <a:t>object. The default material parameters are based upon the recommended table of parameters available on the </a:t>
            </a:r>
            <a:r>
              <a:rPr lang="en-IN" dirty="0">
                <a:hlinkClick r:id="rId2"/>
              </a:rPr>
              <a:t>PressureDependMultiYield02</a:t>
            </a:r>
            <a:r>
              <a:rPr lang="en-IN" dirty="0"/>
              <a:t> page for the appropriate relative densities.</a:t>
            </a:r>
          </a:p>
          <a:p>
            <a:r>
              <a:rPr lang="en-IN" dirty="0" smtClean="0"/>
              <a:t>The </a:t>
            </a:r>
            <a:r>
              <a:rPr lang="en-IN" dirty="0"/>
              <a:t>mass density input values for the material objects should be total mass densities, i.e. above the groundwater table, the mass density should reflect dry or moist conditions, and below the groundwater table, the mass density should be the saturated value</a:t>
            </a:r>
            <a:r>
              <a:rPr lang="en-IN" dirty="0" smtClean="0"/>
              <a:t>.</a:t>
            </a:r>
          </a:p>
          <a:p>
            <a:r>
              <a:rPr lang="en-IN" dirty="0" smtClean="0"/>
              <a:t>The </a:t>
            </a:r>
            <a:r>
              <a:rPr lang="en-IN" dirty="0" err="1" smtClean="0">
                <a:hlinkClick r:id="rId3" tooltip="SSPbrickUP Element"/>
              </a:rPr>
              <a:t>SSPbrickUP</a:t>
            </a:r>
            <a:r>
              <a:rPr lang="en-IN" dirty="0" smtClean="0">
                <a:hlinkClick r:id="rId3" tooltip="SSPbrickUP Element"/>
              </a:rPr>
              <a:t> element</a:t>
            </a:r>
            <a:r>
              <a:rPr lang="en-IN" dirty="0" smtClean="0"/>
              <a:t> is used in this example. This element uses a u-p formulation to consider the coupling between the solid and fluid phases of the soil mixture. </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NUMBERING OF NODES</a:t>
            </a:r>
            <a:endParaRPr lang="en-IN" dirty="0"/>
          </a:p>
        </p:txBody>
      </p:sp>
      <p:sp>
        <p:nvSpPr>
          <p:cNvPr id="3" name="Content Placeholder 2"/>
          <p:cNvSpPr>
            <a:spLocks noGrp="1"/>
          </p:cNvSpPr>
          <p:nvPr>
            <p:ph idx="1"/>
          </p:nvPr>
        </p:nvSpPr>
        <p:spPr/>
        <p:txBody>
          <a:bodyPr/>
          <a:lstStyle/>
          <a:p>
            <a:endParaRPr lang="en-IN" dirty="0"/>
          </a:p>
        </p:txBody>
      </p:sp>
      <p:pic>
        <p:nvPicPr>
          <p:cNvPr id="17411" name="Picture 3"/>
          <p:cNvPicPr>
            <a:picLocks noChangeAspect="1" noChangeArrowheads="1"/>
          </p:cNvPicPr>
          <p:nvPr/>
        </p:nvPicPr>
        <p:blipFill>
          <a:blip r:embed="rId2"/>
          <a:srcRect/>
          <a:stretch>
            <a:fillRect/>
          </a:stretch>
        </p:blipFill>
        <p:spPr bwMode="auto">
          <a:xfrm>
            <a:off x="1071538" y="1571612"/>
            <a:ext cx="7215238" cy="453291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A0A0A4"/>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562</Words>
  <Application>Microsoft Office PowerPoint</Application>
  <PresentationFormat>On-screen Show (4:3)</PresentationFormat>
  <Paragraphs>187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Three-Dimensional Site Response Analysis of Sloping Ground </vt:lpstr>
      <vt:lpstr>INTRODUCTION</vt:lpstr>
      <vt:lpstr>Slide 3</vt:lpstr>
      <vt:lpstr>Model Description </vt:lpstr>
      <vt:lpstr>Slide 5</vt:lpstr>
      <vt:lpstr>Mesh Geometry </vt:lpstr>
      <vt:lpstr>Boundary Conditions </vt:lpstr>
      <vt:lpstr>Material and Element Definitions </vt:lpstr>
      <vt:lpstr>NUMBERING OF NODES</vt:lpstr>
      <vt:lpstr>Additional file required</vt:lpstr>
      <vt:lpstr>Slide 11</vt:lpstr>
      <vt:lpstr>1. DEFINE ANALYSIS PARAMETERS</vt:lpstr>
      <vt:lpstr>Slide 13</vt:lpstr>
      <vt:lpstr>Slide 14</vt:lpstr>
      <vt:lpstr>Slide 15</vt:lpstr>
      <vt:lpstr>Slide 16</vt:lpstr>
      <vt:lpstr>2. CREATE SOIL NODES AND BOUNDARY CONDITIONS</vt:lpstr>
      <vt:lpstr>Slide 18</vt:lpstr>
      <vt:lpstr>Slide 19</vt:lpstr>
      <vt:lpstr>4. CREATE SOIL MATERIALS</vt:lpstr>
      <vt:lpstr>Slide 21</vt:lpstr>
      <vt:lpstr>Slide 22</vt:lpstr>
      <vt:lpstr>Slide 23</vt:lpstr>
      <vt:lpstr>5. CREATE SOIL ELEMENTS</vt:lpstr>
      <vt:lpstr>Slide 25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Three-Dimensional Site Response Analysis of Sloping Ground</dc:title>
  <dc:creator>jubin</dc:creator>
  <cp:lastModifiedBy>jubin</cp:lastModifiedBy>
  <cp:revision>17</cp:revision>
  <dcterms:created xsi:type="dcterms:W3CDTF">2017-04-12T05:31:14Z</dcterms:created>
  <dcterms:modified xsi:type="dcterms:W3CDTF">2017-04-12T11:07:42Z</dcterms:modified>
</cp:coreProperties>
</file>