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9" r:id="rId14"/>
    <p:sldId id="270" r:id="rId15"/>
    <p:sldId id="268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AE03-EE7A-4DBC-909B-6BC4E39B6F68}" type="datetimeFigureOut">
              <a:rPr lang="en-US" smtClean="0"/>
              <a:pPr/>
              <a:t>5/17/2017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29ED-FC6E-4BEB-87D4-E4EC232CA1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AE03-EE7A-4DBC-909B-6BC4E39B6F68}" type="datetimeFigureOut">
              <a:rPr lang="en-US" smtClean="0"/>
              <a:pPr/>
              <a:t>5/17/2017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29ED-FC6E-4BEB-87D4-E4EC232CA1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AE03-EE7A-4DBC-909B-6BC4E39B6F68}" type="datetimeFigureOut">
              <a:rPr lang="en-US" smtClean="0"/>
              <a:pPr/>
              <a:t>5/17/2017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29ED-FC6E-4BEB-87D4-E4EC232CA1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AE03-EE7A-4DBC-909B-6BC4E39B6F68}" type="datetimeFigureOut">
              <a:rPr lang="en-US" smtClean="0"/>
              <a:pPr/>
              <a:t>5/17/2017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29ED-FC6E-4BEB-87D4-E4EC232CA1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AE03-EE7A-4DBC-909B-6BC4E39B6F68}" type="datetimeFigureOut">
              <a:rPr lang="en-US" smtClean="0"/>
              <a:pPr/>
              <a:t>5/17/2017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29ED-FC6E-4BEB-87D4-E4EC232CA1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AE03-EE7A-4DBC-909B-6BC4E39B6F68}" type="datetimeFigureOut">
              <a:rPr lang="en-US" smtClean="0"/>
              <a:pPr/>
              <a:t>5/17/2017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29ED-FC6E-4BEB-87D4-E4EC232CA1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AE03-EE7A-4DBC-909B-6BC4E39B6F68}" type="datetimeFigureOut">
              <a:rPr lang="en-US" smtClean="0"/>
              <a:pPr/>
              <a:t>5/17/2017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29ED-FC6E-4BEB-87D4-E4EC232CA1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AE03-EE7A-4DBC-909B-6BC4E39B6F68}" type="datetimeFigureOut">
              <a:rPr lang="en-US" smtClean="0"/>
              <a:pPr/>
              <a:t>5/17/2017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29ED-FC6E-4BEB-87D4-E4EC232CA1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AE03-EE7A-4DBC-909B-6BC4E39B6F68}" type="datetimeFigureOut">
              <a:rPr lang="en-US" smtClean="0"/>
              <a:pPr/>
              <a:t>5/17/2017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29ED-FC6E-4BEB-87D4-E4EC232CA1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AE03-EE7A-4DBC-909B-6BC4E39B6F68}" type="datetimeFigureOut">
              <a:rPr lang="en-US" smtClean="0"/>
              <a:pPr/>
              <a:t>5/17/2017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29ED-FC6E-4BEB-87D4-E4EC232CA1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AE03-EE7A-4DBC-909B-6BC4E39B6F68}" type="datetimeFigureOut">
              <a:rPr lang="en-US" smtClean="0"/>
              <a:pPr/>
              <a:t>5/17/2017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29ED-FC6E-4BEB-87D4-E4EC232CA1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0AE03-EE7A-4DBC-909B-6BC4E39B6F68}" type="datetimeFigureOut">
              <a:rPr lang="en-US" smtClean="0"/>
              <a:pPr/>
              <a:t>5/17/2017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29ED-FC6E-4BEB-87D4-E4EC232CA10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LIQUEFACTION-INDUCED SETTLEMENT OF SHALLOW</a:t>
            </a:r>
            <a:br>
              <a:rPr lang="en-IN" b="1" dirty="0"/>
            </a:br>
            <a:r>
              <a:rPr lang="en-IN" b="1" dirty="0"/>
              <a:t>FOUNDATIONS AND REMEDIATION: 3D NUMERICAL</a:t>
            </a:r>
            <a:br>
              <a:rPr lang="en-IN" b="1" dirty="0"/>
            </a:br>
            <a:r>
              <a:rPr lang="en-IN" b="1" dirty="0"/>
              <a:t>SIMULATION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2" y="4929198"/>
            <a:ext cx="2200268" cy="709602"/>
          </a:xfrm>
        </p:spPr>
        <p:txBody>
          <a:bodyPr/>
          <a:lstStyle/>
          <a:p>
            <a:r>
              <a:rPr lang="en-IN" dirty="0" err="1" smtClean="0"/>
              <a:t>jubin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7.5 m</a:t>
            </a:r>
            <a:r>
              <a:rPr lang="en-IN" dirty="0" smtClean="0"/>
              <a:t> </a:t>
            </a:r>
            <a:r>
              <a:rPr lang="en-IN" dirty="0"/>
              <a:t>depth (NS direction) </a:t>
            </a:r>
            <a:r>
              <a:rPr lang="en-IN" dirty="0" err="1" smtClean="0"/>
              <a:t>downhole</a:t>
            </a:r>
            <a:r>
              <a:rPr lang="en-IN" dirty="0" smtClean="0"/>
              <a:t> </a:t>
            </a:r>
            <a:r>
              <a:rPr lang="en-IN" dirty="0"/>
              <a:t>acceleration </a:t>
            </a:r>
            <a:r>
              <a:rPr lang="en-IN" dirty="0" smtClean="0"/>
              <a:t>record from the Wildlife </a:t>
            </a:r>
            <a:r>
              <a:rPr lang="en-IN" dirty="0"/>
              <a:t>site during the 1987 Superstition Hills earthquake was employed as </a:t>
            </a:r>
            <a:r>
              <a:rPr lang="en-IN" dirty="0" smtClean="0"/>
              <a:t>base excitation </a:t>
            </a:r>
            <a:r>
              <a:rPr lang="en-IN" dirty="0"/>
              <a:t>along the z-axis.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Finite element mesh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779239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motion at base</a:t>
            </a:r>
            <a:endParaRPr lang="en-I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3922" y="1714488"/>
            <a:ext cx="7692853" cy="415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Site Remediation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</a:t>
            </a:r>
            <a:r>
              <a:rPr lang="en-IN" dirty="0"/>
              <a:t>total of eight simulations were performed. Case </a:t>
            </a:r>
            <a:r>
              <a:rPr lang="en-IN" dirty="0" err="1"/>
              <a:t>MSlD</a:t>
            </a:r>
            <a:r>
              <a:rPr lang="en-IN" dirty="0"/>
              <a:t> </a:t>
            </a:r>
            <a:r>
              <a:rPr lang="en-IN" dirty="0" smtClean="0"/>
              <a:t>simulates a Medium </a:t>
            </a:r>
            <a:r>
              <a:rPr lang="en-IN" dirty="0"/>
              <a:t>Sand site response situation (ID shear wave propagation) with no </a:t>
            </a:r>
            <a:r>
              <a:rPr lang="en-IN" dirty="0" smtClean="0"/>
              <a:t>applied surface </a:t>
            </a:r>
            <a:r>
              <a:rPr lang="en-IN" dirty="0"/>
              <a:t>load. The result obtained provides a reference of </a:t>
            </a:r>
            <a:r>
              <a:rPr lang="en-IN" dirty="0" smtClean="0"/>
              <a:t>free-field </a:t>
            </a:r>
            <a:r>
              <a:rPr lang="en-IN" dirty="0"/>
              <a:t>response for </a:t>
            </a:r>
            <a:r>
              <a:rPr lang="en-IN" dirty="0" smtClean="0"/>
              <a:t>the remaining </a:t>
            </a:r>
            <a:r>
              <a:rPr lang="en-IN" dirty="0"/>
              <a:t>cases. </a:t>
            </a:r>
            <a:endParaRPr lang="en-IN" dirty="0" smtClean="0"/>
          </a:p>
          <a:p>
            <a:r>
              <a:rPr lang="en-IN" dirty="0" smtClean="0"/>
              <a:t>Case </a:t>
            </a:r>
            <a:r>
              <a:rPr lang="en-IN" dirty="0"/>
              <a:t>MS is the </a:t>
            </a:r>
            <a:r>
              <a:rPr lang="en-IN" dirty="0" smtClean="0"/>
              <a:t>same </a:t>
            </a:r>
            <a:r>
              <a:rPr lang="en-IN" dirty="0"/>
              <a:t>as </a:t>
            </a:r>
            <a:r>
              <a:rPr lang="en-IN" dirty="0" err="1"/>
              <a:t>MSlD</a:t>
            </a:r>
            <a:r>
              <a:rPr lang="en-IN" dirty="0"/>
              <a:t> with the surface load </a:t>
            </a:r>
            <a:r>
              <a:rPr lang="en-IN" dirty="0" smtClean="0"/>
              <a:t>applied. </a:t>
            </a:r>
            <a:r>
              <a:rPr lang="en-IN" dirty="0"/>
              <a:t>This is the case </a:t>
            </a:r>
            <a:r>
              <a:rPr lang="en-IN" dirty="0" smtClean="0"/>
              <a:t>which is serving </a:t>
            </a:r>
            <a:r>
              <a:rPr lang="en-IN" dirty="0"/>
              <a:t>as </a:t>
            </a:r>
            <a:r>
              <a:rPr lang="en-IN" dirty="0" smtClean="0"/>
              <a:t>the benchmark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Cases DS, DSL and DSL4 are studied to evaluate the effect of compaction (Dense Sand) for different levels of soil depth and lateral extent. </a:t>
            </a:r>
          </a:p>
          <a:p>
            <a:r>
              <a:rPr lang="en-IN" dirty="0" smtClean="0"/>
              <a:t>Cases DS and DSL are both compacted to 2m depth and while a Larger 10m lateral extent is compacted in Case DSL (compared to 2 m width in Case DS). </a:t>
            </a:r>
          </a:p>
          <a:p>
            <a:r>
              <a:rPr lang="en-IN" dirty="0" smtClean="0"/>
              <a:t>Case DSL4 is the same as Case DSL with compaction of up to 4m. Gravel permeability is used for the compacted area in Cases DG, DGL and DGL4.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8929718" cy="505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Simulated Foundation Settlement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However</a:t>
            </a:r>
            <a:r>
              <a:rPr lang="en-IN" dirty="0"/>
              <a:t>, higher permeability of </a:t>
            </a:r>
            <a:r>
              <a:rPr lang="en-IN" dirty="0" smtClean="0"/>
              <a:t>the compacted </a:t>
            </a:r>
            <a:r>
              <a:rPr lang="en-IN" dirty="0"/>
              <a:t>area played a key role in decreasing settlement. In the case </a:t>
            </a:r>
            <a:r>
              <a:rPr lang="en-IN" dirty="0" smtClean="0"/>
              <a:t>of </a:t>
            </a:r>
            <a:r>
              <a:rPr lang="en-IN" dirty="0"/>
              <a:t>DGL4 </a:t>
            </a:r>
            <a:r>
              <a:rPr lang="en-IN" dirty="0" smtClean="0"/>
              <a:t>(</a:t>
            </a:r>
            <a:r>
              <a:rPr lang="en-IN" dirty="0"/>
              <a:t>dense gravel, 10 </a:t>
            </a:r>
            <a:r>
              <a:rPr lang="en-IN" dirty="0" smtClean="0"/>
              <a:t>m </a:t>
            </a:r>
            <a:r>
              <a:rPr lang="en-IN" dirty="0"/>
              <a:t>wide and 4m deep), the foundation final settlement </a:t>
            </a:r>
            <a:r>
              <a:rPr lang="en-IN" dirty="0" smtClean="0"/>
              <a:t>   (</a:t>
            </a:r>
            <a:r>
              <a:rPr lang="en-IN" dirty="0"/>
              <a:t>Table </a:t>
            </a:r>
            <a:r>
              <a:rPr lang="en-IN" dirty="0" smtClean="0"/>
              <a:t>1) was </a:t>
            </a:r>
            <a:r>
              <a:rPr lang="en-IN" dirty="0"/>
              <a:t>reduced to 0.02m (compared to 0.23m in Case DSL4).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foundation settlement time histories for all conducted simulations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00200"/>
            <a:ext cx="70744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Additional observations for compaction effects </a:t>
            </a:r>
            <a:r>
              <a:rPr lang="en-IN" dirty="0" smtClean="0"/>
              <a:t>:</a:t>
            </a:r>
            <a:endParaRPr lang="en-IN" dirty="0"/>
          </a:p>
          <a:p>
            <a:pPr>
              <a:buNone/>
            </a:pPr>
            <a:r>
              <a:rPr lang="en-IN" dirty="0" smtClean="0"/>
              <a:t>	(</a:t>
            </a:r>
            <a:r>
              <a:rPr lang="en-IN" dirty="0" err="1" smtClean="0"/>
              <a:t>i</a:t>
            </a:r>
            <a:r>
              <a:rPr lang="en-IN" dirty="0" smtClean="0"/>
              <a:t>)In </a:t>
            </a:r>
            <a:r>
              <a:rPr lang="en-IN" dirty="0"/>
              <a:t>the investigated scenario, the zone treated by compaction was virtually of </a:t>
            </a:r>
            <a:r>
              <a:rPr lang="en-IN" dirty="0" smtClean="0"/>
              <a:t>no consequence</a:t>
            </a:r>
            <a:r>
              <a:rPr lang="en-IN" dirty="0"/>
              <a:t>. </a:t>
            </a:r>
          </a:p>
          <a:p>
            <a:pPr>
              <a:buNone/>
            </a:pPr>
            <a:r>
              <a:rPr lang="en-IN" dirty="0" smtClean="0"/>
              <a:t>	(ii)In </a:t>
            </a:r>
            <a:r>
              <a:rPr lang="en-IN" dirty="0"/>
              <a:t>fact, increasing the compacted area (case of 2 m depth, DSL) </a:t>
            </a:r>
            <a:r>
              <a:rPr lang="en-IN" dirty="0" smtClean="0"/>
              <a:t>actually resulted </a:t>
            </a:r>
            <a:r>
              <a:rPr lang="en-IN" dirty="0"/>
              <a:t>in an increased settlement which is a counter-intuitive outcome. </a:t>
            </a:r>
            <a:r>
              <a:rPr lang="en-IN" dirty="0" smtClean="0"/>
              <a:t>It appears </a:t>
            </a:r>
            <a:r>
              <a:rPr lang="en-IN" dirty="0"/>
              <a:t>that the compacted area acted as an embedded block, </a:t>
            </a:r>
            <a:r>
              <a:rPr lang="en-IN" dirty="0" smtClean="0"/>
              <a:t>ultimately resulting </a:t>
            </a:r>
            <a:r>
              <a:rPr lang="en-IN" dirty="0"/>
              <a:t>in a marginally larger liquefaction-induced settlement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	(iii)As expected, compaction to depths greater than 4 m was found to lower the total settlement by about 50% (not shown).</a:t>
            </a:r>
          </a:p>
          <a:p>
            <a:pPr>
              <a:buNone/>
            </a:pPr>
            <a:r>
              <a:rPr lang="en-IN" dirty="0" smtClean="0"/>
              <a:t>	(iv)Increased permeability effects :</a:t>
            </a:r>
          </a:p>
          <a:p>
            <a:pPr>
              <a:buNone/>
            </a:pPr>
            <a:r>
              <a:rPr lang="en-IN" dirty="0" smtClean="0"/>
              <a:t>	(</a:t>
            </a:r>
            <a:r>
              <a:rPr lang="en-IN" dirty="0" err="1" smtClean="0"/>
              <a:t>i</a:t>
            </a:r>
            <a:r>
              <a:rPr lang="en-IN" dirty="0" smtClean="0"/>
              <a:t>) High permeability right under the foundation only (DG) immediately reduced the settlement by more than 50%.</a:t>
            </a:r>
          </a:p>
          <a:p>
            <a:pPr>
              <a:buNone/>
            </a:pPr>
            <a:r>
              <a:rPr lang="en-IN" dirty="0" smtClean="0"/>
              <a:t>	(ii) Increasing the treated zone laterally ,then also vertically eventually resulted in an order of magnitude of settlement reduction.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Shallow Foundations on Liquefiable Soil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Liquefaction-induced tilting and settlement of buildings on shallow </a:t>
            </a:r>
            <a:r>
              <a:rPr lang="en-IN" dirty="0" smtClean="0"/>
              <a:t>foundations results </a:t>
            </a:r>
            <a:r>
              <a:rPr lang="en-IN" dirty="0"/>
              <a:t>in </a:t>
            </a:r>
            <a:r>
              <a:rPr lang="en-IN" dirty="0" smtClean="0"/>
              <a:t>significant damage</a:t>
            </a:r>
            <a:r>
              <a:rPr lang="en-IN" dirty="0"/>
              <a:t>, disruption of function, and </a:t>
            </a:r>
            <a:r>
              <a:rPr lang="en-IN" dirty="0" smtClean="0"/>
              <a:t>considerable replacement expense.</a:t>
            </a:r>
          </a:p>
          <a:p>
            <a:r>
              <a:rPr lang="en-IN" dirty="0"/>
              <a:t>In prototype scale, </a:t>
            </a:r>
            <a:r>
              <a:rPr lang="en-IN" dirty="0" smtClean="0"/>
              <a:t>they explored </a:t>
            </a:r>
            <a:r>
              <a:rPr lang="en-IN" dirty="0"/>
              <a:t>the response of </a:t>
            </a:r>
            <a:r>
              <a:rPr lang="en-IN" dirty="0" smtClean="0"/>
              <a:t>a rigid </a:t>
            </a:r>
            <a:r>
              <a:rPr lang="en-IN" dirty="0"/>
              <a:t>footing (about 4-5 m diameter) </a:t>
            </a:r>
            <a:r>
              <a:rPr lang="en-IN" dirty="0" smtClean="0"/>
              <a:t>supported </a:t>
            </a:r>
            <a:r>
              <a:rPr lang="en-IN" dirty="0"/>
              <a:t>on liquefiable sand </a:t>
            </a:r>
            <a:r>
              <a:rPr lang="en-IN" i="1" dirty="0"/>
              <a:t>(</a:t>
            </a:r>
            <a:r>
              <a:rPr lang="en-IN" i="1" dirty="0" smtClean="0"/>
              <a:t>Dr </a:t>
            </a:r>
            <a:r>
              <a:rPr lang="en-IN" i="1" dirty="0"/>
              <a:t>of about 50%, with 10m to 12.5 m saturated </a:t>
            </a:r>
            <a:r>
              <a:rPr lang="en-IN" i="1" dirty="0" smtClean="0"/>
              <a:t>layer </a:t>
            </a:r>
            <a:r>
              <a:rPr lang="en-IN" dirty="0" smtClean="0"/>
              <a:t>thickness).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study, the mitigation of liquefaction hazard was explored with emphasis on compaction and permeability variation of the immediate ground below the foundation.</a:t>
            </a:r>
          </a:p>
          <a:p>
            <a:r>
              <a:rPr lang="en-IN" dirty="0" smtClean="0"/>
              <a:t>The numerical </a:t>
            </a:r>
            <a:r>
              <a:rPr lang="en-IN" dirty="0"/>
              <a:t>investigation addresses the effect of compaction with and </a:t>
            </a:r>
            <a:r>
              <a:rPr lang="en-IN" dirty="0" smtClean="0"/>
              <a:t>without permeability </a:t>
            </a:r>
            <a:r>
              <a:rPr lang="en-IN" dirty="0"/>
              <a:t>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Finite Element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soil domain is represented by 20-8 node, </a:t>
            </a:r>
            <a:r>
              <a:rPr lang="en-IN" dirty="0" smtClean="0"/>
              <a:t>effective stress fully </a:t>
            </a:r>
            <a:r>
              <a:rPr lang="en-IN" dirty="0"/>
              <a:t>coupled (solid-fluid) brick </a:t>
            </a:r>
            <a:r>
              <a:rPr lang="en-IN" dirty="0" smtClean="0"/>
              <a:t>elements</a:t>
            </a:r>
            <a:r>
              <a:rPr lang="en-IN" b="1" dirty="0" smtClean="0"/>
              <a:t>. </a:t>
            </a:r>
          </a:p>
          <a:p>
            <a:r>
              <a:rPr lang="en-IN" dirty="0" smtClean="0"/>
              <a:t>In </a:t>
            </a:r>
            <a:r>
              <a:rPr lang="en-IN" dirty="0"/>
              <a:t>this formulation, </a:t>
            </a:r>
            <a:r>
              <a:rPr lang="en-IN" dirty="0" smtClean="0"/>
              <a:t>20nodes </a:t>
            </a:r>
            <a:r>
              <a:rPr lang="en-IN" dirty="0"/>
              <a:t>describe the solid translational degrees of freedom, and 8 nodes describe </a:t>
            </a:r>
            <a:r>
              <a:rPr lang="en-IN" dirty="0" smtClean="0"/>
              <a:t>the fluid pressure.</a:t>
            </a:r>
          </a:p>
          <a:p>
            <a:r>
              <a:rPr lang="en-IN" dirty="0" smtClean="0"/>
              <a:t>The compacted </a:t>
            </a:r>
            <a:r>
              <a:rPr lang="en-IN" dirty="0"/>
              <a:t>zone modelling parameters were chosen mainly based on </a:t>
            </a:r>
            <a:r>
              <a:rPr lang="en-IN" dirty="0" smtClean="0"/>
              <a:t>extrapolating the Dr = 4O%.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Shallow Foundation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10 m saturated medium sand layer was studied (based on Nevada Sand at </a:t>
            </a:r>
            <a:r>
              <a:rPr lang="en-IN" dirty="0" smtClean="0"/>
              <a:t>Dr of about </a:t>
            </a:r>
            <a:r>
              <a:rPr lang="en-IN" dirty="0"/>
              <a:t>40%). Herein, the load (40 </a:t>
            </a:r>
            <a:r>
              <a:rPr lang="en-IN" dirty="0" err="1" smtClean="0"/>
              <a:t>kPa</a:t>
            </a:r>
            <a:r>
              <a:rPr lang="en-IN" dirty="0" smtClean="0"/>
              <a:t>) was </a:t>
            </a:r>
            <a:r>
              <a:rPr lang="en-IN" dirty="0"/>
              <a:t>simply applied at ground level in the form of a distributed </a:t>
            </a:r>
            <a:r>
              <a:rPr lang="en-IN" dirty="0" err="1"/>
              <a:t>surficial</a:t>
            </a:r>
            <a:r>
              <a:rPr lang="en-IN" dirty="0"/>
              <a:t> </a:t>
            </a:r>
            <a:r>
              <a:rPr lang="en-IN" dirty="0" smtClean="0"/>
              <a:t>vertical stress </a:t>
            </a:r>
            <a:r>
              <a:rPr lang="en-IN" dirty="0"/>
              <a:t>over a </a:t>
            </a:r>
            <a:r>
              <a:rPr lang="en-IN" dirty="0" smtClean="0"/>
              <a:t>          2 </a:t>
            </a:r>
            <a:r>
              <a:rPr lang="en-IN" i="1" dirty="0" smtClean="0"/>
              <a:t>m x </a:t>
            </a:r>
            <a:r>
              <a:rPr lang="en-IN" i="1" dirty="0"/>
              <a:t>2 m </a:t>
            </a:r>
            <a:r>
              <a:rPr lang="en-IN" i="1" dirty="0" smtClean="0"/>
              <a:t>area.(as in figure)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medium sand soil layer subjected to a surface load of 40 </a:t>
            </a:r>
            <a:r>
              <a:rPr lang="en-IN" dirty="0" err="1" smtClean="0"/>
              <a:t>kPa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7569772" cy="507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7880087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 </a:t>
            </a:r>
            <a:r>
              <a:rPr lang="en-IN" dirty="0"/>
              <a:t>half-mesh (75 elements in total) is </a:t>
            </a:r>
            <a:r>
              <a:rPr lang="en-IN" dirty="0" smtClean="0"/>
              <a:t>studied. Length </a:t>
            </a:r>
            <a:r>
              <a:rPr lang="en-IN" dirty="0"/>
              <a:t>in the longitudinal direction is 26 m, with 13 m </a:t>
            </a:r>
            <a:r>
              <a:rPr lang="en-IN" dirty="0" smtClean="0"/>
              <a:t>transversally (in </a:t>
            </a:r>
            <a:r>
              <a:rPr lang="en-IN" dirty="0"/>
              <a:t>this half-mesh configuration). At this preliminary stage, the employed </a:t>
            </a:r>
            <a:r>
              <a:rPr lang="en-IN" dirty="0" smtClean="0"/>
              <a:t>mesh is </a:t>
            </a:r>
            <a:r>
              <a:rPr lang="en-IN" dirty="0"/>
              <a:t>crude geometrically, and further refinement is addressed later. </a:t>
            </a:r>
          </a:p>
          <a:p>
            <a:r>
              <a:rPr lang="en-IN" dirty="0" smtClean="0"/>
              <a:t>The following(solid </a:t>
            </a:r>
            <a:r>
              <a:rPr lang="en-IN" dirty="0"/>
              <a:t>and fluid) boundary conditions were implemented: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(</a:t>
            </a:r>
            <a:r>
              <a:rPr lang="en-IN" dirty="0" err="1"/>
              <a:t>i</a:t>
            </a:r>
            <a:r>
              <a:rPr lang="en-IN" dirty="0"/>
              <a:t>) Lateral excitation </a:t>
            </a:r>
            <a:r>
              <a:rPr lang="en-IN" dirty="0" smtClean="0"/>
              <a:t>was defined </a:t>
            </a:r>
            <a:r>
              <a:rPr lang="en-IN" dirty="0"/>
              <a:t>along the base in the longitudinal direction (x-axis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	(ii) at any given depth, displacement- degrees of freedom of the left and right boundaries were tied together to reproduce a 1D shear wave propagation mechanism effect. </a:t>
            </a:r>
          </a:p>
          <a:p>
            <a:pPr>
              <a:buNone/>
            </a:pPr>
            <a:r>
              <a:rPr lang="en-IN" dirty="0" smtClean="0"/>
              <a:t>	(iii) the soil surface was traction free,</a:t>
            </a:r>
            <a:r>
              <a:rPr lang="en-IN" dirty="0"/>
              <a:t> with zero prescribed pore </a:t>
            </a:r>
            <a:r>
              <a:rPr lang="en-IN" dirty="0" smtClean="0"/>
              <a:t>pressure</a:t>
            </a:r>
          </a:p>
          <a:p>
            <a:pPr>
              <a:buNone/>
            </a:pPr>
            <a:r>
              <a:rPr lang="en-IN" dirty="0" smtClean="0"/>
              <a:t>	(</a:t>
            </a:r>
            <a:r>
              <a:rPr lang="en-IN" dirty="0"/>
              <a:t>iv) the base and lateral boundaries </a:t>
            </a:r>
            <a:r>
              <a:rPr lang="en-IN" dirty="0" smtClean="0"/>
              <a:t>were impervious</a:t>
            </a:r>
            <a:r>
              <a:rPr lang="en-IN" dirty="0"/>
              <a:t>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A0A0A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564</Words>
  <Application>Microsoft Office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LIQUEFACTION-INDUCED SETTLEMENT OF SHALLOW FOUNDATIONS AND REMEDIATION: 3D NUMERICAL SIMULATION</vt:lpstr>
      <vt:lpstr>Shallow Foundations on Liquefiable Soil</vt:lpstr>
      <vt:lpstr>Slide 3</vt:lpstr>
      <vt:lpstr>Finite Element Formulation</vt:lpstr>
      <vt:lpstr>Shallow Foundation Model</vt:lpstr>
      <vt:lpstr>medium sand soil layer subjected to a surface load of 40 kPa</vt:lpstr>
      <vt:lpstr>Slide 7</vt:lpstr>
      <vt:lpstr>Slide 8</vt:lpstr>
      <vt:lpstr>Slide 9</vt:lpstr>
      <vt:lpstr>Slide 10</vt:lpstr>
      <vt:lpstr>Finite element mesh</vt:lpstr>
      <vt:lpstr>Input motion at base</vt:lpstr>
      <vt:lpstr>Site Remediation</vt:lpstr>
      <vt:lpstr>Slide 14</vt:lpstr>
      <vt:lpstr>Slide 15</vt:lpstr>
      <vt:lpstr>Simulated Foundation Settlement</vt:lpstr>
      <vt:lpstr>foundation settlement time histories for all conducted simulations</vt:lpstr>
      <vt:lpstr>Slide 18</vt:lpstr>
      <vt:lpstr>Slide 19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LIQUEFACTION-INDUCED SETTLEMENT OF SHALLOW FOUNDATIONS AND REMEDIATION: 3D NUMERICAL SIMULATION</dc:title>
  <dc:creator>jubin</dc:creator>
  <cp:lastModifiedBy>jubin</cp:lastModifiedBy>
  <cp:revision>31</cp:revision>
  <dcterms:created xsi:type="dcterms:W3CDTF">2017-05-17T00:52:44Z</dcterms:created>
  <dcterms:modified xsi:type="dcterms:W3CDTF">2017-05-17T07:14:16Z</dcterms:modified>
</cp:coreProperties>
</file>