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C7153-0938-4256-9DB6-2AC670D44442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63E34-EFF7-4EE1-BC06-9AB7E718B5A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63E34-EFF7-4EE1-BC06-9AB7E718B5A1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B55-36EC-4ABE-9354-F0138E13E9EC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BF05-0599-435D-AB6D-B733C5065B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B55-36EC-4ABE-9354-F0138E13E9EC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BF05-0599-435D-AB6D-B733C5065B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B55-36EC-4ABE-9354-F0138E13E9EC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BF05-0599-435D-AB6D-B733C5065B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B55-36EC-4ABE-9354-F0138E13E9EC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BF05-0599-435D-AB6D-B733C5065B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B55-36EC-4ABE-9354-F0138E13E9EC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BF05-0599-435D-AB6D-B733C5065B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B55-36EC-4ABE-9354-F0138E13E9EC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BF05-0599-435D-AB6D-B733C5065B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B55-36EC-4ABE-9354-F0138E13E9EC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BF05-0599-435D-AB6D-B733C5065B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B55-36EC-4ABE-9354-F0138E13E9EC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BF05-0599-435D-AB6D-B733C5065B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B55-36EC-4ABE-9354-F0138E13E9EC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BF05-0599-435D-AB6D-B733C5065B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B55-36EC-4ABE-9354-F0138E13E9EC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BF05-0599-435D-AB6D-B733C5065B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B55-36EC-4ABE-9354-F0138E13E9EC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BF05-0599-435D-AB6D-B733C5065B3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DB55-36EC-4ABE-9354-F0138E13E9EC}" type="datetimeFigureOut">
              <a:rPr lang="en-US" smtClean="0"/>
              <a:t>5/21/2017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BF05-0599-435D-AB6D-B733C5065B3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LIQUEFACTION-INDUCED SETTLEMENT OF SHALLOW</a:t>
            </a:r>
            <a:br>
              <a:rPr lang="en-IN" b="1" dirty="0"/>
            </a:br>
            <a:r>
              <a:rPr lang="en-IN" b="1" dirty="0"/>
              <a:t>FOUNDATIONS AND REMEDIATION: 3D NUMERICAL</a:t>
            </a:r>
            <a:br>
              <a:rPr lang="en-IN" b="1" dirty="0"/>
            </a:br>
            <a:r>
              <a:rPr lang="en-IN" b="1" dirty="0"/>
              <a:t>SIMULATION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4714884"/>
            <a:ext cx="6400800" cy="1752600"/>
          </a:xfrm>
        </p:spPr>
        <p:txBody>
          <a:bodyPr/>
          <a:lstStyle/>
          <a:p>
            <a:r>
              <a:rPr lang="en-IN" dirty="0" smtClean="0"/>
              <a:t>By  AHMED </a:t>
            </a:r>
            <a:r>
              <a:rPr lang="en-IN" dirty="0"/>
              <a:t>ELGAMAL </a:t>
            </a:r>
            <a:r>
              <a:rPr lang="en-IN" dirty="0" smtClean="0"/>
              <a:t>, </a:t>
            </a:r>
            <a:r>
              <a:rPr lang="en-IN" dirty="0"/>
              <a:t>JINCHI LU </a:t>
            </a:r>
            <a:r>
              <a:rPr lang="en-IN" dirty="0" smtClean="0"/>
              <a:t>&amp; </a:t>
            </a:r>
            <a:r>
              <a:rPr lang="en-IN" dirty="0"/>
              <a:t>ZHAOHUI </a:t>
            </a:r>
            <a:r>
              <a:rPr lang="en-IN" dirty="0" smtClean="0"/>
              <a:t>YANG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Response </a:t>
            </a:r>
            <a:r>
              <a:rPr lang="en-IN" b="1" dirty="0" smtClean="0"/>
              <a:t>characteristics </a:t>
            </a:r>
            <a:r>
              <a:rPr lang="en-IN" b="1" dirty="0"/>
              <a:t>and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b="1" i="1" dirty="0"/>
              <a:t>Site response (Case MSID)</a:t>
            </a:r>
            <a:endParaRPr lang="en-IN" dirty="0" smtClean="0"/>
          </a:p>
          <a:p>
            <a:r>
              <a:rPr lang="en-IN" dirty="0" smtClean="0"/>
              <a:t>Figures </a:t>
            </a:r>
            <a:r>
              <a:rPr lang="en-IN" dirty="0"/>
              <a:t>5 and 6 display lateral acceleration </a:t>
            </a:r>
            <a:r>
              <a:rPr lang="en-IN" b="1" dirty="0"/>
              <a:t>and excess pore pressure (u,) time</a:t>
            </a:r>
          </a:p>
          <a:p>
            <a:r>
              <a:rPr lang="en-IN" dirty="0"/>
              <a:t>histories at different depths for Case </a:t>
            </a:r>
            <a:r>
              <a:rPr lang="en-IN" dirty="0" err="1"/>
              <a:t>MSlD</a:t>
            </a:r>
            <a:r>
              <a:rPr lang="en-IN" dirty="0"/>
              <a:t>. Figure 6 shows that the entire sand</a:t>
            </a:r>
          </a:p>
          <a:p>
            <a:r>
              <a:rPr lang="en-IN" dirty="0"/>
              <a:t>stratum was liquefied throughout (maximum excess pore-pressure </a:t>
            </a:r>
            <a:r>
              <a:rPr lang="en-IN" i="1" dirty="0"/>
              <a:t>u, </a:t>
            </a:r>
            <a:r>
              <a:rPr lang="en-IN" b="1" i="1" dirty="0"/>
              <a:t>equals the</a:t>
            </a:r>
          </a:p>
          <a:p>
            <a:r>
              <a:rPr lang="en-IN" dirty="0"/>
              <a:t>initial overburden vertical effective stresses </a:t>
            </a:r>
            <a:r>
              <a:rPr lang="en-IN" b="1" dirty="0" err="1"/>
              <a:t>oLo</a:t>
            </a:r>
            <a:r>
              <a:rPr lang="en-IN" b="1" dirty="0"/>
              <a:t>, i.e. the </a:t>
            </a:r>
            <a:r>
              <a:rPr lang="en-IN" b="1" dirty="0" err="1"/>
              <a:t>porepressure</a:t>
            </a:r>
            <a:r>
              <a:rPr lang="en-IN" b="1" dirty="0"/>
              <a:t> ratio </a:t>
            </a:r>
            <a:r>
              <a:rPr lang="en-IN" b="1" i="1" dirty="0" err="1"/>
              <a:t>Tu</a:t>
            </a:r>
            <a:r>
              <a:rPr lang="en-IN" b="1" i="1" dirty="0"/>
              <a:t> =</a:t>
            </a:r>
          </a:p>
          <a:p>
            <a:r>
              <a:rPr lang="en-IN" b="1" i="1" dirty="0" err="1"/>
              <a:t>ue</a:t>
            </a:r>
            <a:r>
              <a:rPr lang="en-IN" b="1" i="1" dirty="0"/>
              <a:t>/u~=, '1.0). Initial liquefaction was reached at 9 seconds bear the surface (Fig. 6),</a:t>
            </a:r>
          </a:p>
          <a:p>
            <a:r>
              <a:rPr lang="en-IN" dirty="0"/>
              <a:t>propagating downwards throughout the stratum after about </a:t>
            </a:r>
            <a:r>
              <a:rPr lang="en-IN" b="1" dirty="0"/>
              <a:t>13 seconds of excitation</a:t>
            </a:r>
          </a:p>
          <a:p>
            <a:r>
              <a:rPr lang="en-IN" dirty="0"/>
              <a:t>(Fig. 6). </a:t>
            </a:r>
            <a:r>
              <a:rPr lang="en-IN" b="1" dirty="0"/>
              <a:t>As liquefaction occurred, acceleration at relatively high levels of input</a:t>
            </a:r>
          </a:p>
          <a:p>
            <a:r>
              <a:rPr lang="en-IN" dirty="0"/>
              <a:t>excitation (during 10-20 s) </a:t>
            </a:r>
            <a:r>
              <a:rPr lang="en-IN" b="1" dirty="0"/>
              <a:t>was clearly attenuated (Fig. 5).</a:t>
            </a:r>
          </a:p>
          <a:p>
            <a:r>
              <a:rPr lang="en-IN" dirty="0"/>
              <a:t>Once liquefaction </a:t>
            </a:r>
            <a:r>
              <a:rPr lang="en-IN" b="1" dirty="0"/>
              <a:t>was reached, </a:t>
            </a:r>
            <a:r>
              <a:rPr lang="en-IN" b="1" i="1" dirty="0"/>
              <a:t>r, remained at 1.0 with reduction only taking</a:t>
            </a:r>
          </a:p>
          <a:p>
            <a:r>
              <a:rPr lang="en-IN" dirty="0"/>
              <a:t>place near the end of shaking, from the base upwards. The stress-paths </a:t>
            </a:r>
            <a:r>
              <a:rPr lang="en-IN" b="1" dirty="0"/>
              <a:t>and </a:t>
            </a:r>
            <a:r>
              <a:rPr lang="en-IN" b="1" dirty="0" err="1"/>
              <a:t>stressstrain</a:t>
            </a:r>
            <a:endParaRPr lang="en-IN" b="1" dirty="0"/>
          </a:p>
          <a:p>
            <a:r>
              <a:rPr lang="en-IN" dirty="0"/>
              <a:t>history of Fig. </a:t>
            </a:r>
            <a:r>
              <a:rPr lang="en-IN" b="1" dirty="0"/>
              <a:t>7 show the typical mechanism of cyclic decrease in effective</a:t>
            </a:r>
          </a:p>
          <a:p>
            <a:r>
              <a:rPr lang="en-IN" dirty="0"/>
              <a:t>confinement due to pore-pressure </a:t>
            </a:r>
            <a:r>
              <a:rPr lang="en-IN" dirty="0" err="1"/>
              <a:t>buildup</a:t>
            </a:r>
            <a:r>
              <a:rPr lang="en-IN" dirty="0"/>
              <a:t>, along with the associated loss in shear</a:t>
            </a:r>
          </a:p>
          <a:p>
            <a:r>
              <a:rPr lang="en-IN" dirty="0"/>
              <a:t>stiffness and strength.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dirty="0" smtClean="0"/>
              <a:t>Benchmark simulation (Case MS)</a:t>
            </a:r>
            <a:endParaRPr lang="en-IN" b="1" dirty="0"/>
          </a:p>
          <a:p>
            <a:r>
              <a:rPr lang="en-IN" dirty="0" smtClean="0"/>
              <a:t>In </a:t>
            </a:r>
            <a:r>
              <a:rPr lang="en-IN" dirty="0"/>
              <a:t>the free field (not shown), the response was essentially the same </a:t>
            </a:r>
            <a:r>
              <a:rPr lang="en-IN" b="1" i="1" dirty="0"/>
              <a:t>is that of</a:t>
            </a:r>
          </a:p>
          <a:p>
            <a:r>
              <a:rPr lang="en-IN" dirty="0"/>
              <a:t>MS1D. Under the foundation, strong dilative response was observed. </a:t>
            </a:r>
            <a:r>
              <a:rPr lang="en-IN" b="1" dirty="0"/>
              <a:t>As shown in</a:t>
            </a:r>
          </a:p>
          <a:p>
            <a:r>
              <a:rPr lang="en-IN" dirty="0"/>
              <a:t>Fig. 8, a number of instantaneous sharp pore pressure drops occurred. This dilative</a:t>
            </a:r>
          </a:p>
          <a:p>
            <a:r>
              <a:rPr lang="en-IN" dirty="0"/>
              <a:t>response is also observed in the stress paths as shown in Fig. 9. In the soil section</a:t>
            </a:r>
          </a:p>
          <a:p>
            <a:r>
              <a:rPr lang="en-IN" dirty="0"/>
              <a:t>immediately below the foundation, </a:t>
            </a:r>
            <a:r>
              <a:rPr lang="en-IN" i="1" dirty="0"/>
              <a:t>u. </a:t>
            </a:r>
            <a:r>
              <a:rPr lang="en-IN" i="1" dirty="0" err="1"/>
              <a:t>buildup</a:t>
            </a:r>
            <a:r>
              <a:rPr lang="en-IN" i="1" dirty="0"/>
              <a:t> was relatively slow (top graph of</a:t>
            </a:r>
          </a:p>
          <a:p>
            <a:r>
              <a:rPr lang="en-IN" dirty="0"/>
              <a:t>Fig. 8). This pattern of response </a:t>
            </a:r>
            <a:r>
              <a:rPr lang="en-IN" b="1" dirty="0"/>
              <a:t>was caused mainly by the shear-induced dilative</a:t>
            </a:r>
          </a:p>
          <a:p>
            <a:r>
              <a:rPr lang="en-IN" dirty="0"/>
              <a:t>response during the deformation of the saturated soil below the foundation [Liu</a:t>
            </a:r>
          </a:p>
          <a:p>
            <a:r>
              <a:rPr lang="en-IN" b="1" dirty="0"/>
              <a:t>and </a:t>
            </a:r>
            <a:r>
              <a:rPr lang="en-IN" b="1" dirty="0" err="1"/>
              <a:t>Dobry</a:t>
            </a:r>
            <a:r>
              <a:rPr lang="en-IN" b="1" dirty="0"/>
              <a:t>, 1997; </a:t>
            </a:r>
            <a:r>
              <a:rPr lang="en-IN" b="1" dirty="0" err="1"/>
              <a:t>Adalier</a:t>
            </a:r>
            <a:r>
              <a:rPr lang="en-IN" b="1" dirty="0"/>
              <a:t> et </a:t>
            </a:r>
            <a:r>
              <a:rPr lang="en-IN" b="1" i="1" dirty="0"/>
              <a:t>at., 19983. As the rate of settlement decreased (MS in</a:t>
            </a:r>
          </a:p>
          <a:p>
            <a:r>
              <a:rPr lang="en-IN" dirty="0"/>
              <a:t>Fig. 4), </a:t>
            </a:r>
            <a:r>
              <a:rPr lang="en-IN" i="1" dirty="0"/>
              <a:t>u, under the foundation (top graph of Fig. 8) built up rapidly and only</a:t>
            </a:r>
          </a:p>
          <a:p>
            <a:r>
              <a:rPr lang="en-IN" dirty="0"/>
              <a:t>started to dissipate after nearly reaching liquefaction at about 110 seconds (well</a:t>
            </a:r>
          </a:p>
          <a:p>
            <a:r>
              <a:rPr lang="en-IN" dirty="0"/>
              <a:t>after the end of </a:t>
            </a:r>
            <a:r>
              <a:rPr lang="en-IN" b="1" dirty="0"/>
              <a:t>shaking at 98 seconds). The permanent foundation settlement was</a:t>
            </a:r>
          </a:p>
          <a:p>
            <a:r>
              <a:rPr lang="en-IN" b="1" dirty="0"/>
              <a:t>0.23 </a:t>
            </a:r>
            <a:r>
              <a:rPr lang="en-IN" b="1" dirty="0" err="1"/>
              <a:t>rn</a:t>
            </a:r>
            <a:r>
              <a:rPr lang="en-IN" b="1" dirty="0"/>
              <a:t> (Table 1) in Case MS. Similar characteristics of </a:t>
            </a:r>
            <a:r>
              <a:rPr lang="en-IN" b="1" i="1" dirty="0"/>
              <a:t>u, response were recorded</a:t>
            </a:r>
          </a:p>
          <a:p>
            <a:r>
              <a:rPr lang="en-IN" dirty="0"/>
              <a:t>during the centrifuge test of Liu and </a:t>
            </a:r>
            <a:r>
              <a:rPr lang="en-IN" dirty="0" err="1"/>
              <a:t>Dobry</a:t>
            </a:r>
            <a:r>
              <a:rPr lang="en-IN" dirty="0"/>
              <a:t> (corner of Fig. 8).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i="1" dirty="0"/>
              <a:t>Compaction </a:t>
            </a:r>
            <a:r>
              <a:rPr lang="en-IN" b="1" i="1" dirty="0" smtClean="0"/>
              <a:t>remediation</a:t>
            </a:r>
          </a:p>
          <a:p>
            <a:r>
              <a:rPr lang="en-IN" dirty="0"/>
              <a:t>Cases DS, DSL and DSL4 were compacted to different lateral extent and soil depth</a:t>
            </a:r>
          </a:p>
          <a:p>
            <a:r>
              <a:rPr lang="en-IN" dirty="0"/>
              <a:t>levels (Table 1 and Fig. 1). The response recorded away from the foundation (</a:t>
            </a:r>
            <a:r>
              <a:rPr lang="en-IN" dirty="0" err="1"/>
              <a:t>fieefield</a:t>
            </a:r>
            <a:r>
              <a:rPr lang="en-IN" dirty="0"/>
              <a:t>)</a:t>
            </a:r>
          </a:p>
          <a:p>
            <a:r>
              <a:rPr lang="en-IN" dirty="0"/>
              <a:t>in all these cases </a:t>
            </a:r>
            <a:r>
              <a:rPr lang="en-IN" b="1" dirty="0"/>
              <a:t>was quite similar to that of Case MS (not shown). Under</a:t>
            </a:r>
          </a:p>
          <a:p>
            <a:r>
              <a:rPr lang="en-IN" dirty="0"/>
              <a:t>the foundation, the response </a:t>
            </a:r>
            <a:r>
              <a:rPr lang="en-IN" b="1" i="1" dirty="0"/>
              <a:t>(e.g. lateral acceleration and excess pore pressure time</a:t>
            </a:r>
          </a:p>
          <a:p>
            <a:r>
              <a:rPr lang="en-IN" dirty="0"/>
              <a:t>histories) in </a:t>
            </a:r>
            <a:r>
              <a:rPr lang="en-IN" b="1" dirty="0"/>
              <a:t>cases DS, DSL and DSL4 were also quite comparable to Case MS.</a:t>
            </a:r>
          </a:p>
          <a:p>
            <a:r>
              <a:rPr lang="en-IN" dirty="0"/>
              <a:t>Pore-pressure for DSL4 under the foundation is </a:t>
            </a:r>
            <a:r>
              <a:rPr lang="en-IN" b="1" dirty="0"/>
              <a:t>shown in Fig. 10. Note the</a:t>
            </a:r>
          </a:p>
          <a:p>
            <a:r>
              <a:rPr lang="en-IN" dirty="0"/>
              <a:t>similarity to MS (Fig. 8), with </a:t>
            </a:r>
            <a:r>
              <a:rPr lang="en-IN" b="1" i="1" dirty="0"/>
              <a:t>u, rising near the end of shaking (even at 4m and</a:t>
            </a:r>
          </a:p>
          <a:p>
            <a:r>
              <a:rPr lang="en-IN" dirty="0"/>
              <a:t>6 m depth in DSLQ), and the somewhat faster dissipation of </a:t>
            </a:r>
            <a:r>
              <a:rPr lang="en-IN" b="1" i="1" dirty="0"/>
              <a:t>u, at 8m depth.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A0A0A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A0A0A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559</Words>
  <Application>Microsoft Office PowerPoint</Application>
  <PresentationFormat>On-screen Show (4:3)</PresentationFormat>
  <Paragraphs>41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LIQUEFACTION-INDUCED SETTLEMENT OF SHALLOW FOUNDATIONS AND REMEDIATION: 3D NUMERICAL SIMULATION</vt:lpstr>
      <vt:lpstr>Response characteristics and Discussion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LIQUEFACTION-INDUCED SETTLEMENT OF SHALLOW FOUNDATIONS AND REMEDIATION: 3D NUMERICAL SIMULATION</dc:title>
  <dc:creator>jubin</dc:creator>
  <cp:lastModifiedBy>jubin</cp:lastModifiedBy>
  <cp:revision>34</cp:revision>
  <dcterms:created xsi:type="dcterms:W3CDTF">2017-05-21T07:15:44Z</dcterms:created>
  <dcterms:modified xsi:type="dcterms:W3CDTF">2017-05-21T17:39:58Z</dcterms:modified>
</cp:coreProperties>
</file>