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8" r:id="rId3"/>
    <p:sldId id="257"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3" r:id="rId26"/>
    <p:sldId id="281" r:id="rId27"/>
    <p:sldId id="28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34D4643-20DC-4DCC-93D9-94CF82CFA39D}" type="datetimeFigureOut">
              <a:rPr lang="en-US" smtClean="0"/>
              <a:pPr/>
              <a:t>3/3/2017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C7CC0B-DC0D-4329-857F-E5AD1FAFF88E}"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34D4643-20DC-4DCC-93D9-94CF82CFA39D}" type="datetimeFigureOut">
              <a:rPr lang="en-US" smtClean="0"/>
              <a:pPr/>
              <a:t>3/3/2017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C7CC0B-DC0D-4329-857F-E5AD1FAFF88E}"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34D4643-20DC-4DCC-93D9-94CF82CFA39D}" type="datetimeFigureOut">
              <a:rPr lang="en-US" smtClean="0"/>
              <a:pPr/>
              <a:t>3/3/2017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C7CC0B-DC0D-4329-857F-E5AD1FAFF88E}"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34D4643-20DC-4DCC-93D9-94CF82CFA39D}" type="datetimeFigureOut">
              <a:rPr lang="en-US" smtClean="0"/>
              <a:pPr/>
              <a:t>3/3/2017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C7CC0B-DC0D-4329-857F-E5AD1FAFF88E}"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D4643-20DC-4DCC-93D9-94CF82CFA39D}" type="datetimeFigureOut">
              <a:rPr lang="en-US" smtClean="0"/>
              <a:pPr/>
              <a:t>3/3/2017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C7CC0B-DC0D-4329-857F-E5AD1FAFF88E}"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34D4643-20DC-4DCC-93D9-94CF82CFA39D}" type="datetimeFigureOut">
              <a:rPr lang="en-US" smtClean="0"/>
              <a:pPr/>
              <a:t>3/3/2017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C7CC0B-DC0D-4329-857F-E5AD1FAFF88E}"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34D4643-20DC-4DCC-93D9-94CF82CFA39D}" type="datetimeFigureOut">
              <a:rPr lang="en-US" smtClean="0"/>
              <a:pPr/>
              <a:t>3/3/2017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C7CC0B-DC0D-4329-857F-E5AD1FAFF88E}"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34D4643-20DC-4DCC-93D9-94CF82CFA39D}" type="datetimeFigureOut">
              <a:rPr lang="en-US" smtClean="0"/>
              <a:pPr/>
              <a:t>3/3/2017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C7CC0B-DC0D-4329-857F-E5AD1FAFF88E}"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4D4643-20DC-4DCC-93D9-94CF82CFA39D}" type="datetimeFigureOut">
              <a:rPr lang="en-US" smtClean="0"/>
              <a:pPr/>
              <a:t>3/3/2017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AC7CC0B-DC0D-4329-857F-E5AD1FAFF88E}"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4D4643-20DC-4DCC-93D9-94CF82CFA39D}" type="datetimeFigureOut">
              <a:rPr lang="en-US" smtClean="0"/>
              <a:pPr/>
              <a:t>3/3/2017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C7CC0B-DC0D-4329-857F-E5AD1FAFF88E}"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4D4643-20DC-4DCC-93D9-94CF82CFA39D}" type="datetimeFigureOut">
              <a:rPr lang="en-US" smtClean="0"/>
              <a:pPr/>
              <a:t>3/3/2017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C7CC0B-DC0D-4329-857F-E5AD1FAFF88E}"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4D4643-20DC-4DCC-93D9-94CF82CFA39D}" type="datetimeFigureOut">
              <a:rPr lang="en-US" smtClean="0"/>
              <a:pPr/>
              <a:t>3/3/2017</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C7CC0B-DC0D-4329-857F-E5AD1FAFF88E}"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smtClean="0"/>
              <a:t>Parameter Estimation in Finite Element Simulations of Rayleigh Waves</a:t>
            </a:r>
            <a:endParaRPr lang="en-IN" dirty="0"/>
          </a:p>
        </p:txBody>
      </p:sp>
      <p:sp>
        <p:nvSpPr>
          <p:cNvPr id="3" name="Subtitle 2"/>
          <p:cNvSpPr>
            <a:spLocks noGrp="1"/>
          </p:cNvSpPr>
          <p:nvPr>
            <p:ph type="subTitle" idx="1"/>
          </p:nvPr>
        </p:nvSpPr>
        <p:spPr>
          <a:xfrm>
            <a:off x="4000496" y="5500702"/>
            <a:ext cx="6400800" cy="1752600"/>
          </a:xfrm>
        </p:spPr>
        <p:txBody>
          <a:bodyPr/>
          <a:lstStyle/>
          <a:p>
            <a:r>
              <a:rPr lang="en-IN" dirty="0" smtClean="0"/>
              <a:t>BY:-</a:t>
            </a:r>
            <a:r>
              <a:rPr lang="en-IN" dirty="0" err="1" smtClean="0"/>
              <a:t>Jubin</a:t>
            </a:r>
            <a:r>
              <a:rPr lang="en-IN" dirty="0" smtClean="0"/>
              <a:t> </a:t>
            </a:r>
            <a:r>
              <a:rPr lang="en-IN" dirty="0" err="1" smtClean="0"/>
              <a:t>kumar</a:t>
            </a:r>
            <a:r>
              <a:rPr lang="en-IN" dirty="0" smtClean="0"/>
              <a:t> </a:t>
            </a:r>
            <a:r>
              <a:rPr lang="en-IN" dirty="0" err="1" smtClean="0"/>
              <a:t>soni</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28596" y="214290"/>
            <a:ext cx="8258204" cy="6126163"/>
          </a:xfrm>
        </p:spPr>
        <p:txBody>
          <a:bodyPr>
            <a:normAutofit lnSpcReduction="10000"/>
          </a:bodyPr>
          <a:lstStyle/>
          <a:p>
            <a:r>
              <a:rPr lang="en-IN" dirty="0" smtClean="0"/>
              <a:t>Damping Attenuation or damping has various quantitative expressions depending on application. Two types of attenuation can be distinguished in finite element </a:t>
            </a:r>
            <a:r>
              <a:rPr lang="en-IN" dirty="0" smtClean="0"/>
              <a:t>modelling: </a:t>
            </a:r>
            <a:r>
              <a:rPr lang="en-IN" dirty="0" smtClean="0"/>
              <a:t>numerical and material attenuation.</a:t>
            </a:r>
          </a:p>
          <a:p>
            <a:r>
              <a:rPr lang="en-IN" dirty="0" smtClean="0"/>
              <a:t> Numerical attenuation is caused by the </a:t>
            </a:r>
            <a:r>
              <a:rPr lang="en-IN" dirty="0" err="1" smtClean="0"/>
              <a:t>Newmark</a:t>
            </a:r>
            <a:r>
              <a:rPr lang="en-IN" dirty="0" smtClean="0"/>
              <a:t>-beta </a:t>
            </a:r>
            <a:r>
              <a:rPr lang="en-IN" dirty="0" smtClean="0"/>
              <a:t>parameters controlling the time integration scheme. Numerical damping is also caused by the mesh, which removes wavelengths shorter than the </a:t>
            </a:r>
            <a:r>
              <a:rPr lang="en-IN" dirty="0" err="1" smtClean="0"/>
              <a:t>Nyquist</a:t>
            </a:r>
            <a:r>
              <a:rPr lang="en-IN" dirty="0" smtClean="0"/>
              <a:t> limit. </a:t>
            </a:r>
          </a:p>
          <a:p>
            <a:r>
              <a:rPr lang="en-IN" dirty="0" smtClean="0"/>
              <a:t>The material damping is user-defined and controls the energy dissipation per cycle.</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214291"/>
            <a:ext cx="8286808" cy="1143008"/>
          </a:xfrm>
        </p:spPr>
        <p:txBody>
          <a:bodyPr/>
          <a:lstStyle/>
          <a:p>
            <a:r>
              <a:rPr lang="en-IN" dirty="0" smtClean="0"/>
              <a:t>In dynamic finite element analysis, the governing equation of motion is expressed as:</a:t>
            </a:r>
          </a:p>
          <a:p>
            <a:endParaRPr lang="en-IN" dirty="0"/>
          </a:p>
        </p:txBody>
      </p:sp>
      <p:pic>
        <p:nvPicPr>
          <p:cNvPr id="4099" name="Picture 3"/>
          <p:cNvPicPr>
            <a:picLocks noChangeAspect="1" noChangeArrowheads="1"/>
          </p:cNvPicPr>
          <p:nvPr/>
        </p:nvPicPr>
        <p:blipFill>
          <a:blip r:embed="rId2"/>
          <a:srcRect/>
          <a:stretch>
            <a:fillRect/>
          </a:stretch>
        </p:blipFill>
        <p:spPr bwMode="auto">
          <a:xfrm>
            <a:off x="1000100" y="1357298"/>
            <a:ext cx="6072230" cy="1023039"/>
          </a:xfrm>
          <a:prstGeom prst="rect">
            <a:avLst/>
          </a:prstGeom>
          <a:noFill/>
          <a:ln w="9525">
            <a:noFill/>
            <a:miter lim="800000"/>
            <a:headEnd/>
            <a:tailEnd/>
          </a:ln>
          <a:effectLst/>
        </p:spPr>
      </p:pic>
      <p:pic>
        <p:nvPicPr>
          <p:cNvPr id="4101" name="Picture 5"/>
          <p:cNvPicPr>
            <a:picLocks noChangeAspect="1" noChangeArrowheads="1"/>
          </p:cNvPicPr>
          <p:nvPr/>
        </p:nvPicPr>
        <p:blipFill>
          <a:blip r:embed="rId3"/>
          <a:srcRect/>
          <a:stretch>
            <a:fillRect/>
          </a:stretch>
        </p:blipFill>
        <p:spPr bwMode="auto">
          <a:xfrm>
            <a:off x="214282" y="2285992"/>
            <a:ext cx="8484673" cy="1181105"/>
          </a:xfrm>
          <a:prstGeom prst="rect">
            <a:avLst/>
          </a:prstGeom>
          <a:noFill/>
          <a:ln w="9525">
            <a:noFill/>
            <a:miter lim="800000"/>
            <a:headEnd/>
            <a:tailEnd/>
          </a:ln>
          <a:effectLst/>
        </p:spPr>
      </p:pic>
      <p:sp>
        <p:nvSpPr>
          <p:cNvPr id="8" name="Content Placeholder 2"/>
          <p:cNvSpPr txBox="1">
            <a:spLocks/>
          </p:cNvSpPr>
          <p:nvPr/>
        </p:nvSpPr>
        <p:spPr>
          <a:xfrm>
            <a:off x="500034" y="4000504"/>
            <a:ext cx="8072494" cy="1643074"/>
          </a:xfrm>
          <a:prstGeom prst="rect">
            <a:avLst/>
          </a:prstGeom>
        </p:spPr>
        <p:txBody>
          <a:bodyPr vert="horz" lIns="91440" tIns="45720" rIns="91440" bIns="45720" rtlCol="0">
            <a:normAutofit fontScale="70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3200" b="0" i="0" u="none" strike="noStrike" kern="1200" cap="none" spc="0" normalizeH="0" baseline="0" noProof="0" dirty="0" smtClean="0">
                <a:ln>
                  <a:noFill/>
                </a:ln>
                <a:solidFill>
                  <a:schemeClr val="tx1"/>
                </a:solidFill>
                <a:effectLst/>
                <a:uLnTx/>
                <a:uFillTx/>
                <a:latin typeface="+mn-lt"/>
                <a:ea typeface="+mn-ea"/>
                <a:cs typeface="+mn-cs"/>
              </a:rPr>
              <a:t>W is circular frequency due to applied force or forcing</a:t>
            </a:r>
            <a:r>
              <a:rPr kumimoji="0" lang="en-IN" sz="3200" b="0" i="0" u="none" strike="noStrike" kern="1200" cap="none" spc="0" normalizeH="0" noProof="0" dirty="0" smtClean="0">
                <a:ln>
                  <a:noFill/>
                </a:ln>
                <a:solidFill>
                  <a:schemeClr val="tx1"/>
                </a:solidFill>
                <a:effectLst/>
                <a:uLnTx/>
                <a:uFillTx/>
                <a:latin typeface="+mn-lt"/>
                <a:ea typeface="+mn-ea"/>
                <a:cs typeface="+mn-cs"/>
              </a:rPr>
              <a:t> frequency</a:t>
            </a:r>
            <a:endParaRPr kumimoji="0" lang="en-IN"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3200" b="0" i="0" u="none" strike="noStrike" kern="1200" cap="none" spc="0" normalizeH="0" baseline="0" noProof="0" dirty="0" smtClean="0">
                <a:ln>
                  <a:noFill/>
                </a:ln>
                <a:solidFill>
                  <a:schemeClr val="tx1"/>
                </a:solidFill>
                <a:effectLst/>
                <a:uLnTx/>
                <a:uFillTx/>
                <a:latin typeface="+mn-lt"/>
                <a:ea typeface="+mn-ea"/>
                <a:cs typeface="+mn-cs"/>
              </a:rPr>
              <a:t>damping </a:t>
            </a:r>
            <a:r>
              <a:rPr kumimoji="0" lang="en-IN" sz="3200" b="0" i="0" u="none" strike="noStrike" kern="1200" cap="none" spc="0" normalizeH="0" baseline="0" noProof="0" dirty="0" smtClean="0">
                <a:ln>
                  <a:noFill/>
                </a:ln>
                <a:solidFill>
                  <a:schemeClr val="tx1"/>
                </a:solidFill>
                <a:effectLst/>
                <a:uLnTx/>
                <a:uFillTx/>
                <a:latin typeface="+mn-lt"/>
                <a:ea typeface="+mn-ea"/>
                <a:cs typeface="+mn-cs"/>
              </a:rPr>
              <a:t>matrix could be expressed as a linear combination of the mass and stiffness matrices. This type of damping is referred to as Rayleigh damping</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500034" y="2143116"/>
            <a:ext cx="8023576" cy="3545829"/>
          </a:xfrm>
          <a:prstGeom prst="rect">
            <a:avLst/>
          </a:prstGeom>
          <a:noFill/>
          <a:ln w="9525">
            <a:noFill/>
            <a:miter lim="800000"/>
            <a:headEnd/>
            <a:tailEnd/>
          </a:ln>
          <a:effectLst/>
        </p:spPr>
      </p:pic>
      <p:pic>
        <p:nvPicPr>
          <p:cNvPr id="6146" name="Picture 2"/>
          <p:cNvPicPr>
            <a:picLocks noChangeAspect="1" noChangeArrowheads="1"/>
          </p:cNvPicPr>
          <p:nvPr/>
        </p:nvPicPr>
        <p:blipFill>
          <a:blip r:embed="rId3"/>
          <a:srcRect/>
          <a:stretch>
            <a:fillRect/>
          </a:stretch>
        </p:blipFill>
        <p:spPr bwMode="auto">
          <a:xfrm>
            <a:off x="1500166" y="1000108"/>
            <a:ext cx="5715040" cy="102476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p:cNvPicPr>
            <a:picLocks noChangeAspect="1" noChangeArrowheads="1"/>
          </p:cNvPicPr>
          <p:nvPr/>
        </p:nvPicPr>
        <p:blipFill>
          <a:blip r:embed="rId2"/>
          <a:srcRect/>
          <a:stretch>
            <a:fillRect/>
          </a:stretch>
        </p:blipFill>
        <p:spPr bwMode="auto">
          <a:xfrm>
            <a:off x="1285852" y="142852"/>
            <a:ext cx="6000792" cy="4264608"/>
          </a:xfrm>
          <a:prstGeom prst="rect">
            <a:avLst/>
          </a:prstGeom>
          <a:noFill/>
          <a:ln w="9525">
            <a:noFill/>
            <a:miter lim="800000"/>
            <a:headEnd/>
            <a:tailEnd/>
          </a:ln>
          <a:effectLst/>
        </p:spPr>
      </p:pic>
      <p:pic>
        <p:nvPicPr>
          <p:cNvPr id="5126" name="Picture 6"/>
          <p:cNvPicPr>
            <a:picLocks noChangeAspect="1" noChangeArrowheads="1"/>
          </p:cNvPicPr>
          <p:nvPr/>
        </p:nvPicPr>
        <p:blipFill>
          <a:blip r:embed="rId3"/>
          <a:srcRect/>
          <a:stretch>
            <a:fillRect/>
          </a:stretch>
        </p:blipFill>
        <p:spPr bwMode="auto">
          <a:xfrm>
            <a:off x="1357290" y="4714884"/>
            <a:ext cx="6593714" cy="154782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a:srcRect/>
          <a:stretch>
            <a:fillRect/>
          </a:stretch>
        </p:blipFill>
        <p:spPr bwMode="auto">
          <a:xfrm>
            <a:off x="214282" y="285728"/>
            <a:ext cx="8421667" cy="1781976"/>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155415" y="2214554"/>
            <a:ext cx="8988585" cy="857256"/>
          </a:xfrm>
          <a:prstGeom prst="rect">
            <a:avLst/>
          </a:prstGeom>
          <a:noFill/>
          <a:ln w="9525">
            <a:noFill/>
            <a:miter lim="800000"/>
            <a:headEnd/>
            <a:tailEnd/>
          </a:ln>
          <a:effectLst/>
        </p:spPr>
      </p:pic>
      <p:pic>
        <p:nvPicPr>
          <p:cNvPr id="6" name="Picture 4"/>
          <p:cNvPicPr>
            <a:picLocks noChangeAspect="1" noChangeArrowheads="1"/>
          </p:cNvPicPr>
          <p:nvPr/>
        </p:nvPicPr>
        <p:blipFill>
          <a:blip r:embed="rId4"/>
          <a:srcRect/>
          <a:stretch>
            <a:fillRect/>
          </a:stretch>
        </p:blipFill>
        <p:spPr bwMode="auto">
          <a:xfrm>
            <a:off x="142844" y="3112935"/>
            <a:ext cx="9001156" cy="190972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Analysis method</a:t>
            </a:r>
            <a:endParaRPr lang="en-IN" dirty="0"/>
          </a:p>
        </p:txBody>
      </p:sp>
      <p:sp>
        <p:nvSpPr>
          <p:cNvPr id="3" name="Content Placeholder 2"/>
          <p:cNvSpPr>
            <a:spLocks noGrp="1"/>
          </p:cNvSpPr>
          <p:nvPr>
            <p:ph idx="1"/>
          </p:nvPr>
        </p:nvSpPr>
        <p:spPr/>
        <p:txBody>
          <a:bodyPr>
            <a:normAutofit fontScale="85000" lnSpcReduction="10000"/>
          </a:bodyPr>
          <a:lstStyle/>
          <a:p>
            <a:r>
              <a:rPr lang="en-IN" dirty="0" smtClean="0"/>
              <a:t>Two main issues in finite element simulations of wave propagation: the optimum element size and the evaluation of the actual damping in the model. </a:t>
            </a:r>
          </a:p>
          <a:p>
            <a:r>
              <a:rPr lang="en-IN" dirty="0" smtClean="0"/>
              <a:t>A frequency–wave-number analysis applied to vertical nodal displacements will highlight dispersion effects caused by the mesh. </a:t>
            </a:r>
          </a:p>
          <a:p>
            <a:r>
              <a:rPr lang="en-IN" dirty="0" smtClean="0"/>
              <a:t>Damping generated by the finite element model is examined with power spectral ratios. Both methods are tested using the analytical solution to Lamb’s problem for the vertical displacement of a Rayleigh wave.</a:t>
            </a:r>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Lamb’s Problem </a:t>
            </a:r>
            <a:endParaRPr lang="en-IN" dirty="0"/>
          </a:p>
        </p:txBody>
      </p:sp>
      <p:sp>
        <p:nvSpPr>
          <p:cNvPr id="3" name="Content Placeholder 2"/>
          <p:cNvSpPr>
            <a:spLocks noGrp="1"/>
          </p:cNvSpPr>
          <p:nvPr>
            <p:ph idx="1"/>
          </p:nvPr>
        </p:nvSpPr>
        <p:spPr>
          <a:xfrm>
            <a:off x="457200" y="1600201"/>
            <a:ext cx="7972452" cy="3043245"/>
          </a:xfrm>
        </p:spPr>
        <p:txBody>
          <a:bodyPr>
            <a:normAutofit lnSpcReduction="10000"/>
          </a:bodyPr>
          <a:lstStyle/>
          <a:p>
            <a:r>
              <a:rPr lang="en-IN" dirty="0" smtClean="0"/>
              <a:t>Lamb calculated the far-field vertical and horizontal displacement histories generated by a point source on an infinite half-space.</a:t>
            </a:r>
          </a:p>
          <a:p>
            <a:r>
              <a:rPr lang="en-IN" dirty="0" smtClean="0"/>
              <a:t>Loading </a:t>
            </a:r>
            <a:r>
              <a:rPr lang="en-IN" dirty="0" smtClean="0"/>
              <a:t>is simulated using a point source acting on the surface of an infinite half-space given by</a:t>
            </a:r>
          </a:p>
          <a:p>
            <a:endParaRPr lang="en-IN" dirty="0" smtClean="0"/>
          </a:p>
        </p:txBody>
      </p:sp>
      <p:pic>
        <p:nvPicPr>
          <p:cNvPr id="6" name="Picture 2"/>
          <p:cNvPicPr>
            <a:picLocks noChangeAspect="1" noChangeArrowheads="1"/>
          </p:cNvPicPr>
          <p:nvPr/>
        </p:nvPicPr>
        <p:blipFill>
          <a:blip r:embed="rId2"/>
          <a:srcRect/>
          <a:stretch>
            <a:fillRect/>
          </a:stretch>
        </p:blipFill>
        <p:spPr bwMode="auto">
          <a:xfrm>
            <a:off x="341596" y="4643446"/>
            <a:ext cx="8516684" cy="179709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Array Signal Processing</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Numerical dispersion of different wave types can be computed using array measurements</a:t>
            </a:r>
            <a:r>
              <a:rPr lang="en-IN" dirty="0" smtClean="0"/>
              <a:t>.</a:t>
            </a:r>
          </a:p>
          <a:p>
            <a:r>
              <a:rPr lang="en-IN" dirty="0" smtClean="0"/>
              <a:t> </a:t>
            </a:r>
            <a:r>
              <a:rPr lang="en-IN" dirty="0" smtClean="0"/>
              <a:t>Vertical nodal displacements calculated at equidistant surface nodes define a receiver array. </a:t>
            </a:r>
            <a:endParaRPr lang="en-IN" dirty="0" smtClean="0"/>
          </a:p>
          <a:p>
            <a:r>
              <a:rPr lang="en-IN" dirty="0" smtClean="0"/>
              <a:t>Displacement </a:t>
            </a:r>
            <a:r>
              <a:rPr lang="en-IN" dirty="0" smtClean="0"/>
              <a:t>time histories are assembled into a matrix where each column represents amplitude in time and each row defines amplitude in space. </a:t>
            </a:r>
            <a:endParaRPr lang="en-IN" dirty="0" smtClean="0"/>
          </a:p>
          <a:p>
            <a:r>
              <a:rPr lang="en-IN" dirty="0" smtClean="0"/>
              <a:t>Peaks </a:t>
            </a:r>
            <a:r>
              <a:rPr lang="en-IN" dirty="0" smtClean="0"/>
              <a:t>in the contour plot correspond to the various wave types, and their trends are used to measure the dispersive properties of the finite element mesh.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Damping Calculations</a:t>
            </a:r>
            <a:endParaRPr lang="en-IN" dirty="0"/>
          </a:p>
        </p:txBody>
      </p:sp>
      <p:sp>
        <p:nvSpPr>
          <p:cNvPr id="3" name="Content Placeholder 2"/>
          <p:cNvSpPr>
            <a:spLocks noGrp="1"/>
          </p:cNvSpPr>
          <p:nvPr>
            <p:ph idx="1"/>
          </p:nvPr>
        </p:nvSpPr>
        <p:spPr>
          <a:xfrm>
            <a:off x="457200" y="1600201"/>
            <a:ext cx="8186766" cy="2043114"/>
          </a:xfrm>
        </p:spPr>
        <p:txBody>
          <a:bodyPr/>
          <a:lstStyle/>
          <a:p>
            <a:r>
              <a:rPr lang="en-IN" dirty="0" smtClean="0"/>
              <a:t>Spectral </a:t>
            </a:r>
            <a:r>
              <a:rPr lang="en-IN" dirty="0" smtClean="0"/>
              <a:t>amplitudes of a plane wave can be represented by</a:t>
            </a:r>
            <a:endParaRPr lang="en-IN" dirty="0"/>
          </a:p>
        </p:txBody>
      </p:sp>
      <p:pic>
        <p:nvPicPr>
          <p:cNvPr id="2050" name="Picture 2"/>
          <p:cNvPicPr>
            <a:picLocks noChangeAspect="1" noChangeArrowheads="1"/>
          </p:cNvPicPr>
          <p:nvPr/>
        </p:nvPicPr>
        <p:blipFill>
          <a:blip r:embed="rId2"/>
          <a:srcRect/>
          <a:stretch>
            <a:fillRect/>
          </a:stretch>
        </p:blipFill>
        <p:spPr bwMode="auto">
          <a:xfrm>
            <a:off x="1785918" y="3071810"/>
            <a:ext cx="4652986" cy="786902"/>
          </a:xfrm>
          <a:prstGeom prst="rect">
            <a:avLst/>
          </a:prstGeom>
          <a:noFill/>
          <a:ln w="9525">
            <a:noFill/>
            <a:miter lim="800000"/>
            <a:headEnd/>
            <a:tailEnd/>
          </a:ln>
          <a:effectLst/>
        </p:spPr>
      </p:pic>
      <p:sp>
        <p:nvSpPr>
          <p:cNvPr id="5" name="Content Placeholder 2"/>
          <p:cNvSpPr txBox="1">
            <a:spLocks/>
          </p:cNvSpPr>
          <p:nvPr/>
        </p:nvSpPr>
        <p:spPr>
          <a:xfrm>
            <a:off x="571472" y="4071942"/>
            <a:ext cx="7929618" cy="2543204"/>
          </a:xfrm>
          <a:prstGeom prst="rect">
            <a:avLst/>
          </a:prstGeom>
        </p:spPr>
        <p:txBody>
          <a:bodyPr vert="horz" lIns="91440" tIns="45720" rIns="91440" bIns="45720" rtlCol="0">
            <a:normAutofit fontScale="85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3200" b="0" i="0" u="none" strike="noStrike" kern="1200" cap="none" spc="0" normalizeH="0" baseline="0" noProof="0" dirty="0" smtClean="0">
                <a:ln>
                  <a:noFill/>
                </a:ln>
                <a:solidFill>
                  <a:schemeClr val="tx1"/>
                </a:solidFill>
                <a:effectLst/>
                <a:uLnTx/>
                <a:uFillTx/>
                <a:latin typeface="+mn-lt"/>
                <a:ea typeface="+mn-ea"/>
                <a:cs typeface="+mn-cs"/>
              </a:rPr>
              <a:t>where A=amplitude; f</a:t>
            </a:r>
            <a:r>
              <a:rPr kumimoji="0" lang="en-IN" sz="3200" b="0" i="0" u="none" strike="noStrike" kern="1200" cap="none" spc="0" normalizeH="0" noProof="0" dirty="0" smtClean="0">
                <a:ln>
                  <a:noFill/>
                </a:ln>
                <a:solidFill>
                  <a:schemeClr val="tx1"/>
                </a:solidFill>
                <a:effectLst/>
                <a:uLnTx/>
                <a:uFillTx/>
                <a:latin typeface="+mn-lt"/>
                <a:ea typeface="+mn-ea"/>
                <a:cs typeface="+mn-cs"/>
              </a:rPr>
              <a:t> = </a:t>
            </a:r>
            <a:r>
              <a:rPr kumimoji="0" lang="en-IN" sz="3200" b="0" i="0" u="none" strike="noStrike" kern="1200" cap="none" spc="0" normalizeH="0" baseline="0" noProof="0" dirty="0" smtClean="0">
                <a:ln>
                  <a:noFill/>
                </a:ln>
                <a:solidFill>
                  <a:schemeClr val="tx1"/>
                </a:solidFill>
                <a:effectLst/>
                <a:uLnTx/>
                <a:uFillTx/>
                <a:latin typeface="+mn-lt"/>
                <a:ea typeface="+mn-ea"/>
                <a:cs typeface="+mn-cs"/>
              </a:rPr>
              <a:t>frequency; </a:t>
            </a:r>
            <a:r>
              <a:rPr kumimoji="0" lang="en-IN" sz="3200" b="0" i="0" u="none" strike="noStrike" kern="1200" cap="none" spc="0" normalizeH="0" baseline="0" noProof="0" dirty="0" err="1" smtClean="0">
                <a:ln>
                  <a:noFill/>
                </a:ln>
                <a:solidFill>
                  <a:schemeClr val="tx1"/>
                </a:solidFill>
                <a:effectLst/>
                <a:uLnTx/>
                <a:uFillTx/>
                <a:latin typeface="+mn-lt"/>
                <a:ea typeface="+mn-ea"/>
                <a:cs typeface="+mn-cs"/>
              </a:rPr>
              <a:t>Ge</a:t>
            </a:r>
            <a:r>
              <a:rPr kumimoji="0" lang="en-IN" sz="3200" b="0" i="0" u="none" strike="noStrike" kern="1200" cap="none" spc="0" normalizeH="0" baseline="0" noProof="0" dirty="0" smtClean="0">
                <a:ln>
                  <a:noFill/>
                </a:ln>
                <a:solidFill>
                  <a:schemeClr val="tx1"/>
                </a:solidFill>
                <a:effectLst/>
                <a:uLnTx/>
                <a:uFillTx/>
                <a:latin typeface="+mn-lt"/>
                <a:ea typeface="+mn-ea"/>
                <a:cs typeface="+mn-cs"/>
              </a:rPr>
              <a:t> is a term that includes geometrical spreading and reflections; </a:t>
            </a:r>
            <a:r>
              <a:rPr kumimoji="0" lang="en-IN" sz="3200" b="0" i="0" u="none" strike="noStrike" kern="1200" cap="none" spc="0" normalizeH="0" baseline="0" noProof="0" dirty="0" smtClean="0">
                <a:ln>
                  <a:noFill/>
                </a:ln>
                <a:solidFill>
                  <a:schemeClr val="tx1"/>
                </a:solidFill>
                <a:effectLst/>
                <a:uLnTx/>
                <a:uFillTx/>
                <a:latin typeface="+mn-lt"/>
                <a:ea typeface="+mn-ea"/>
                <a:cs typeface="+mn-cs"/>
              </a:rPr>
              <a:t>x=distance from source; </a:t>
            </a:r>
            <a:r>
              <a:rPr kumimoji="0" lang="en-IN" sz="3200" b="0" i="0" u="none" strike="noStrike" kern="1200" cap="none" spc="0" normalizeH="0" baseline="0" noProof="0" dirty="0" smtClean="0">
                <a:ln>
                  <a:noFill/>
                </a:ln>
                <a:solidFill>
                  <a:schemeClr val="tx1"/>
                </a:solidFill>
                <a:effectLst/>
                <a:uLnTx/>
                <a:uFillTx/>
                <a:latin typeface="+mn-lt"/>
                <a:ea typeface="+mn-ea"/>
                <a:cs typeface="+mn-cs"/>
              </a:rPr>
              <a:t>and a(f ) =attenuation </a:t>
            </a:r>
            <a:r>
              <a:rPr kumimoji="0" lang="en-IN" sz="3200" b="0" i="0" u="none" strike="noStrike" kern="1200" cap="none" spc="0" normalizeH="0" baseline="0" noProof="0" dirty="0" err="1" smtClean="0">
                <a:ln>
                  <a:noFill/>
                </a:ln>
                <a:solidFill>
                  <a:schemeClr val="tx1"/>
                </a:solidFill>
                <a:effectLst/>
                <a:uLnTx/>
                <a:uFillTx/>
                <a:latin typeface="+mn-lt"/>
                <a:ea typeface="+mn-ea"/>
                <a:cs typeface="+mn-cs"/>
              </a:rPr>
              <a:t>coefficient.alpha,beta</a:t>
            </a:r>
            <a:r>
              <a:rPr kumimoji="0" lang="en-IN" sz="3200" b="0" i="0" u="none" strike="noStrike" kern="1200" cap="none" spc="0" normalizeH="0" baseline="0" noProof="0" dirty="0" smtClean="0">
                <a:ln>
                  <a:noFill/>
                </a:ln>
                <a:solidFill>
                  <a:schemeClr val="tx1"/>
                </a:solidFill>
                <a:effectLst/>
                <a:uLnTx/>
                <a:uFillTx/>
                <a:latin typeface="+mn-lt"/>
                <a:ea typeface="+mn-ea"/>
                <a:cs typeface="+mn-cs"/>
              </a:rPr>
              <a:t>=</a:t>
            </a:r>
            <a:r>
              <a:rPr kumimoji="0" lang="en-IN" sz="3200" b="0" i="0" u="none" strike="noStrike" kern="1200" cap="none" spc="0" normalizeH="0" baseline="0" noProof="0" dirty="0" err="1" smtClean="0">
                <a:ln>
                  <a:noFill/>
                </a:ln>
                <a:solidFill>
                  <a:schemeClr val="tx1"/>
                </a:solidFill>
                <a:effectLst/>
                <a:uLnTx/>
                <a:uFillTx/>
                <a:latin typeface="+mn-lt"/>
                <a:ea typeface="+mn-ea"/>
                <a:cs typeface="+mn-cs"/>
              </a:rPr>
              <a:t>newmark</a:t>
            </a:r>
            <a:r>
              <a:rPr kumimoji="0" lang="en-IN" sz="3200" b="0" i="0" u="none" strike="noStrike" kern="1200" cap="none" spc="0" normalizeH="0" noProof="0" dirty="0" smtClean="0">
                <a:ln>
                  <a:noFill/>
                </a:ln>
                <a:solidFill>
                  <a:schemeClr val="tx1"/>
                </a:solidFill>
                <a:effectLst/>
                <a:uLnTx/>
                <a:uFillTx/>
                <a:latin typeface="+mn-lt"/>
                <a:ea typeface="+mn-ea"/>
                <a:cs typeface="+mn-cs"/>
              </a:rPr>
              <a:t> parameter</a:t>
            </a:r>
            <a:r>
              <a:rPr kumimoji="0" lang="en-IN" sz="3200" b="0"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IN" sz="3200" b="0" i="0" u="none" strike="noStrike" kern="1200" cap="none" spc="0" normalizeH="0" baseline="0" noProof="0" dirty="0" smtClean="0">
                <a:ln>
                  <a:noFill/>
                </a:ln>
                <a:solidFill>
                  <a:schemeClr val="tx1"/>
                </a:solidFill>
                <a:effectLst/>
                <a:uLnTx/>
                <a:uFillTx/>
                <a:latin typeface="+mn-lt"/>
                <a:ea typeface="+mn-ea"/>
                <a:cs typeface="+mn-cs"/>
              </a:rPr>
              <a:t>If measurements are made at two separate locations, the ratio of</a:t>
            </a:r>
            <a:r>
              <a:rPr kumimoji="0" lang="en-IN" sz="3200" b="0" i="0" u="none" strike="noStrike" kern="1200" cap="none" spc="0" normalizeH="0" noProof="0" dirty="0" smtClean="0">
                <a:ln>
                  <a:noFill/>
                </a:ln>
                <a:solidFill>
                  <a:schemeClr val="tx1"/>
                </a:solidFill>
                <a:effectLst/>
                <a:uLnTx/>
                <a:uFillTx/>
                <a:latin typeface="+mn-lt"/>
                <a:ea typeface="+mn-ea"/>
                <a:cs typeface="+mn-cs"/>
              </a:rPr>
              <a:t> </a:t>
            </a:r>
            <a:r>
              <a:rPr kumimoji="0" lang="en-IN" sz="3200" b="0" i="0" u="none" strike="noStrike" kern="1200" cap="none" spc="0" normalizeH="0" baseline="0" noProof="0" dirty="0" smtClean="0">
                <a:ln>
                  <a:noFill/>
                </a:ln>
                <a:solidFill>
                  <a:schemeClr val="tx1"/>
                </a:solidFill>
                <a:effectLst/>
                <a:uLnTx/>
                <a:uFillTx/>
                <a:latin typeface="+mn-lt"/>
                <a:ea typeface="+mn-ea"/>
                <a:cs typeface="+mn-cs"/>
              </a:rPr>
              <a:t>amplitudes can be expressed as:</a:t>
            </a:r>
            <a:endParaRPr kumimoji="0" lang="en-IN"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1600201"/>
            <a:ext cx="8401080" cy="2900370"/>
          </a:xfrm>
        </p:spPr>
        <p:txBody>
          <a:bodyPr>
            <a:normAutofit/>
          </a:bodyPr>
          <a:lstStyle/>
          <a:p>
            <a:r>
              <a:rPr lang="en-IN" dirty="0" smtClean="0"/>
              <a:t>The </a:t>
            </a:r>
            <a:r>
              <a:rPr lang="en-IN" dirty="0" err="1" smtClean="0"/>
              <a:t>subindex</a:t>
            </a:r>
            <a:r>
              <a:rPr lang="en-IN" dirty="0" smtClean="0"/>
              <a:t> denotes the receiver number can be rewritten as</a:t>
            </a:r>
            <a:endParaRPr lang="en-IN" dirty="0"/>
          </a:p>
        </p:txBody>
      </p:sp>
      <p:pic>
        <p:nvPicPr>
          <p:cNvPr id="3074" name="Picture 2"/>
          <p:cNvPicPr>
            <a:picLocks noChangeAspect="1" noChangeArrowheads="1"/>
          </p:cNvPicPr>
          <p:nvPr/>
        </p:nvPicPr>
        <p:blipFill>
          <a:blip r:embed="rId2"/>
          <a:srcRect/>
          <a:stretch>
            <a:fillRect/>
          </a:stretch>
        </p:blipFill>
        <p:spPr bwMode="auto">
          <a:xfrm>
            <a:off x="2000232" y="500042"/>
            <a:ext cx="4000528" cy="938395"/>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1000100" y="2643182"/>
            <a:ext cx="6679453" cy="1571636"/>
          </a:xfrm>
          <a:prstGeom prst="rect">
            <a:avLst/>
          </a:prstGeom>
          <a:noFill/>
          <a:ln w="9525">
            <a:noFill/>
            <a:miter lim="800000"/>
            <a:headEnd/>
            <a:tailEnd/>
          </a:ln>
          <a:effectLst/>
        </p:spPr>
      </p:pic>
      <p:sp>
        <p:nvSpPr>
          <p:cNvPr id="8" name="Content Placeholder 2"/>
          <p:cNvSpPr txBox="1">
            <a:spLocks/>
          </p:cNvSpPr>
          <p:nvPr/>
        </p:nvSpPr>
        <p:spPr>
          <a:xfrm>
            <a:off x="357158" y="4732341"/>
            <a:ext cx="8329642" cy="2125659"/>
          </a:xfrm>
          <a:prstGeom prst="rect">
            <a:avLst/>
          </a:prstGeom>
        </p:spPr>
        <p:txBody>
          <a:bodyPr vert="horz" lIns="91440" tIns="45720" rIns="91440" bIns="45720" rtlCol="0">
            <a:normAutofit fontScale="92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3200" b="0" i="0" u="none" strike="noStrike" kern="1200" cap="none" spc="0" normalizeH="0" baseline="0" noProof="0" dirty="0" smtClean="0">
                <a:ln>
                  <a:noFill/>
                </a:ln>
                <a:solidFill>
                  <a:schemeClr val="tx1"/>
                </a:solidFill>
                <a:effectLst/>
                <a:uLnTx/>
                <a:uFillTx/>
                <a:latin typeface="+mn-lt"/>
                <a:ea typeface="+mn-ea"/>
                <a:cs typeface="+mn-cs"/>
              </a:rPr>
              <a:t>The first term on the left-hand side of</a:t>
            </a:r>
            <a:r>
              <a:rPr kumimoji="0" lang="en-IN" sz="3200" b="0" i="0" u="none" strike="noStrike" kern="1200" cap="none" spc="0" normalizeH="0" noProof="0" dirty="0" smtClean="0">
                <a:ln>
                  <a:noFill/>
                </a:ln>
                <a:solidFill>
                  <a:schemeClr val="tx1"/>
                </a:solidFill>
                <a:effectLst/>
                <a:uLnTx/>
                <a:uFillTx/>
                <a:latin typeface="+mn-lt"/>
                <a:ea typeface="+mn-ea"/>
                <a:cs typeface="+mn-cs"/>
              </a:rPr>
              <a:t> </a:t>
            </a:r>
            <a:r>
              <a:rPr kumimoji="0" lang="en-IN" sz="3200" b="0" i="0" u="none" strike="noStrike" kern="1200" cap="none" spc="0" normalizeH="0" baseline="0" noProof="0" dirty="0" smtClean="0">
                <a:ln>
                  <a:noFill/>
                </a:ln>
                <a:solidFill>
                  <a:schemeClr val="tx1"/>
                </a:solidFill>
                <a:effectLst/>
                <a:uLnTx/>
                <a:uFillTx/>
                <a:latin typeface="+mn-lt"/>
                <a:ea typeface="+mn-ea"/>
                <a:cs typeface="+mn-cs"/>
              </a:rPr>
              <a:t>represents the power spectrum ratio and the second term accounts for geometric damping. Material attenuation is considered on the right-hand side</a:t>
            </a:r>
            <a:r>
              <a:rPr kumimoji="0" lang="en-IN" sz="3200" b="0" i="0" u="none" strike="noStrike" kern="1200" cap="none" spc="0" normalizeH="0" noProof="0" dirty="0" smtClean="0">
                <a:ln>
                  <a:noFill/>
                </a:ln>
                <a:solidFill>
                  <a:schemeClr val="tx1"/>
                </a:solidFill>
                <a:effectLst/>
                <a:uLnTx/>
                <a:uFillTx/>
                <a:latin typeface="+mn-lt"/>
                <a:ea typeface="+mn-ea"/>
                <a:cs typeface="+mn-cs"/>
              </a:rPr>
              <a:t> of equation.</a:t>
            </a:r>
            <a:endParaRPr kumimoji="0" lang="en-IN"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objective</a:t>
            </a: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Spectral analysis of surface waves(SASW) measurements are used to develop subsurface soil profiles. Finite element modelling of Rayleigh waves has practical application in simulating SASW measurements. </a:t>
            </a:r>
          </a:p>
          <a:p>
            <a:r>
              <a:rPr lang="en-IN" dirty="0" smtClean="0"/>
              <a:t>Developing a reliable and accurate finite element model to simulate Rayleigh waves requires the proper mesh dimensions and attenuation parameters. </a:t>
            </a:r>
          </a:p>
          <a:p>
            <a:r>
              <a:rPr lang="en-IN" dirty="0" smtClean="0"/>
              <a:t>This research </a:t>
            </a:r>
            <a:r>
              <a:rPr lang="en-IN" dirty="0" smtClean="0"/>
              <a:t>paper proposes </a:t>
            </a:r>
            <a:r>
              <a:rPr lang="en-IN" dirty="0" smtClean="0"/>
              <a:t>a new simplified methodology for quantifying mesh dispersion </a:t>
            </a:r>
            <a:r>
              <a:rPr lang="en-IN" dirty="0" smtClean="0"/>
              <a:t>effects and methods </a:t>
            </a:r>
            <a:r>
              <a:rPr lang="en-IN" dirty="0" smtClean="0"/>
              <a:t>of verifying damping ratios for numerical </a:t>
            </a:r>
            <a:r>
              <a:rPr lang="en-IN" dirty="0" smtClean="0"/>
              <a:t>simulations. </a:t>
            </a:r>
            <a:endParaRPr lang="en-I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500042"/>
            <a:ext cx="7929618" cy="3714777"/>
          </a:xfrm>
        </p:spPr>
        <p:txBody>
          <a:bodyPr>
            <a:normAutofit/>
          </a:bodyPr>
          <a:lstStyle/>
          <a:p>
            <a:r>
              <a:rPr lang="en-IN" dirty="0" err="1" smtClean="0"/>
              <a:t>Eqation</a:t>
            </a:r>
            <a:r>
              <a:rPr lang="en-IN" dirty="0" smtClean="0"/>
              <a:t> can be used to define a measure of absolute damping or relative damping. Absolute damping refers to measurements made at different locations on the same finite element model. </a:t>
            </a:r>
            <a:r>
              <a:rPr lang="en-IN" dirty="0" smtClean="0"/>
              <a:t>In </a:t>
            </a:r>
            <a:r>
              <a:rPr lang="en-IN" dirty="0" smtClean="0"/>
              <a:t>terms of damping ratio (D), absolute damping is defined as</a:t>
            </a:r>
            <a:endParaRPr lang="en-IN" dirty="0"/>
          </a:p>
        </p:txBody>
      </p:sp>
      <p:pic>
        <p:nvPicPr>
          <p:cNvPr id="4" name="Picture 4"/>
          <p:cNvPicPr>
            <a:picLocks noChangeAspect="1" noChangeArrowheads="1"/>
          </p:cNvPicPr>
          <p:nvPr/>
        </p:nvPicPr>
        <p:blipFill>
          <a:blip r:embed="rId2"/>
          <a:srcRect/>
          <a:stretch>
            <a:fillRect/>
          </a:stretch>
        </p:blipFill>
        <p:spPr bwMode="auto">
          <a:xfrm>
            <a:off x="2285984" y="4000504"/>
            <a:ext cx="4143404" cy="229802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0"/>
            <a:ext cx="8229600" cy="4525963"/>
          </a:xfrm>
        </p:spPr>
        <p:txBody>
          <a:bodyPr>
            <a:normAutofit lnSpcReduction="10000"/>
          </a:bodyPr>
          <a:lstStyle/>
          <a:p>
            <a:r>
              <a:rPr lang="en-IN" dirty="0" smtClean="0"/>
              <a:t>where VR=Rayleigh wave velocity and </a:t>
            </a:r>
            <a:r>
              <a:rPr lang="en-IN" dirty="0" err="1" smtClean="0"/>
              <a:t>deltax</a:t>
            </a:r>
            <a:r>
              <a:rPr lang="en-IN" dirty="0" smtClean="0"/>
              <a:t>=distance between the two measurements. Relative damping compares the attenuation at the same location (i.e.,x1=x2)for two different finite element models. In this case, both models are identical except for the Rayleigh damping parameters. Relative damping (DD) is de- fined as the difference in attenuation between two different materials</a:t>
            </a:r>
            <a:endParaRPr lang="en-IN" dirty="0"/>
          </a:p>
        </p:txBody>
      </p:sp>
      <p:pic>
        <p:nvPicPr>
          <p:cNvPr id="4" name="Picture 5"/>
          <p:cNvPicPr>
            <a:picLocks noChangeAspect="1" noChangeArrowheads="1"/>
          </p:cNvPicPr>
          <p:nvPr/>
        </p:nvPicPr>
        <p:blipFill>
          <a:blip r:embed="rId2"/>
          <a:srcRect/>
          <a:stretch>
            <a:fillRect/>
          </a:stretch>
        </p:blipFill>
        <p:spPr bwMode="auto">
          <a:xfrm>
            <a:off x="1928794" y="4500570"/>
            <a:ext cx="4951016" cy="216377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0"/>
            <a:ext cx="8215370" cy="3143248"/>
          </a:xfrm>
        </p:spPr>
        <p:txBody>
          <a:bodyPr>
            <a:normAutofit fontScale="92500" lnSpcReduction="20000"/>
          </a:bodyPr>
          <a:lstStyle/>
          <a:p>
            <a:r>
              <a:rPr lang="en-IN" dirty="0" smtClean="0"/>
              <a:t>where x is the distance from the source. Absolute damping is calculated for subsequent finite element simulations to compare damping generated by a finite element model to attenuation measured in a field or laboratory setting. Relative damping is compared with absolute damping to examine the effectiveness of the Rayleigh damping model.</a:t>
            </a:r>
            <a:endParaRPr lang="en-I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Finite Element Simulations</a:t>
            </a:r>
            <a:endParaRPr lang="en-IN" dirty="0"/>
          </a:p>
        </p:txBody>
      </p:sp>
      <p:sp>
        <p:nvSpPr>
          <p:cNvPr id="3" name="Content Placeholder 2"/>
          <p:cNvSpPr>
            <a:spLocks noGrp="1"/>
          </p:cNvSpPr>
          <p:nvPr>
            <p:ph idx="1"/>
          </p:nvPr>
        </p:nvSpPr>
        <p:spPr/>
        <p:txBody>
          <a:bodyPr>
            <a:normAutofit fontScale="77500" lnSpcReduction="20000"/>
          </a:bodyPr>
          <a:lstStyle/>
          <a:p>
            <a:r>
              <a:rPr lang="en-IN" dirty="0" smtClean="0"/>
              <a:t>The array and damping measurement techniques are applied to a series of finite element models</a:t>
            </a:r>
            <a:r>
              <a:rPr lang="en-IN" dirty="0" smtClean="0"/>
              <a:t>.</a:t>
            </a:r>
          </a:p>
          <a:p>
            <a:r>
              <a:rPr lang="en-IN" dirty="0" smtClean="0"/>
              <a:t> </a:t>
            </a:r>
            <a:r>
              <a:rPr lang="en-IN" dirty="0" smtClean="0"/>
              <a:t>Rayleigh wave dispersion is examined using two mesh designs. One mesh is composed of rectangular elements each having identical dimensions. The second mesh is graded in the vertical direction, with smaller elements near the surface where the Rayleigh wave is propagating. Both mesh designs have the same number of elements and are surrounded on three sides by </a:t>
            </a:r>
            <a:r>
              <a:rPr lang="en-IN" dirty="0" err="1" smtClean="0"/>
              <a:t>nonreflecting</a:t>
            </a:r>
            <a:r>
              <a:rPr lang="en-IN" dirty="0" smtClean="0"/>
              <a:t> elements to represent an infinite half-space. </a:t>
            </a:r>
            <a:endParaRPr lang="en-IN" dirty="0" smtClean="0"/>
          </a:p>
          <a:p>
            <a:r>
              <a:rPr lang="en-IN" dirty="0" smtClean="0"/>
              <a:t>The </a:t>
            </a:r>
            <a:r>
              <a:rPr lang="en-IN" dirty="0" err="1" smtClean="0"/>
              <a:t>Newmark</a:t>
            </a:r>
            <a:r>
              <a:rPr lang="en-IN" dirty="0" smtClean="0"/>
              <a:t>-beta and Rayleigh damping parameters are altered similarly for uniform and graded mesh designs to examine the effect of numerical attenuation on the damping measurements. </a:t>
            </a:r>
            <a:endParaRPr lang="en-I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1143000"/>
          </a:xfrm>
        </p:spPr>
        <p:txBody>
          <a:bodyPr/>
          <a:lstStyle/>
          <a:p>
            <a:r>
              <a:rPr lang="en-IN" dirty="0" smtClean="0"/>
              <a:t>Model Parameters</a:t>
            </a:r>
            <a:endParaRPr lang="en-IN" dirty="0"/>
          </a:p>
        </p:txBody>
      </p:sp>
      <p:sp>
        <p:nvSpPr>
          <p:cNvPr id="5" name="Content Placeholder 2"/>
          <p:cNvSpPr>
            <a:spLocks noGrp="1"/>
          </p:cNvSpPr>
          <p:nvPr>
            <p:ph idx="1"/>
          </p:nvPr>
        </p:nvSpPr>
        <p:spPr>
          <a:xfrm>
            <a:off x="357158" y="1242986"/>
            <a:ext cx="8358246" cy="5400724"/>
          </a:xfrm>
        </p:spPr>
        <p:txBody>
          <a:bodyPr>
            <a:normAutofit fontScale="92500" lnSpcReduction="20000"/>
          </a:bodyPr>
          <a:lstStyle/>
          <a:p>
            <a:r>
              <a:rPr lang="en-IN" dirty="0" smtClean="0"/>
              <a:t>Input parameters for the finite element model are chosen to simulate a series of laboratory experiments completed on a box filled with dry sand. </a:t>
            </a:r>
            <a:endParaRPr lang="en-IN" dirty="0" smtClean="0"/>
          </a:p>
          <a:p>
            <a:r>
              <a:rPr lang="en-IN" dirty="0" smtClean="0"/>
              <a:t>The </a:t>
            </a:r>
            <a:r>
              <a:rPr lang="en-IN" dirty="0" smtClean="0"/>
              <a:t>body and Rayleigh wave velocities in the dry sand are VP=170 m/s (compression), VS=60 m/s (shear), and VR=56 m/s (Rayleigh). The bulk density is computed as rho= 1,656 kg/m3 , assuming a void ratio of e=0.6 and a specific gravity of G=2.65. Young’s modulus and the shear modulus are calculated using the wave velocities and the computed Poisson ratio of n=0.43. </a:t>
            </a:r>
            <a:endParaRPr lang="en-IN" dirty="0" smtClean="0"/>
          </a:p>
          <a:p>
            <a:pPr>
              <a:buNone/>
            </a:pPr>
            <a:r>
              <a:rPr lang="en-IN" dirty="0" smtClean="0"/>
              <a:t> 	</a:t>
            </a:r>
            <a:r>
              <a:rPr lang="en-IN" dirty="0" smtClean="0"/>
              <a:t>Young’s </a:t>
            </a:r>
            <a:r>
              <a:rPr lang="en-IN" dirty="0" smtClean="0"/>
              <a:t>modulus is calculated as E=16.8 </a:t>
            </a:r>
            <a:r>
              <a:rPr lang="en-IN" dirty="0" err="1" smtClean="0"/>
              <a:t>MPa</a:t>
            </a:r>
            <a:r>
              <a:rPr lang="en-IN" dirty="0" smtClean="0"/>
              <a:t> and the shear modulus is G=5.88 </a:t>
            </a:r>
            <a:r>
              <a:rPr lang="en-IN" dirty="0" err="1" smtClean="0"/>
              <a:t>GPa</a:t>
            </a:r>
            <a:r>
              <a:rPr lang="en-IN" dirty="0" smtClean="0"/>
              <a:t>.</a:t>
            </a:r>
          </a:p>
          <a:p>
            <a:endParaRPr lang="en-IN" dirty="0" smtClean="0"/>
          </a:p>
          <a:p>
            <a:endParaRPr lang="en-I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500042"/>
            <a:ext cx="8186766" cy="5626121"/>
          </a:xfrm>
        </p:spPr>
        <p:txBody>
          <a:bodyPr>
            <a:normAutofit fontScale="85000" lnSpcReduction="10000"/>
          </a:bodyPr>
          <a:lstStyle/>
          <a:p>
            <a:r>
              <a:rPr lang="en-IN" dirty="0" smtClean="0"/>
              <a:t>The uniform mesh is designed by first calculating the maximum mesh </a:t>
            </a:r>
            <a:r>
              <a:rPr lang="en-IN" dirty="0" err="1" smtClean="0"/>
              <a:t>dimension.The</a:t>
            </a:r>
            <a:r>
              <a:rPr lang="en-IN" dirty="0" smtClean="0"/>
              <a:t> maximum dimension depends on the Rayleigh wave velocity, the highest propagating frequency, and the constant x. </a:t>
            </a:r>
            <a:endParaRPr lang="en-IN" dirty="0" smtClean="0"/>
          </a:p>
          <a:p>
            <a:r>
              <a:rPr lang="en-IN" dirty="0" smtClean="0"/>
              <a:t>Laboratory </a:t>
            </a:r>
            <a:r>
              <a:rPr lang="en-IN" dirty="0" smtClean="0"/>
              <a:t>measurements show the frequency bandwidth to be between 0.2 and 1 kHz (</a:t>
            </a:r>
            <a:r>
              <a:rPr lang="en-IN" dirty="0" err="1" smtClean="0"/>
              <a:t>lambdamin</a:t>
            </a:r>
            <a:r>
              <a:rPr lang="en-IN" dirty="0" smtClean="0"/>
              <a:t>=56 mm). The value of x is 0.25 which gives a maximum dimension of 14 mm. </a:t>
            </a:r>
            <a:endParaRPr lang="en-IN" dirty="0" smtClean="0"/>
          </a:p>
          <a:p>
            <a:r>
              <a:rPr lang="en-IN" dirty="0" smtClean="0"/>
              <a:t>Therefore</a:t>
            </a:r>
            <a:r>
              <a:rPr lang="en-IN" dirty="0" smtClean="0"/>
              <a:t>, elements are 10 mm in the horizontal direction and 14 mm in the vertical direction, giving 3,196 elements within the solution </a:t>
            </a:r>
            <a:r>
              <a:rPr lang="en-IN" dirty="0" smtClean="0"/>
              <a:t>domain. </a:t>
            </a:r>
            <a:r>
              <a:rPr lang="en-IN" dirty="0" smtClean="0"/>
              <a:t>Smaller elements are near the surface, whereas larger elements are located at the bottom of the mesh. Elements used have bilinear interpolation functions.</a:t>
            </a:r>
          </a:p>
          <a:p>
            <a:endParaRPr lang="en-I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14290"/>
            <a:ext cx="8229600" cy="4525963"/>
          </a:xfrm>
        </p:spPr>
        <p:txBody>
          <a:bodyPr>
            <a:normAutofit fontScale="77500" lnSpcReduction="20000"/>
          </a:bodyPr>
          <a:lstStyle/>
          <a:p>
            <a:r>
              <a:rPr lang="en-IN" dirty="0" smtClean="0"/>
              <a:t>The time increment is computed by following equation .</a:t>
            </a:r>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r>
              <a:rPr lang="en-IN" dirty="0" smtClean="0"/>
              <a:t>With a maximum element dimension of 14 mm, the largest time increment is 8.2X10^-5 s and the smallest time increment is 8.2X10^-6 s. The time increment used in these simulations is 1X10^-5 s (</a:t>
            </a:r>
            <a:r>
              <a:rPr lang="en-IN" dirty="0" err="1" smtClean="0"/>
              <a:t>Nyquist</a:t>
            </a:r>
            <a:r>
              <a:rPr lang="en-IN" dirty="0" smtClean="0"/>
              <a:t> frequency=50 kHz)</a:t>
            </a:r>
            <a:endParaRPr lang="en-IN" dirty="0"/>
          </a:p>
        </p:txBody>
      </p:sp>
      <p:pic>
        <p:nvPicPr>
          <p:cNvPr id="4099" name="Picture 3"/>
          <p:cNvPicPr>
            <a:picLocks noChangeAspect="1" noChangeArrowheads="1"/>
          </p:cNvPicPr>
          <p:nvPr/>
        </p:nvPicPr>
        <p:blipFill>
          <a:blip r:embed="rId2"/>
          <a:srcRect/>
          <a:stretch>
            <a:fillRect/>
          </a:stretch>
        </p:blipFill>
        <p:spPr bwMode="auto">
          <a:xfrm>
            <a:off x="1428728" y="714356"/>
            <a:ext cx="3500462" cy="18002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285729"/>
            <a:ext cx="8215370" cy="3571899"/>
          </a:xfrm>
        </p:spPr>
        <p:txBody>
          <a:bodyPr>
            <a:normAutofit fontScale="92500" lnSpcReduction="20000"/>
          </a:bodyPr>
          <a:lstStyle/>
          <a:p>
            <a:r>
              <a:rPr lang="en-IN" dirty="0" smtClean="0"/>
              <a:t>The loading function used to generate the Rayleigh wave is calculated with Equation:</a:t>
            </a:r>
          </a:p>
          <a:p>
            <a:pPr>
              <a:buNone/>
            </a:pPr>
            <a:endParaRPr lang="en-IN" dirty="0" smtClean="0"/>
          </a:p>
          <a:p>
            <a:pPr>
              <a:buNone/>
            </a:pPr>
            <a:endParaRPr lang="en-IN" dirty="0" smtClean="0"/>
          </a:p>
          <a:p>
            <a:r>
              <a:rPr lang="en-IN" dirty="0" err="1" smtClean="0"/>
              <a:t>Fb</a:t>
            </a:r>
            <a:r>
              <a:rPr lang="en-IN" dirty="0" smtClean="0"/>
              <a:t>=2X10^-6 ,psi=6.Comparison of time-domain traces in Fig. 6 shows a good agreement between the solution to Lamb’s problem and the finite element results.</a:t>
            </a:r>
            <a:endParaRPr lang="en-IN" dirty="0"/>
          </a:p>
        </p:txBody>
      </p:sp>
      <p:pic>
        <p:nvPicPr>
          <p:cNvPr id="5122" name="Picture 2"/>
          <p:cNvPicPr>
            <a:picLocks noChangeAspect="1" noChangeArrowheads="1"/>
          </p:cNvPicPr>
          <p:nvPr/>
        </p:nvPicPr>
        <p:blipFill>
          <a:blip r:embed="rId2"/>
          <a:srcRect/>
          <a:stretch>
            <a:fillRect/>
          </a:stretch>
        </p:blipFill>
        <p:spPr bwMode="auto">
          <a:xfrm>
            <a:off x="2000232" y="1000108"/>
            <a:ext cx="2571768" cy="992612"/>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214282" y="3643314"/>
            <a:ext cx="8742240" cy="292895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normAutofit fontScale="85000" lnSpcReduction="10000"/>
          </a:bodyPr>
          <a:lstStyle/>
          <a:p>
            <a:r>
              <a:rPr lang="en-IN" dirty="0" smtClean="0"/>
              <a:t>The spectral analysis of surface waves (SASW) technique is based on the analysis of vibrations created by Rayleigh waves that propagate along the surface of a medium</a:t>
            </a:r>
          </a:p>
          <a:p>
            <a:r>
              <a:rPr lang="en-IN" dirty="0" smtClean="0"/>
              <a:t>Velocity dispersion of Rayleigh waves is used to provide near-surface soil profiles</a:t>
            </a:r>
          </a:p>
          <a:p>
            <a:r>
              <a:rPr lang="en-IN" dirty="0" smtClean="0"/>
              <a:t>The </a:t>
            </a:r>
            <a:r>
              <a:rPr lang="en-IN" dirty="0" err="1" smtClean="0"/>
              <a:t>Newmark</a:t>
            </a:r>
            <a:r>
              <a:rPr lang="en-IN" dirty="0" smtClean="0"/>
              <a:t>-beta method is a useful and versatile finite element tool for </a:t>
            </a:r>
            <a:r>
              <a:rPr lang="en-IN" dirty="0" err="1" smtClean="0"/>
              <a:t>modeling</a:t>
            </a:r>
            <a:r>
              <a:rPr lang="en-IN" dirty="0" smtClean="0"/>
              <a:t> Rayleigh wave propagation. A finite element model applied to this application requires mesh parameters and constants representing material </a:t>
            </a:r>
            <a:r>
              <a:rPr lang="en-IN" dirty="0" err="1" smtClean="0"/>
              <a:t>behavior</a:t>
            </a:r>
            <a:r>
              <a:rPr lang="en-IN" dirty="0" smtClean="0"/>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14356"/>
            <a:ext cx="8229600" cy="5411807"/>
          </a:xfrm>
        </p:spPr>
        <p:txBody>
          <a:bodyPr/>
          <a:lstStyle/>
          <a:p>
            <a:r>
              <a:rPr lang="en-IN" dirty="0" smtClean="0"/>
              <a:t>The </a:t>
            </a:r>
            <a:r>
              <a:rPr lang="en-IN" dirty="0" smtClean="0"/>
              <a:t>mesh design and selection of appropriate model parameters to obtain accurate results is time-consuming. One method of developing a finite element simulation is to select the model parameters and quantify the accuracy of the results. The user may then decide to </a:t>
            </a:r>
            <a:r>
              <a:rPr lang="en-IN" dirty="0" smtClean="0"/>
              <a:t>carry forward with the developed </a:t>
            </a:r>
            <a:r>
              <a:rPr lang="en-IN" dirty="0" smtClean="0"/>
              <a:t>model or </a:t>
            </a:r>
            <a:r>
              <a:rPr lang="en-IN" dirty="0" smtClean="0"/>
              <a:t>do </a:t>
            </a:r>
            <a:r>
              <a:rPr lang="en-IN" dirty="0" smtClean="0"/>
              <a:t>some changes  before u</a:t>
            </a:r>
            <a:r>
              <a:rPr lang="en-IN" dirty="0" smtClean="0"/>
              <a:t>sing </a:t>
            </a:r>
            <a:r>
              <a:rPr lang="en-IN" dirty="0" smtClean="0"/>
              <a:t>it</a:t>
            </a:r>
          </a:p>
          <a:p>
            <a:endParaRPr lang="en-IN" dirty="0" smtClean="0"/>
          </a:p>
          <a:p>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428604"/>
            <a:ext cx="8258204" cy="5697559"/>
          </a:xfrm>
        </p:spPr>
        <p:txBody>
          <a:bodyPr>
            <a:normAutofit/>
          </a:bodyPr>
          <a:lstStyle/>
          <a:p>
            <a:r>
              <a:rPr lang="en-IN" dirty="0" smtClean="0"/>
              <a:t>The accuracy and stability of finite element models are primarily affected by the spatial-temporal </a:t>
            </a:r>
            <a:r>
              <a:rPr lang="en-IN" dirty="0" err="1" smtClean="0"/>
              <a:t>discretizations</a:t>
            </a:r>
            <a:r>
              <a:rPr lang="en-IN" dirty="0" smtClean="0"/>
              <a:t> within the mesh. To minimize the effects of mesh filtering, the maximum mesh size is calibrated to the wavelength of the slowest propagating wave. In the temporal domain, improper </a:t>
            </a:r>
            <a:r>
              <a:rPr lang="en-IN" dirty="0" err="1" smtClean="0"/>
              <a:t>discretization</a:t>
            </a:r>
            <a:r>
              <a:rPr lang="en-IN" dirty="0" smtClean="0"/>
              <a:t> can cause instability</a:t>
            </a:r>
          </a:p>
          <a:p>
            <a:r>
              <a:rPr lang="en-IN" dirty="0" smtClean="0"/>
              <a:t>It is found that propagation velocity decreases for smaller mesh sizes and that it increases for smaller time increments</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285728"/>
            <a:ext cx="8258204" cy="5840435"/>
          </a:xfrm>
        </p:spPr>
        <p:txBody>
          <a:bodyPr>
            <a:normAutofit/>
          </a:bodyPr>
          <a:lstStyle/>
          <a:p>
            <a:r>
              <a:rPr lang="en-IN" dirty="0" smtClean="0"/>
              <a:t>Another important factor influencing the numerical accuracy of finite element simulations is the treatment of damping. Two types of attenuation are encountered in finite element models: numerical and material attenuation. </a:t>
            </a:r>
          </a:p>
          <a:p>
            <a:r>
              <a:rPr lang="en-IN" dirty="0" smtClean="0"/>
              <a:t>The </a:t>
            </a:r>
            <a:r>
              <a:rPr lang="en-IN" dirty="0" err="1" smtClean="0"/>
              <a:t>Newmark</a:t>
            </a:r>
            <a:r>
              <a:rPr lang="en-IN" dirty="0" smtClean="0"/>
              <a:t>-beta integration parameters cause numerical attenuation, whereas Rayleigh damping parameters provide linear material attenuation</a:t>
            </a:r>
            <a:r>
              <a:rPr lang="en-IN" dirty="0" smtClean="0"/>
              <a:t>.</a:t>
            </a:r>
            <a:endParaRPr lang="en-IN"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571480"/>
            <a:ext cx="8258204" cy="5554683"/>
          </a:xfrm>
        </p:spPr>
        <p:txBody>
          <a:bodyPr>
            <a:normAutofit/>
          </a:bodyPr>
          <a:lstStyle/>
          <a:p>
            <a:r>
              <a:rPr lang="en-IN" dirty="0" smtClean="0"/>
              <a:t>The purpose of this study is to introduce an innovative method to quantitatively evaluate mesh limitations and damping effects of a finite element model applied to simulating transient wave propagation. </a:t>
            </a:r>
          </a:p>
          <a:p>
            <a:r>
              <a:rPr lang="en-IN" dirty="0" smtClean="0"/>
              <a:t>The </a:t>
            </a:r>
            <a:r>
              <a:rPr lang="en-IN" dirty="0" smtClean="0"/>
              <a:t>reliability of these techniques is assessed using the analytical solution of Lamb’s problem for the vertical time history of a Rayleigh wave</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Spatial-Temporal </a:t>
            </a:r>
            <a:r>
              <a:rPr lang="en-IN" dirty="0" err="1" smtClean="0"/>
              <a:t>Discretization</a:t>
            </a:r>
            <a:endParaRPr lang="en-IN" dirty="0"/>
          </a:p>
        </p:txBody>
      </p:sp>
      <p:sp>
        <p:nvSpPr>
          <p:cNvPr id="3" name="Content Placeholder 2"/>
          <p:cNvSpPr>
            <a:spLocks noGrp="1"/>
          </p:cNvSpPr>
          <p:nvPr>
            <p:ph idx="1"/>
          </p:nvPr>
        </p:nvSpPr>
        <p:spPr>
          <a:xfrm>
            <a:off x="457200" y="1600200"/>
            <a:ext cx="7758138" cy="3614750"/>
          </a:xfrm>
        </p:spPr>
        <p:txBody>
          <a:bodyPr>
            <a:normAutofit fontScale="92500" lnSpcReduction="20000"/>
          </a:bodyPr>
          <a:lstStyle/>
          <a:p>
            <a:r>
              <a:rPr lang="en-IN" dirty="0" smtClean="0"/>
              <a:t>In wave propagation problems, element dimensions are chosen with respect to the highest frequency (f max) for the lowest velocity wave (VR). </a:t>
            </a:r>
            <a:endParaRPr lang="en-IN" dirty="0" smtClean="0"/>
          </a:p>
          <a:p>
            <a:r>
              <a:rPr lang="en-IN" dirty="0" smtClean="0"/>
              <a:t>Element </a:t>
            </a:r>
            <a:r>
              <a:rPr lang="en-IN" dirty="0" smtClean="0"/>
              <a:t>dimensions that are too large will filter high frequencies, whereas very small element dimensions can introduce numerical </a:t>
            </a:r>
            <a:r>
              <a:rPr lang="en-IN" dirty="0" smtClean="0"/>
              <a:t>instability. </a:t>
            </a:r>
            <a:r>
              <a:rPr lang="en-IN" dirty="0" smtClean="0"/>
              <a:t>An approximate element dimension (g) is calculated using</a:t>
            </a:r>
          </a:p>
          <a:p>
            <a:endParaRPr lang="en-IN" dirty="0"/>
          </a:p>
        </p:txBody>
      </p:sp>
      <p:pic>
        <p:nvPicPr>
          <p:cNvPr id="1027" name="Picture 3"/>
          <p:cNvPicPr>
            <a:picLocks noChangeAspect="1" noChangeArrowheads="1"/>
          </p:cNvPicPr>
          <p:nvPr/>
        </p:nvPicPr>
        <p:blipFill>
          <a:blip r:embed="rId2"/>
          <a:srcRect/>
          <a:stretch>
            <a:fillRect/>
          </a:stretch>
        </p:blipFill>
        <p:spPr bwMode="auto">
          <a:xfrm>
            <a:off x="2143108" y="4975685"/>
            <a:ext cx="5143536" cy="188231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83157" y="285728"/>
            <a:ext cx="9060843" cy="2357454"/>
          </a:xfrm>
          <a:prstGeom prst="rect">
            <a:avLst/>
          </a:prstGeom>
          <a:noFill/>
          <a:ln w="9525">
            <a:noFill/>
            <a:miter lim="800000"/>
            <a:headEnd/>
            <a:tailEnd/>
          </a:ln>
          <a:effectLst/>
        </p:spPr>
      </p:pic>
      <p:sp>
        <p:nvSpPr>
          <p:cNvPr id="5" name="Content Placeholder 2"/>
          <p:cNvSpPr txBox="1">
            <a:spLocks/>
          </p:cNvSpPr>
          <p:nvPr/>
        </p:nvSpPr>
        <p:spPr>
          <a:xfrm>
            <a:off x="142844" y="2643182"/>
            <a:ext cx="8643998" cy="857256"/>
          </a:xfrm>
          <a:prstGeom prst="rect">
            <a:avLst/>
          </a:prstGeom>
        </p:spPr>
        <p:txBody>
          <a:bodyPr vert="horz" lIns="91440" tIns="45720" rIns="91440" bIns="45720" rtlCol="0">
            <a:normAutofit fontScale="62500" lnSpcReduction="20000"/>
          </a:bodyPr>
          <a:lstStyle/>
          <a:p>
            <a:pPr marL="342900" lvl="0" indent="-342900">
              <a:spcBef>
                <a:spcPct val="20000"/>
              </a:spcBef>
              <a:buFont typeface="Arial" pitchFamily="34" charset="0"/>
              <a:buChar char="•"/>
            </a:pPr>
            <a:r>
              <a:rPr kumimoji="0" lang="en-IN" sz="3200" b="0" i="0" u="none" strike="noStrike" kern="1200" cap="none" spc="0" normalizeH="0" baseline="0" noProof="0" dirty="0" smtClean="0">
                <a:ln>
                  <a:noFill/>
                </a:ln>
                <a:solidFill>
                  <a:schemeClr val="tx1"/>
                </a:solidFill>
                <a:effectLst/>
                <a:uLnTx/>
                <a:uFillTx/>
                <a:latin typeface="+mn-lt"/>
                <a:ea typeface="+mn-ea"/>
                <a:cs typeface="+mn-cs"/>
              </a:rPr>
              <a:t>The time increment must be carefully chosen to maintain numerical stability and accuracy.</a:t>
            </a:r>
            <a:r>
              <a:rPr lang="en-IN" sz="3200" dirty="0" smtClean="0"/>
              <a:t> The calculation of the time increment depends on the element dimension computed with the following expression: </a:t>
            </a:r>
            <a:endParaRPr kumimoji="0" lang="en-IN"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2051" name="Picture 3"/>
          <p:cNvPicPr>
            <a:picLocks noChangeAspect="1" noChangeArrowheads="1"/>
          </p:cNvPicPr>
          <p:nvPr/>
        </p:nvPicPr>
        <p:blipFill>
          <a:blip r:embed="rId3"/>
          <a:srcRect/>
          <a:stretch>
            <a:fillRect/>
          </a:stretch>
        </p:blipFill>
        <p:spPr bwMode="auto">
          <a:xfrm>
            <a:off x="2571736" y="3429000"/>
            <a:ext cx="3290904" cy="1679033"/>
          </a:xfrm>
          <a:prstGeom prst="rect">
            <a:avLst/>
          </a:prstGeom>
          <a:noFill/>
          <a:ln w="9525">
            <a:noFill/>
            <a:miter lim="800000"/>
            <a:headEnd/>
            <a:tailEnd/>
          </a:ln>
          <a:effectLst/>
        </p:spPr>
      </p:pic>
      <p:pic>
        <p:nvPicPr>
          <p:cNvPr id="7" name="Picture 2"/>
          <p:cNvPicPr>
            <a:picLocks noChangeAspect="1" noChangeArrowheads="1"/>
          </p:cNvPicPr>
          <p:nvPr/>
        </p:nvPicPr>
        <p:blipFill>
          <a:blip r:embed="rId4"/>
          <a:srcRect/>
          <a:stretch>
            <a:fillRect/>
          </a:stretch>
        </p:blipFill>
        <p:spPr bwMode="auto">
          <a:xfrm>
            <a:off x="357158" y="4786322"/>
            <a:ext cx="8085142" cy="190103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1690</TotalTime>
  <Words>1503</Words>
  <Application>Microsoft Office PowerPoint</Application>
  <PresentationFormat>On-screen Show (4:3)</PresentationFormat>
  <Paragraphs>72</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Parameter Estimation in Finite Element Simulations of Rayleigh Waves</vt:lpstr>
      <vt:lpstr>objective</vt:lpstr>
      <vt:lpstr>Introduction</vt:lpstr>
      <vt:lpstr>Slide 4</vt:lpstr>
      <vt:lpstr>Slide 5</vt:lpstr>
      <vt:lpstr>Slide 6</vt:lpstr>
      <vt:lpstr>Slide 7</vt:lpstr>
      <vt:lpstr>Spatial-Temporal Discretization</vt:lpstr>
      <vt:lpstr>Slide 9</vt:lpstr>
      <vt:lpstr>Slide 10</vt:lpstr>
      <vt:lpstr>Slide 11</vt:lpstr>
      <vt:lpstr>Slide 12</vt:lpstr>
      <vt:lpstr>Slide 13</vt:lpstr>
      <vt:lpstr>Slide 14</vt:lpstr>
      <vt:lpstr>Analysis method</vt:lpstr>
      <vt:lpstr>Lamb’s Problem </vt:lpstr>
      <vt:lpstr>Array Signal Processing</vt:lpstr>
      <vt:lpstr>Damping Calculations</vt:lpstr>
      <vt:lpstr>Slide 19</vt:lpstr>
      <vt:lpstr>Slide 20</vt:lpstr>
      <vt:lpstr>Slide 21</vt:lpstr>
      <vt:lpstr>Slide 22</vt:lpstr>
      <vt:lpstr>Finite Element Simulations</vt:lpstr>
      <vt:lpstr>Model Parameters</vt:lpstr>
      <vt:lpstr>Slide 25</vt:lpstr>
      <vt:lpstr>Slide 26</vt:lpstr>
      <vt:lpstr>Slide 27</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jubin</dc:creator>
  <cp:lastModifiedBy>jubin</cp:lastModifiedBy>
  <cp:revision>144</cp:revision>
  <dcterms:created xsi:type="dcterms:W3CDTF">2017-03-01T17:22:57Z</dcterms:created>
  <dcterms:modified xsi:type="dcterms:W3CDTF">2017-03-03T17:00:47Z</dcterms:modified>
</cp:coreProperties>
</file>