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60" r:id="rId5"/>
    <p:sldId id="259" r:id="rId6"/>
    <p:sldId id="262" r:id="rId7"/>
    <p:sldId id="261" r:id="rId8"/>
    <p:sldId id="263" r:id="rId9"/>
    <p:sldId id="264" r:id="rId10"/>
    <p:sldId id="274" r:id="rId11"/>
    <p:sldId id="275" r:id="rId12"/>
    <p:sldId id="265" r:id="rId13"/>
    <p:sldId id="266" r:id="rId14"/>
    <p:sldId id="267" r:id="rId15"/>
    <p:sldId id="276" r:id="rId16"/>
    <p:sldId id="268" r:id="rId17"/>
    <p:sldId id="269" r:id="rId18"/>
    <p:sldId id="277" r:id="rId19"/>
    <p:sldId id="270" r:id="rId20"/>
    <p:sldId id="278" r:id="rId21"/>
    <p:sldId id="271" r:id="rId22"/>
    <p:sldId id="279" r:id="rId23"/>
    <p:sldId id="272" r:id="rId24"/>
    <p:sldId id="280" r:id="rId25"/>
    <p:sldId id="273" r:id="rId26"/>
    <p:sldId id="281" r:id="rId27"/>
    <p:sldId id="28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1506" y="-26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1A70DF04-57AB-4078-A651-CAE4365B9C7C}" type="datetimeFigureOut">
              <a:rPr lang="en-US" smtClean="0"/>
              <a:pPr/>
              <a:t>5/30/2017</a:t>
            </a:fld>
            <a:endParaRPr lang="en-IN"/>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IN"/>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22D29F19-1AA6-4A6B-9F48-E619443796E3}"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A70DF04-57AB-4078-A651-CAE4365B9C7C}" type="datetimeFigureOut">
              <a:rPr lang="en-US" smtClean="0"/>
              <a:pPr/>
              <a:t>5/30/2017</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22D29F19-1AA6-4A6B-9F48-E619443796E3}"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1A70DF04-57AB-4078-A651-CAE4365B9C7C}" type="datetimeFigureOut">
              <a:rPr lang="en-US" smtClean="0"/>
              <a:pPr/>
              <a:t>5/30/2017</a:t>
            </a:fld>
            <a:endParaRPr lang="en-IN"/>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IN"/>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22D29F19-1AA6-4A6B-9F48-E619443796E3}"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A70DF04-57AB-4078-A651-CAE4365B9C7C}" type="datetimeFigureOut">
              <a:rPr lang="en-US" smtClean="0"/>
              <a:pPr/>
              <a:t>5/30/2017</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22D29F19-1AA6-4A6B-9F48-E619443796E3}"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1A70DF04-57AB-4078-A651-CAE4365B9C7C}" type="datetimeFigureOut">
              <a:rPr lang="en-US" smtClean="0"/>
              <a:pPr/>
              <a:t>5/30/2017</a:t>
            </a:fld>
            <a:endParaRPr lang="en-IN"/>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IN"/>
          </a:p>
        </p:txBody>
      </p:sp>
      <p:sp>
        <p:nvSpPr>
          <p:cNvPr id="6" name="Slide Number Placeholder 5"/>
          <p:cNvSpPr>
            <a:spLocks noGrp="1"/>
          </p:cNvSpPr>
          <p:nvPr>
            <p:ph type="sldNum" sz="quarter" idx="12"/>
          </p:nvPr>
        </p:nvSpPr>
        <p:spPr>
          <a:xfrm>
            <a:off x="6733952" y="6555112"/>
            <a:ext cx="588336" cy="228600"/>
          </a:xfrm>
        </p:spPr>
        <p:txBody>
          <a:bodyPr/>
          <a:lstStyle>
            <a:extLst/>
          </a:lstStyle>
          <a:p>
            <a:fld id="{22D29F19-1AA6-4A6B-9F48-E619443796E3}"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A70DF04-57AB-4078-A651-CAE4365B9C7C}" type="datetimeFigureOut">
              <a:rPr lang="en-US" smtClean="0"/>
              <a:pPr/>
              <a:t>5/30/2017</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22D29F19-1AA6-4A6B-9F48-E619443796E3}"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A70DF04-57AB-4078-A651-CAE4365B9C7C}" type="datetimeFigureOut">
              <a:rPr lang="en-US" smtClean="0"/>
              <a:pPr/>
              <a:t>5/30/2017</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22D29F19-1AA6-4A6B-9F48-E619443796E3}"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A70DF04-57AB-4078-A651-CAE4365B9C7C}" type="datetimeFigureOut">
              <a:rPr lang="en-US" smtClean="0"/>
              <a:pPr/>
              <a:t>5/30/2017</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22D29F19-1AA6-4A6B-9F48-E619443796E3}"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1A70DF04-57AB-4078-A651-CAE4365B9C7C}" type="datetimeFigureOut">
              <a:rPr lang="en-US" smtClean="0"/>
              <a:pPr/>
              <a:t>5/30/2017</a:t>
            </a:fld>
            <a:endParaRPr lang="en-IN"/>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IN"/>
          </a:p>
        </p:txBody>
      </p:sp>
      <p:sp>
        <p:nvSpPr>
          <p:cNvPr id="4" name="Slide Number Placeholder 3"/>
          <p:cNvSpPr>
            <a:spLocks noGrp="1"/>
          </p:cNvSpPr>
          <p:nvPr>
            <p:ph type="sldNum" sz="quarter" idx="12"/>
          </p:nvPr>
        </p:nvSpPr>
        <p:spPr/>
        <p:txBody>
          <a:bodyPr/>
          <a:lstStyle>
            <a:extLst/>
          </a:lstStyle>
          <a:p>
            <a:fld id="{22D29F19-1AA6-4A6B-9F48-E619443796E3}"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A70DF04-57AB-4078-A651-CAE4365B9C7C}" type="datetimeFigureOut">
              <a:rPr lang="en-US" smtClean="0"/>
              <a:pPr/>
              <a:t>5/30/2017</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22D29F19-1AA6-4A6B-9F48-E619443796E3}"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1A70DF04-57AB-4078-A651-CAE4365B9C7C}" type="datetimeFigureOut">
              <a:rPr lang="en-US" smtClean="0"/>
              <a:pPr/>
              <a:t>5/30/2017</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22D29F19-1AA6-4A6B-9F48-E619443796E3}" type="slidenum">
              <a:rPr lang="en-IN" smtClean="0"/>
              <a:pPr/>
              <a:t>‹#›</a:t>
            </a:fld>
            <a:endParaRPr lang="en-IN"/>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1A70DF04-57AB-4078-A651-CAE4365B9C7C}" type="datetimeFigureOut">
              <a:rPr lang="en-US" smtClean="0"/>
              <a:pPr/>
              <a:t>5/30/2017</a:t>
            </a:fld>
            <a:endParaRPr lang="en-IN"/>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IN"/>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22D29F19-1AA6-4A6B-9F48-E619443796E3}"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opensees.berkeley.edu/wiki/index.php/Site_Response_Analysis_of_a_Layered_Soil_Column_(Total_Stress_Analysi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57554" y="1142984"/>
            <a:ext cx="5105400" cy="2868168"/>
          </a:xfrm>
        </p:spPr>
        <p:txBody>
          <a:bodyPr/>
          <a:lstStyle/>
          <a:p>
            <a:r>
              <a:rPr lang="en-IN" b="0" dirty="0" smtClean="0">
                <a:hlinkClick r:id="rId2" tooltip="Site Response Analysis of a Layered Soil Column (Total Stress Analysis)"/>
              </a:rPr>
              <a:t>2D Total Stress Site Response Analysis of a Layered Soil Column</a:t>
            </a:r>
            <a:r>
              <a:rPr lang="en-IN" b="0" dirty="0" smtClean="0"/>
              <a:t/>
            </a:r>
            <a:br>
              <a:rPr lang="en-IN" b="0" dirty="0" smtClean="0"/>
            </a:br>
            <a:endParaRPr lang="en-IN" dirty="0"/>
          </a:p>
        </p:txBody>
      </p:sp>
      <p:sp>
        <p:nvSpPr>
          <p:cNvPr id="3" name="Subtitle 2"/>
          <p:cNvSpPr>
            <a:spLocks noGrp="1"/>
          </p:cNvSpPr>
          <p:nvPr>
            <p:ph type="subTitle" idx="1"/>
          </p:nvPr>
        </p:nvSpPr>
        <p:spPr/>
        <p:txBody>
          <a:bodyPr/>
          <a:lstStyle/>
          <a:p>
            <a:r>
              <a:rPr lang="en-IN" dirty="0" smtClean="0"/>
              <a:t>By </a:t>
            </a:r>
            <a:r>
              <a:rPr lang="en-IN" dirty="0" err="1" smtClean="0"/>
              <a:t>jubin</a:t>
            </a:r>
            <a:r>
              <a:rPr lang="en-IN" dirty="0" smtClean="0"/>
              <a:t> </a:t>
            </a:r>
            <a:r>
              <a:rPr lang="en-IN" dirty="0" err="1" smtClean="0"/>
              <a:t>kumar</a:t>
            </a:r>
            <a:r>
              <a:rPr lang="en-IN" dirty="0" smtClean="0"/>
              <a:t> </a:t>
            </a:r>
            <a:r>
              <a:rPr lang="en-IN" dirty="0" err="1" smtClean="0"/>
              <a:t>soni</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0"/>
            <a:ext cx="7339042" cy="6455736"/>
          </a:xfrm>
        </p:spPr>
        <p:txBody>
          <a:bodyPr>
            <a:normAutofit lnSpcReduction="10000"/>
          </a:bodyPr>
          <a:lstStyle/>
          <a:p>
            <a:r>
              <a:rPr lang="en-IN" dirty="0" smtClean="0"/>
              <a:t>This is accomplished in the model by specifying the highest frequency which the user wishes to be well resolved and the number of elements that the user desires to be in one wavelength of a shear wave propagating at this frequency. </a:t>
            </a:r>
          </a:p>
          <a:p>
            <a:r>
              <a:rPr lang="en-IN" dirty="0" smtClean="0"/>
              <a:t>The wavelength used to define the mesh geometry is determined by dividing the minimum shear wave velocity of the soil profile by the specified </a:t>
            </a:r>
            <a:r>
              <a:rPr lang="en-IN" dirty="0" err="1" smtClean="0"/>
              <a:t>cutoff</a:t>
            </a:r>
            <a:r>
              <a:rPr lang="en-IN" dirty="0" smtClean="0"/>
              <a:t> frequency.</a:t>
            </a:r>
          </a:p>
          <a:p>
            <a:r>
              <a:rPr lang="en-IN" dirty="0" smtClean="0"/>
              <a:t>In the provided examples there are either 8 or 10 elements per wavelength. </a:t>
            </a:r>
          </a:p>
          <a:p>
            <a:r>
              <a:rPr lang="en-IN" dirty="0" smtClean="0"/>
              <a:t>The largest value possible value for the specified frequency is the sampling frequency of the ground motion. The provided examples use 100 Hz for the </a:t>
            </a:r>
            <a:r>
              <a:rPr lang="en-IN" dirty="0" err="1" smtClean="0"/>
              <a:t>cutoff</a:t>
            </a:r>
            <a:r>
              <a:rPr lang="en-IN" dirty="0" smtClean="0"/>
              <a:t> frequency.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571480"/>
            <a:ext cx="7239000" cy="4846320"/>
          </a:xfrm>
        </p:spPr>
        <p:txBody>
          <a:bodyPr/>
          <a:lstStyle/>
          <a:p>
            <a:r>
              <a:rPr lang="en-IN" dirty="0" smtClean="0"/>
              <a:t>The horizontal size of the elements is set to be the minimum vertical element size in the soil column. The number of nodes and the total number of elements are computed automatically. The number of elements is based on the computed element size and the thickness of the soil deposit. For </a:t>
            </a:r>
            <a:r>
              <a:rPr lang="en-IN" i="1" dirty="0" smtClean="0"/>
              <a:t>n</a:t>
            </a:r>
            <a:r>
              <a:rPr lang="en-IN" dirty="0" smtClean="0"/>
              <a:t> total elements, there are </a:t>
            </a:r>
            <a:r>
              <a:rPr lang="en-IN" i="1" dirty="0" smtClean="0"/>
              <a:t>2n + 1</a:t>
            </a:r>
            <a:r>
              <a:rPr lang="en-IN" dirty="0" smtClean="0"/>
              <a:t> total nodes.</a:t>
            </a:r>
          </a:p>
          <a:p>
            <a:endParaRPr lang="en-IN" dirty="0" smtClean="0"/>
          </a:p>
          <a:p>
            <a:endParaRPr lang="en-IN" dirty="0" smtClean="0"/>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Soil Nodes</a:t>
            </a:r>
            <a:br>
              <a:rPr lang="en-IN" dirty="0" smtClean="0"/>
            </a:br>
            <a:endParaRPr lang="en-IN" dirty="0"/>
          </a:p>
        </p:txBody>
      </p:sp>
      <p:sp>
        <p:nvSpPr>
          <p:cNvPr id="3" name="Content Placeholder 2"/>
          <p:cNvSpPr>
            <a:spLocks noGrp="1"/>
          </p:cNvSpPr>
          <p:nvPr>
            <p:ph idx="1"/>
          </p:nvPr>
        </p:nvSpPr>
        <p:spPr/>
        <p:txBody>
          <a:bodyPr/>
          <a:lstStyle/>
          <a:p>
            <a:r>
              <a:rPr lang="en-IN" dirty="0" smtClean="0"/>
              <a:t>The soil nodes are created automatically from the input geometry and meshing information.</a:t>
            </a:r>
          </a:p>
          <a:p>
            <a:r>
              <a:rPr lang="en-IN" dirty="0" smtClean="0"/>
              <a:t>The node numbering scheme is left-to-right, top-to-bottom. </a:t>
            </a:r>
          </a:p>
          <a:p>
            <a:r>
              <a:rPr lang="en-IN" dirty="0" smtClean="0"/>
              <a:t>Nodes with even numbers fall on the y-axis, and the odd-numbered nodes are spaced horizontally by the computed horizontal element size.</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Dashpot Nodes</a:t>
            </a:r>
            <a:endParaRPr lang="en-IN" dirty="0"/>
          </a:p>
        </p:txBody>
      </p:sp>
      <p:sp>
        <p:nvSpPr>
          <p:cNvPr id="3" name="Content Placeholder 2"/>
          <p:cNvSpPr>
            <a:spLocks noGrp="1"/>
          </p:cNvSpPr>
          <p:nvPr>
            <p:ph idx="1"/>
          </p:nvPr>
        </p:nvSpPr>
        <p:spPr/>
        <p:txBody>
          <a:bodyPr/>
          <a:lstStyle/>
          <a:p>
            <a:pPr>
              <a:buNone/>
            </a:pPr>
            <a:endParaRPr lang="en-IN" b="1" dirty="0" smtClean="0"/>
          </a:p>
          <a:p>
            <a:r>
              <a:rPr lang="en-IN" dirty="0" smtClean="0"/>
              <a:t>A single </a:t>
            </a:r>
            <a:r>
              <a:rPr lang="en-IN" dirty="0" err="1" smtClean="0"/>
              <a:t>zeroLength</a:t>
            </a:r>
            <a:r>
              <a:rPr lang="en-IN" dirty="0" smtClean="0"/>
              <a:t> element is used to define the dashpot, therefore, only two nodes are required. </a:t>
            </a:r>
          </a:p>
          <a:p>
            <a:r>
              <a:rPr lang="en-IN" dirty="0" smtClean="0"/>
              <a:t>These nodes are arbitrarily assigned numbers 2000 and 2001. </a:t>
            </a:r>
          </a:p>
          <a:p>
            <a:r>
              <a:rPr lang="en-IN" dirty="0" smtClean="0"/>
              <a:t>If there are more than 2000 nodes in the soil column, the dashpot node numbers will need to be changed.</a:t>
            </a:r>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Boundary Conditions and Equal Degrees-of-Freedom</a:t>
            </a:r>
            <a:endParaRPr lang="en-IN" dirty="0"/>
          </a:p>
        </p:txBody>
      </p:sp>
      <p:sp>
        <p:nvSpPr>
          <p:cNvPr id="3" name="Content Placeholder 2"/>
          <p:cNvSpPr>
            <a:spLocks noGrp="1"/>
          </p:cNvSpPr>
          <p:nvPr>
            <p:ph idx="1"/>
          </p:nvPr>
        </p:nvSpPr>
        <p:spPr/>
        <p:txBody>
          <a:bodyPr>
            <a:normAutofit/>
          </a:bodyPr>
          <a:lstStyle/>
          <a:p>
            <a:pPr>
              <a:buNone/>
            </a:pPr>
            <a:endParaRPr lang="en-IN" b="1" dirty="0" smtClean="0"/>
          </a:p>
          <a:p>
            <a:r>
              <a:rPr lang="en-IN" dirty="0" smtClean="0"/>
              <a:t>The nodes at the base of the column are fixed against displacements in the y-direction .The remaining soil nodes are then tied together using the </a:t>
            </a:r>
            <a:r>
              <a:rPr lang="en-IN" dirty="0" err="1" smtClean="0"/>
              <a:t>equalDOF</a:t>
            </a:r>
            <a:r>
              <a:rPr lang="en-IN" dirty="0" smtClean="0"/>
              <a:t> command in order to achieve a simple shear deformation pattern. This is done by declaring </a:t>
            </a:r>
            <a:r>
              <a:rPr lang="en-IN" dirty="0" err="1" smtClean="0"/>
              <a:t>equalDOF</a:t>
            </a:r>
            <a:r>
              <a:rPr lang="en-IN" dirty="0" smtClean="0"/>
              <a:t> for every pair of nodes which share the same y-coordinate.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642918"/>
            <a:ext cx="7239000" cy="4846320"/>
          </a:xfrm>
        </p:spPr>
        <p:txBody>
          <a:bodyPr/>
          <a:lstStyle/>
          <a:p>
            <a:r>
              <a:rPr lang="en-IN" dirty="0" smtClean="0"/>
              <a:t>One of the dashpot nodes is fully fixed (node 2000), while the other is fixed only against displacements in the y-direction (node 2001). To incorporate the dashpot element into the total model, </a:t>
            </a:r>
            <a:r>
              <a:rPr lang="en-IN" dirty="0" err="1" smtClean="0"/>
              <a:t>equalDOF</a:t>
            </a:r>
            <a:r>
              <a:rPr lang="en-IN" dirty="0" smtClean="0"/>
              <a:t> is again used, this time linking the horizontal degrees-of-freedom of the partially fixed dashpot node and one of the nodes at the base of the soil column.</a:t>
            </a:r>
          </a:p>
          <a:p>
            <a:endParaRPr lang="en-IN" dirty="0" smtClean="0"/>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Soil Material Properties and Objects</a:t>
            </a:r>
            <a:br>
              <a:rPr lang="en-IN" dirty="0" smtClean="0"/>
            </a:b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A series of material properties are required to define the constitutive </a:t>
            </a:r>
            <a:r>
              <a:rPr lang="en-IN" dirty="0" err="1" smtClean="0"/>
              <a:t>behavior</a:t>
            </a:r>
            <a:r>
              <a:rPr lang="en-IN" dirty="0" smtClean="0"/>
              <a:t> of the soil and the underlying elastic half-space. The main soil properties are the mass density, the shear wave velocity, and Poisson's ratio. From these, the elastic, shear, and bulk </a:t>
            </a:r>
            <a:r>
              <a:rPr lang="en-IN" dirty="0" err="1" smtClean="0"/>
              <a:t>moduli</a:t>
            </a:r>
            <a:r>
              <a:rPr lang="en-IN" dirty="0" smtClean="0"/>
              <a:t> are computed. Poisson's ratio is set as zero in these examples for the purposes of emulating a one-dimensional analysis. With Poisson's ratio at zero, no vertical accelerations are generated.</a:t>
            </a:r>
          </a:p>
          <a:p>
            <a:r>
              <a:rPr lang="en-IN" dirty="0" smtClean="0"/>
              <a:t>For the case of multiple layers, one material object is created for each layer using the material properties defined in the input file. With the exception of a few global properties, each layer is given a separate set of properties.</a:t>
            </a:r>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Soil Elements</a:t>
            </a:r>
            <a:br>
              <a:rPr lang="en-IN" dirty="0" smtClean="0"/>
            </a:br>
            <a:endParaRPr lang="en-IN" dirty="0"/>
          </a:p>
        </p:txBody>
      </p:sp>
      <p:sp>
        <p:nvSpPr>
          <p:cNvPr id="3" name="Content Placeholder 2"/>
          <p:cNvSpPr>
            <a:spLocks noGrp="1"/>
          </p:cNvSpPr>
          <p:nvPr>
            <p:ph idx="1"/>
          </p:nvPr>
        </p:nvSpPr>
        <p:spPr/>
        <p:txBody>
          <a:bodyPr>
            <a:normAutofit/>
          </a:bodyPr>
          <a:lstStyle/>
          <a:p>
            <a:r>
              <a:rPr lang="en-IN" dirty="0" smtClean="0"/>
              <a:t>Four-node quad elements are used to model the soil using the plane strain formulation of the quad element. </a:t>
            </a:r>
          </a:p>
          <a:p>
            <a:r>
              <a:rPr lang="en-IN" dirty="0" smtClean="0"/>
              <a:t>The element connectivity uses a </a:t>
            </a:r>
            <a:r>
              <a:rPr lang="en-IN" dirty="0" err="1" smtClean="0"/>
              <a:t>counterclockwise</a:t>
            </a:r>
            <a:r>
              <a:rPr lang="en-IN" dirty="0" smtClean="0"/>
              <a:t> pattern for the previously-described node numbering scheme. </a:t>
            </a:r>
          </a:p>
          <a:p>
            <a:r>
              <a:rPr lang="en-IN" dirty="0" smtClean="0"/>
              <a:t>The soil elements in each layer are assigned the material tag of the material object corresponding to that layer.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428604"/>
            <a:ext cx="7239000" cy="4846320"/>
          </a:xfrm>
        </p:spPr>
        <p:txBody>
          <a:bodyPr/>
          <a:lstStyle/>
          <a:p>
            <a:r>
              <a:rPr lang="en-IN" dirty="0" smtClean="0"/>
              <a:t>A unit thickness is used in all examples.</a:t>
            </a:r>
          </a:p>
          <a:p>
            <a:r>
              <a:rPr lang="en-IN" dirty="0" smtClean="0"/>
              <a:t>The self-weight of the soil is considered as a body force acting on each element.</a:t>
            </a:r>
          </a:p>
          <a:p>
            <a:r>
              <a:rPr lang="en-IN" dirty="0" smtClean="0"/>
              <a:t> The body force is set as the unit weight of the soil in each layer, which is determined from the respective mass density input value.</a:t>
            </a:r>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Dashpot Material and Element</a:t>
            </a:r>
            <a:endParaRPr lang="en-IN" dirty="0"/>
          </a:p>
        </p:txBody>
      </p:sp>
      <p:sp>
        <p:nvSpPr>
          <p:cNvPr id="3" name="Content Placeholder 2"/>
          <p:cNvSpPr>
            <a:spLocks noGrp="1"/>
          </p:cNvSpPr>
          <p:nvPr>
            <p:ph idx="1"/>
          </p:nvPr>
        </p:nvSpPr>
        <p:spPr/>
        <p:txBody>
          <a:bodyPr>
            <a:normAutofit fontScale="92500" lnSpcReduction="20000"/>
          </a:bodyPr>
          <a:lstStyle/>
          <a:p>
            <a:pPr>
              <a:buNone/>
            </a:pPr>
            <a:endParaRPr lang="en-IN" b="1" dirty="0" smtClean="0"/>
          </a:p>
          <a:p>
            <a:r>
              <a:rPr lang="en-IN" dirty="0" smtClean="0"/>
              <a:t>The viscous </a:t>
            </a:r>
            <a:r>
              <a:rPr lang="en-IN" dirty="0" err="1" smtClean="0"/>
              <a:t>uniaxial</a:t>
            </a:r>
            <a:r>
              <a:rPr lang="en-IN" dirty="0" smtClean="0"/>
              <a:t> material is used for dashpot. This material model requires a single input, the dashpot coefficient, </a:t>
            </a:r>
            <a:r>
              <a:rPr lang="en-IN" i="1" dirty="0" smtClean="0"/>
              <a:t>c</a:t>
            </a:r>
            <a:r>
              <a:rPr lang="en-IN" dirty="0" smtClean="0"/>
              <a:t>.</a:t>
            </a:r>
          </a:p>
          <a:p>
            <a:r>
              <a:rPr lang="en-IN" dirty="0" smtClean="0"/>
              <a:t> Following the method of Joyner and Chen the dashpot coefficient is defined as the product of the mass density and shear wave velocity of the underlying medium, which, in this example, is assumed to have the properties of bedrock.</a:t>
            </a:r>
          </a:p>
          <a:p>
            <a:r>
              <a:rPr lang="en-IN" dirty="0" smtClean="0"/>
              <a:t> The dashpot coefficient must also include the area of the base of the soil column to maintain proportional results for any horizontal element size. Since the elements are created with unit thickness, this area is simply the computed horizontal element size.</a:t>
            </a:r>
          </a:p>
          <a:p>
            <a:pPr>
              <a:buNone/>
            </a:pPr>
            <a:endParaRPr lang="en-IN" dirty="0" smtClean="0"/>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0" dirty="0" smtClean="0"/>
              <a:t>Model Description</a:t>
            </a:r>
            <a:br>
              <a:rPr lang="en-IN" b="0" dirty="0" smtClean="0"/>
            </a:br>
            <a:endParaRPr lang="en-IN" dirty="0"/>
          </a:p>
        </p:txBody>
      </p:sp>
      <p:sp>
        <p:nvSpPr>
          <p:cNvPr id="3" name="Content Placeholder 2"/>
          <p:cNvSpPr>
            <a:spLocks noGrp="1"/>
          </p:cNvSpPr>
          <p:nvPr>
            <p:ph idx="1"/>
          </p:nvPr>
        </p:nvSpPr>
        <p:spPr/>
        <p:txBody>
          <a:bodyPr/>
          <a:lstStyle/>
          <a:p>
            <a:r>
              <a:rPr lang="en-IN" dirty="0" smtClean="0"/>
              <a:t>In this article, the site </a:t>
            </a:r>
            <a:r>
              <a:rPr lang="en-IN" smtClean="0"/>
              <a:t>response </a:t>
            </a:r>
            <a:r>
              <a:rPr lang="en-IN" smtClean="0"/>
              <a:t>analysis </a:t>
            </a:r>
            <a:r>
              <a:rPr lang="en-IN" dirty="0" smtClean="0"/>
              <a:t>are performed for soil deposits which are underlain by an elastic half-space, which simulates the finite rigidity an underlying medium such as bedrock. </a:t>
            </a:r>
          </a:p>
          <a:p>
            <a:r>
              <a:rPr lang="en-IN" dirty="0" smtClean="0"/>
              <a:t>It is assumed that there is no groundwater, therefore, total stress analysis is used in this example.</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285728"/>
            <a:ext cx="7239000" cy="4846320"/>
          </a:xfrm>
        </p:spPr>
        <p:txBody>
          <a:bodyPr/>
          <a:lstStyle/>
          <a:p>
            <a:r>
              <a:rPr lang="en-IN" dirty="0" smtClean="0"/>
              <a:t>A </a:t>
            </a:r>
            <a:r>
              <a:rPr lang="en-IN" dirty="0" err="1" smtClean="0"/>
              <a:t>zeroLength</a:t>
            </a:r>
            <a:r>
              <a:rPr lang="en-IN" dirty="0" smtClean="0"/>
              <a:t> element is used for the dashpot. This element connects the two previously-defined dashpot nodes and is assigned the material tag of the Viscous </a:t>
            </a:r>
            <a:r>
              <a:rPr lang="en-IN" dirty="0" err="1" smtClean="0"/>
              <a:t>uniaxial</a:t>
            </a:r>
            <a:r>
              <a:rPr lang="en-IN" dirty="0" smtClean="0"/>
              <a:t> material object in the first degree-of-freedom (horizontal direction)</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Recorders</a:t>
            </a:r>
            <a:br>
              <a:rPr lang="en-IN" dirty="0" smtClean="0"/>
            </a:br>
            <a:endParaRPr lang="en-IN" dirty="0"/>
          </a:p>
        </p:txBody>
      </p:sp>
      <p:sp>
        <p:nvSpPr>
          <p:cNvPr id="3" name="Content Placeholder 2"/>
          <p:cNvSpPr>
            <a:spLocks noGrp="1"/>
          </p:cNvSpPr>
          <p:nvPr>
            <p:ph idx="1"/>
          </p:nvPr>
        </p:nvSpPr>
        <p:spPr/>
        <p:txBody>
          <a:bodyPr>
            <a:normAutofit/>
          </a:bodyPr>
          <a:lstStyle/>
          <a:p>
            <a:r>
              <a:rPr lang="en-IN" dirty="0" smtClean="0"/>
              <a:t>The nodal displacements, velocities, and accelerations in both degrees-of-freedom</a:t>
            </a:r>
          </a:p>
          <a:p>
            <a:r>
              <a:rPr lang="en-IN" dirty="0" smtClean="0"/>
              <a:t>The stress and strain response at each point in each element</a:t>
            </a:r>
          </a:p>
          <a:p>
            <a:r>
              <a:rPr lang="en-IN" dirty="0" smtClean="0"/>
              <a:t>The recorded nodal values are the true values for each parameter, not relative values as with the </a:t>
            </a:r>
            <a:r>
              <a:rPr lang="en-IN" dirty="0" err="1" smtClean="0"/>
              <a:t>uniformExcitation</a:t>
            </a:r>
            <a:r>
              <a:rPr lang="en-IN" dirty="0" smtClean="0"/>
              <a:t> command.</a:t>
            </a: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357166"/>
            <a:ext cx="7239000" cy="4846320"/>
          </a:xfrm>
        </p:spPr>
        <p:txBody>
          <a:bodyPr/>
          <a:lstStyle/>
          <a:p>
            <a:endParaRPr lang="en-IN" dirty="0" smtClean="0"/>
          </a:p>
          <a:p>
            <a:r>
              <a:rPr lang="en-IN" dirty="0" smtClean="0"/>
              <a:t>Two sets of recorders are included to capture the response of the soil during the gravity analysis (which is sometimes useful to ensure proper model generation) and the response of the soil during the application of the ground motion. These files are differentiated by a naming scheme in which the records corresponding to the gravity analysis are named '</a:t>
            </a:r>
            <a:r>
              <a:rPr lang="en-IN" dirty="0" err="1" smtClean="0"/>
              <a:t>Gacceleration</a:t>
            </a:r>
            <a:r>
              <a:rPr lang="en-IN" dirty="0" smtClean="0"/>
              <a:t>', '</a:t>
            </a:r>
            <a:r>
              <a:rPr lang="en-IN" dirty="0" err="1" smtClean="0"/>
              <a:t>Gstress</a:t>
            </a:r>
            <a:r>
              <a:rPr lang="en-IN" dirty="0" smtClean="0"/>
              <a:t>', etc ...</a:t>
            </a:r>
          </a:p>
          <a:p>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Gravity Loading and Analysis</a:t>
            </a:r>
            <a:br>
              <a:rPr lang="en-IN" dirty="0" smtClean="0"/>
            </a:br>
            <a:endParaRPr lang="en-IN" dirty="0"/>
          </a:p>
        </p:txBody>
      </p:sp>
      <p:sp>
        <p:nvSpPr>
          <p:cNvPr id="3" name="Content Placeholder 2"/>
          <p:cNvSpPr>
            <a:spLocks noGrp="1"/>
          </p:cNvSpPr>
          <p:nvPr>
            <p:ph idx="1"/>
          </p:nvPr>
        </p:nvSpPr>
        <p:spPr/>
        <p:txBody>
          <a:bodyPr>
            <a:normAutofit/>
          </a:bodyPr>
          <a:lstStyle/>
          <a:p>
            <a:r>
              <a:rPr lang="en-IN" dirty="0" smtClean="0"/>
              <a:t>The gravity analysis in this example is conducted as a transient analysis with very large time steps</a:t>
            </a:r>
          </a:p>
          <a:p>
            <a:r>
              <a:rPr lang="en-IN" dirty="0" smtClean="0"/>
              <a:t>The self-weight of the soil elements provides the loads, therefore, no loading object is required. </a:t>
            </a:r>
          </a:p>
          <a:p>
            <a:r>
              <a:rPr lang="en-IN" dirty="0" smtClean="0"/>
              <a:t>Gravity is applied for ten steps with entirely elastic constitutive </a:t>
            </a:r>
            <a:r>
              <a:rPr lang="en-IN" dirty="0" err="1" smtClean="0"/>
              <a:t>behavior</a:t>
            </a:r>
            <a:r>
              <a:rPr lang="en-IN" dirty="0" smtClean="0"/>
              <a:t>. This allows the material objects to update various parameters to account for confining pressure.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428604"/>
            <a:ext cx="7239000" cy="4846320"/>
          </a:xfrm>
        </p:spPr>
        <p:txBody>
          <a:bodyPr/>
          <a:lstStyle/>
          <a:p>
            <a:r>
              <a:rPr lang="en-IN" dirty="0" smtClean="0"/>
              <a:t>Once these steps have converged, the material objects are updated using the </a:t>
            </a:r>
            <a:r>
              <a:rPr lang="en-IN" dirty="0" err="1" smtClean="0"/>
              <a:t>updateMaterialStage</a:t>
            </a:r>
            <a:r>
              <a:rPr lang="en-IN" dirty="0" smtClean="0"/>
              <a:t> command to consider </a:t>
            </a:r>
            <a:r>
              <a:rPr lang="en-IN" dirty="0" err="1" smtClean="0"/>
              <a:t>elastoplastic</a:t>
            </a:r>
            <a:r>
              <a:rPr lang="en-IN" dirty="0" smtClean="0"/>
              <a:t> </a:t>
            </a:r>
            <a:r>
              <a:rPr lang="en-IN" dirty="0" err="1" smtClean="0"/>
              <a:t>behavior</a:t>
            </a:r>
            <a:r>
              <a:rPr lang="en-IN" dirty="0" smtClean="0"/>
              <a:t>, and the gravity analysis is repeated for 40 steps.</a:t>
            </a:r>
          </a:p>
          <a:p>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Horizontal Loading and Analysis</a:t>
            </a:r>
            <a:br>
              <a:rPr lang="en-IN" dirty="0" smtClean="0"/>
            </a:b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Dynamic excitation is applied as a force time history to the base of the soil column, at the node which shares equal degrees-of-freedom with the dashpot. </a:t>
            </a:r>
          </a:p>
          <a:p>
            <a:r>
              <a:rPr lang="en-IN" dirty="0" smtClean="0"/>
              <a:t>This force history is obtained by multiplying the velocity time history of the recorded ground motion by the mass density and shear wave velocity of the underlying bedrock layer and the area of the base of the soil column (the horizontal element size in these examples). </a:t>
            </a:r>
          </a:p>
          <a:p>
            <a:r>
              <a:rPr lang="en-IN" dirty="0" smtClean="0"/>
              <a:t>This technique considers the finite rigidity of the underlying layer by allowing energy to be radiated back into the underlying material.</a:t>
            </a:r>
          </a:p>
          <a:p>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0"/>
            <a:ext cx="7239000" cy="7286652"/>
          </a:xfrm>
        </p:spPr>
        <p:txBody>
          <a:bodyPr>
            <a:normAutofit lnSpcReduction="10000"/>
          </a:bodyPr>
          <a:lstStyle/>
          <a:p>
            <a:r>
              <a:rPr lang="en-IN" dirty="0" smtClean="0"/>
              <a:t>The force history is applied to the model as a Path </a:t>
            </a:r>
            <a:r>
              <a:rPr lang="en-IN" dirty="0" err="1" smtClean="0"/>
              <a:t>TimeSeries</a:t>
            </a:r>
            <a:r>
              <a:rPr lang="en-IN" dirty="0" smtClean="0"/>
              <a:t>  object using a Plain load pattern object. The actual force applied to the node in each time step is the product of the load factor indicated in the pattern object (1.0 in this), the additional load factor included in the </a:t>
            </a:r>
            <a:r>
              <a:rPr lang="en-IN" dirty="0" err="1" smtClean="0"/>
              <a:t>timeSeries</a:t>
            </a:r>
            <a:r>
              <a:rPr lang="en-IN" dirty="0" smtClean="0"/>
              <a:t> object, and the value found in the file, </a:t>
            </a:r>
            <a:r>
              <a:rPr lang="en-IN" dirty="0" err="1" smtClean="0"/>
              <a:t>velocityHistory.out</a:t>
            </a:r>
            <a:r>
              <a:rPr lang="en-IN" dirty="0" smtClean="0"/>
              <a:t>, at that time step. The load factor included in the </a:t>
            </a:r>
            <a:r>
              <a:rPr lang="en-IN" dirty="0" err="1" smtClean="0"/>
              <a:t>timeSeries</a:t>
            </a:r>
            <a:r>
              <a:rPr lang="en-IN" dirty="0" smtClean="0"/>
              <a:t> object is used to create a force history from the velocity history found in the namesake file.</a:t>
            </a:r>
          </a:p>
          <a:p>
            <a:r>
              <a:rPr lang="en-IN" dirty="0" smtClean="0"/>
              <a:t>The transient analysis is conducted with the </a:t>
            </a:r>
            <a:r>
              <a:rPr lang="en-IN" dirty="0" err="1" smtClean="0"/>
              <a:t>Newmark</a:t>
            </a:r>
            <a:r>
              <a:rPr lang="en-IN" dirty="0" smtClean="0"/>
              <a:t> integrator using the gamma and beta coefficients defined near the top of the input file. These values are set at 0.5 and 0.25, respectively to ensure there is no numerical damping in the analysis.</a:t>
            </a:r>
          </a:p>
          <a:p>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0"/>
            <a:ext cx="7267604" cy="6455736"/>
          </a:xfrm>
        </p:spPr>
        <p:txBody>
          <a:bodyPr>
            <a:normAutofit fontScale="85000" lnSpcReduction="10000"/>
          </a:bodyPr>
          <a:lstStyle/>
          <a:p>
            <a:r>
              <a:rPr lang="en-IN" dirty="0" smtClean="0"/>
              <a:t>Since these models consider </a:t>
            </a:r>
            <a:r>
              <a:rPr lang="en-IN" dirty="0" err="1" smtClean="0"/>
              <a:t>elastoplastic</a:t>
            </a:r>
            <a:r>
              <a:rPr lang="en-IN" dirty="0" smtClean="0"/>
              <a:t> soil </a:t>
            </a:r>
            <a:r>
              <a:rPr lang="en-IN" dirty="0" err="1" smtClean="0"/>
              <a:t>behavior</a:t>
            </a:r>
            <a:r>
              <a:rPr lang="en-IN" dirty="0" smtClean="0"/>
              <a:t>, there is inherent hysteretic damping which occurs, however, a small amount of Rayleigh damping is used so there is still some damping at low strain values. </a:t>
            </a:r>
          </a:p>
          <a:p>
            <a:r>
              <a:rPr lang="en-IN" dirty="0" smtClean="0"/>
              <a:t>The time step used in the analysis is selected to meet stability considerations using the Courant-Friedrich-</a:t>
            </a:r>
            <a:r>
              <a:rPr lang="en-IN" dirty="0" err="1" smtClean="0"/>
              <a:t>Lewy</a:t>
            </a:r>
            <a:r>
              <a:rPr lang="en-IN" dirty="0" smtClean="0"/>
              <a:t> (CFL) condition. Meeting the requirements of this condition ensures that the time step is small enough for stability given the maximum shear wave velocity and the minimum vertical element size in the model.</a:t>
            </a:r>
          </a:p>
          <a:p>
            <a:r>
              <a:rPr lang="en-IN" dirty="0" smtClean="0"/>
              <a:t>The example files are set up such that the analysis time step and the corresponding number of steps are automatically generated to satisfy this condition. </a:t>
            </a:r>
          </a:p>
          <a:p>
            <a:r>
              <a:rPr lang="en-IN" dirty="0" smtClean="0"/>
              <a:t>If the user alters the shear wave velocity profile such that the lowest layer does not have the highest shear wave velocity, then the value of $</a:t>
            </a:r>
            <a:r>
              <a:rPr lang="en-IN" dirty="0" err="1" smtClean="0"/>
              <a:t>vsMax</a:t>
            </a:r>
            <a:r>
              <a:rPr lang="en-IN" dirty="0" smtClean="0"/>
              <a:t> used in this routine will need to be updated.</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142852"/>
            <a:ext cx="7196166" cy="6312884"/>
          </a:xfrm>
        </p:spPr>
        <p:txBody>
          <a:bodyPr/>
          <a:lstStyle/>
          <a:p>
            <a:r>
              <a:rPr lang="en-IN" dirty="0" smtClean="0"/>
              <a:t>The soil is </a:t>
            </a:r>
            <a:r>
              <a:rPr lang="en-IN" dirty="0" err="1" smtClean="0"/>
              <a:t>modeled</a:t>
            </a:r>
            <a:r>
              <a:rPr lang="en-IN" dirty="0" smtClean="0"/>
              <a:t> in two-dimensions with two degrees-of-freedom using the plane strain formulation of the quad element </a:t>
            </a:r>
            <a:r>
              <a:rPr lang="en-IN" dirty="0" err="1" smtClean="0"/>
              <a:t>element</a:t>
            </a:r>
            <a:r>
              <a:rPr lang="en-IN" dirty="0" smtClean="0"/>
              <a:t>. </a:t>
            </a:r>
          </a:p>
          <a:p>
            <a:r>
              <a:rPr lang="en-IN" dirty="0" smtClean="0"/>
              <a:t>We considered a soil profile which has a </a:t>
            </a:r>
            <a:r>
              <a:rPr lang="en-IN" dirty="0" err="1" smtClean="0"/>
              <a:t>parabolically</a:t>
            </a:r>
            <a:r>
              <a:rPr lang="en-IN" dirty="0" smtClean="0"/>
              <a:t>-increasing shear wave velocity profile with depth and this is accomplished using </a:t>
            </a:r>
            <a:r>
              <a:rPr lang="en-IN" dirty="0" err="1" smtClean="0"/>
              <a:t>sublayers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rot="10800000" flipV="1">
            <a:off x="285720" y="0"/>
            <a:ext cx="7481886" cy="428604"/>
          </a:xfrm>
        </p:spPr>
        <p:txBody>
          <a:bodyPr>
            <a:normAutofit fontScale="47500" lnSpcReduction="20000"/>
          </a:bodyPr>
          <a:lstStyle/>
          <a:p>
            <a:pPr>
              <a:buNone/>
            </a:pPr>
            <a:r>
              <a:rPr lang="en-IN" dirty="0" smtClean="0"/>
              <a:t> Schematic representation of the site response model. Node numbers in blue, element numbers in red.</a:t>
            </a:r>
            <a:endParaRPr lang="en-IN" dirty="0"/>
          </a:p>
        </p:txBody>
      </p:sp>
      <p:pic>
        <p:nvPicPr>
          <p:cNvPr id="1026" name="Picture 2" descr="http://opensees.berkeley.edu/wiki/images/c/cf/SiteRespModel.png"/>
          <p:cNvPicPr>
            <a:picLocks noChangeAspect="1" noChangeArrowheads="1"/>
          </p:cNvPicPr>
          <p:nvPr/>
        </p:nvPicPr>
        <p:blipFill>
          <a:blip r:embed="rId2"/>
          <a:srcRect/>
          <a:stretch>
            <a:fillRect/>
          </a:stretch>
        </p:blipFill>
        <p:spPr bwMode="auto">
          <a:xfrm>
            <a:off x="571472" y="357166"/>
            <a:ext cx="6376742" cy="6058519"/>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0"/>
            <a:ext cx="7339042" cy="6455736"/>
          </a:xfrm>
        </p:spPr>
        <p:txBody>
          <a:bodyPr>
            <a:normAutofit/>
          </a:bodyPr>
          <a:lstStyle/>
          <a:p>
            <a:r>
              <a:rPr lang="en-IN" dirty="0" smtClean="0"/>
              <a:t>The horizontal direction is the first degree-of-freedom and the vertical is the second. </a:t>
            </a:r>
          </a:p>
          <a:p>
            <a:r>
              <a:rPr lang="en-IN" dirty="0" smtClean="0"/>
              <a:t>The soil node, element, and layer numbering schemes all begin at the bottom</a:t>
            </a:r>
          </a:p>
          <a:p>
            <a:endParaRPr lang="en-IN"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142852"/>
            <a:ext cx="7481918" cy="6312884"/>
          </a:xfrm>
        </p:spPr>
        <p:txBody>
          <a:bodyPr>
            <a:normAutofit/>
          </a:bodyPr>
          <a:lstStyle/>
          <a:p>
            <a:r>
              <a:rPr lang="en-IN" dirty="0" smtClean="0"/>
              <a:t>To account for the finite rigidity of the underlying half-space, a dashpot is incorporated at the base of the soil column using a </a:t>
            </a:r>
            <a:r>
              <a:rPr lang="en-IN" dirty="0" err="1" smtClean="0"/>
              <a:t>zeroLength</a:t>
            </a:r>
            <a:r>
              <a:rPr lang="en-IN" dirty="0" smtClean="0"/>
              <a:t> element and the viscous </a:t>
            </a:r>
            <a:r>
              <a:rPr lang="en-IN" dirty="0" err="1" smtClean="0"/>
              <a:t>uniaxial</a:t>
            </a:r>
            <a:r>
              <a:rPr lang="en-IN" dirty="0" smtClean="0"/>
              <a:t> material. </a:t>
            </a:r>
          </a:p>
          <a:p>
            <a:r>
              <a:rPr lang="en-IN" dirty="0" smtClean="0"/>
              <a:t>Dashpot is assigned a dashpot coefficient equal to the product of the mass density and shear wave velocity of the underlying layer with the area of the base of the soil column. </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0"/>
            <a:ext cx="7429552" cy="6858000"/>
          </a:xfrm>
        </p:spPr>
        <p:txBody>
          <a:bodyPr>
            <a:normAutofit/>
          </a:bodyPr>
          <a:lstStyle/>
          <a:p>
            <a:r>
              <a:rPr lang="en-IN" dirty="0" smtClean="0"/>
              <a:t>The properties of a bedrock layer are used for the half-space. The soil column is excited at the base by a horizontal force time history which is proportional to the known velocity time history of the ground motion.</a:t>
            </a:r>
          </a:p>
          <a:p>
            <a:r>
              <a:rPr lang="en-IN" dirty="0" smtClean="0"/>
              <a:t>The horizontal force time history is applied as a Path </a:t>
            </a:r>
            <a:r>
              <a:rPr lang="en-IN" dirty="0" err="1" smtClean="0"/>
              <a:t>TimeSeries</a:t>
            </a:r>
            <a:r>
              <a:rPr lang="en-IN" dirty="0" smtClean="0"/>
              <a:t> object using the file, </a:t>
            </a:r>
            <a:r>
              <a:rPr lang="en-IN" dirty="0" err="1" smtClean="0"/>
              <a:t>velocityHistory.out</a:t>
            </a:r>
            <a:r>
              <a:rPr lang="en-IN" dirty="0" smtClean="0"/>
              <a:t>. </a:t>
            </a:r>
          </a:p>
          <a:p>
            <a:r>
              <a:rPr lang="en-IN" dirty="0" smtClean="0"/>
              <a:t>The force history is obtained by multiplying the known velocity time history by a constant factor set as the product of the area of the base of the soil column (width x thickness) with the mass density and shear wave velocity of the underlying layer. </a:t>
            </a:r>
          </a:p>
          <a:p>
            <a:endParaRPr lang="en-IN" dirty="0" smtClean="0"/>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Soil Profile Geometry</a:t>
            </a:r>
            <a:endParaRPr lang="en-IN" dirty="0"/>
          </a:p>
        </p:txBody>
      </p:sp>
      <p:sp>
        <p:nvSpPr>
          <p:cNvPr id="3" name="Content Placeholder 2"/>
          <p:cNvSpPr>
            <a:spLocks noGrp="1"/>
          </p:cNvSpPr>
          <p:nvPr>
            <p:ph idx="1"/>
          </p:nvPr>
        </p:nvSpPr>
        <p:spPr/>
        <p:txBody>
          <a:bodyPr>
            <a:normAutofit/>
          </a:bodyPr>
          <a:lstStyle/>
          <a:p>
            <a:pPr>
              <a:buNone/>
            </a:pPr>
            <a:endParaRPr lang="en-IN" b="1" dirty="0" smtClean="0"/>
          </a:p>
          <a:p>
            <a:r>
              <a:rPr lang="en-IN" dirty="0" smtClean="0"/>
              <a:t>The soil profile geometry is controlled entirely by the thickness of the soil deposit. In this example, this value is set at 40 meters.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Mesh Geometry</a:t>
            </a:r>
            <a:br>
              <a:rPr lang="en-IN" dirty="0" smtClean="0"/>
            </a:br>
            <a:endParaRPr lang="en-IN" dirty="0"/>
          </a:p>
        </p:txBody>
      </p:sp>
      <p:sp>
        <p:nvSpPr>
          <p:cNvPr id="3" name="Content Placeholder 2"/>
          <p:cNvSpPr>
            <a:spLocks noGrp="1"/>
          </p:cNvSpPr>
          <p:nvPr>
            <p:ph idx="1"/>
          </p:nvPr>
        </p:nvSpPr>
        <p:spPr/>
        <p:txBody>
          <a:bodyPr>
            <a:normAutofit/>
          </a:bodyPr>
          <a:lstStyle/>
          <a:p>
            <a:r>
              <a:rPr lang="en-IN" dirty="0" smtClean="0"/>
              <a:t>The geometry of the mesh is based upon the concept of resolving the propagation of the shear waves below a particular frequency by ensuring that an adequate number of elements fit within the wavelength of the chosen shear wave. </a:t>
            </a:r>
          </a:p>
          <a:p>
            <a:r>
              <a:rPr lang="en-IN" dirty="0" smtClean="0"/>
              <a:t>This ensures that the mesh is refined enough such that the desired aspects of the propagating waves are well captured in the analysis.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A0A0A4"/>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310</TotalTime>
  <Words>1214</Words>
  <Application>Microsoft Office PowerPoint</Application>
  <PresentationFormat>On-screen Show (4:3)</PresentationFormat>
  <Paragraphs>77</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Opulent</vt:lpstr>
      <vt:lpstr>2D Total Stress Site Response Analysis of a Layered Soil Column </vt:lpstr>
      <vt:lpstr>Model Description </vt:lpstr>
      <vt:lpstr>Slide 3</vt:lpstr>
      <vt:lpstr>Slide 4</vt:lpstr>
      <vt:lpstr>Slide 5</vt:lpstr>
      <vt:lpstr>Slide 6</vt:lpstr>
      <vt:lpstr>Slide 7</vt:lpstr>
      <vt:lpstr>Soil Profile Geometry</vt:lpstr>
      <vt:lpstr>Mesh Geometry </vt:lpstr>
      <vt:lpstr>Slide 10</vt:lpstr>
      <vt:lpstr>Slide 11</vt:lpstr>
      <vt:lpstr>Soil Nodes </vt:lpstr>
      <vt:lpstr>Dashpot Nodes</vt:lpstr>
      <vt:lpstr>Boundary Conditions and Equal Degrees-of-Freedom</vt:lpstr>
      <vt:lpstr>Slide 15</vt:lpstr>
      <vt:lpstr>Soil Material Properties and Objects </vt:lpstr>
      <vt:lpstr>Soil Elements </vt:lpstr>
      <vt:lpstr>Slide 18</vt:lpstr>
      <vt:lpstr>Dashpot Material and Element</vt:lpstr>
      <vt:lpstr>Slide 20</vt:lpstr>
      <vt:lpstr>Recorders </vt:lpstr>
      <vt:lpstr>Slide 22</vt:lpstr>
      <vt:lpstr>Gravity Loading and Analysis </vt:lpstr>
      <vt:lpstr>Slide 24</vt:lpstr>
      <vt:lpstr>Horizontal Loading and Analysis </vt:lpstr>
      <vt:lpstr>Slide 26</vt:lpstr>
      <vt:lpstr>Slide 27</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2D Total Stress Site Response Analysis of a Layered Soil Column</dc:title>
  <dc:creator>jubin</dc:creator>
  <cp:lastModifiedBy>jubin</cp:lastModifiedBy>
  <cp:revision>34</cp:revision>
  <dcterms:created xsi:type="dcterms:W3CDTF">2017-03-01T03:27:57Z</dcterms:created>
  <dcterms:modified xsi:type="dcterms:W3CDTF">2017-05-30T08:01:49Z</dcterms:modified>
</cp:coreProperties>
</file>