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44" r:id="rId5"/>
    <p:sldId id="348" r:id="rId6"/>
    <p:sldId id="357" r:id="rId7"/>
    <p:sldId id="345" r:id="rId8"/>
    <p:sldId id="347" r:id="rId9"/>
    <p:sldId id="358" r:id="rId10"/>
    <p:sldId id="359" r:id="rId11"/>
    <p:sldId id="3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928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12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87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8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47" y="2344783"/>
            <a:ext cx="4526008" cy="2168434"/>
          </a:xfrm>
        </p:spPr>
        <p:txBody>
          <a:bodyPr/>
          <a:lstStyle/>
          <a:p>
            <a:pPr algn="l"/>
            <a:r>
              <a:rPr lang="en-US" dirty="0"/>
              <a:t>Customer Churn Prediction for Vodafone Idea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0154A94-FA47-CD50-1A58-6081B9AB890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64" r="364"/>
          <a:stretch>
            <a:fillRect/>
          </a:stretch>
        </p:blipFill>
        <p:spPr>
          <a:xfrm>
            <a:off x="5556292" y="2205174"/>
            <a:ext cx="5840615" cy="3079029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09DB0C-4DCB-1199-50A0-AC594384BBDB}"/>
              </a:ext>
            </a:extLst>
          </p:cNvPr>
          <p:cNvCxnSpPr/>
          <p:nvPr/>
        </p:nvCxnSpPr>
        <p:spPr>
          <a:xfrm>
            <a:off x="758517" y="4785844"/>
            <a:ext cx="0" cy="618309"/>
          </a:xfrm>
          <a:prstGeom prst="line">
            <a:avLst/>
          </a:prstGeom>
          <a:ln w="57150">
            <a:solidFill>
              <a:srgbClr val="ED2D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A2806D-168E-4482-1105-923D399F1A9D}"/>
              </a:ext>
            </a:extLst>
          </p:cNvPr>
          <p:cNvSpPr txBox="1"/>
          <p:nvPr/>
        </p:nvSpPr>
        <p:spPr>
          <a:xfrm>
            <a:off x="932699" y="4881635"/>
            <a:ext cx="1491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JUBI RANKA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15348"/>
            <a:ext cx="4114800" cy="799646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5F8EB2-8936-F0AC-DA2A-4A5609BEA7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1520" y="1550126"/>
            <a:ext cx="10589985" cy="456918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Market Dynamics :</a:t>
            </a:r>
          </a:p>
          <a:p>
            <a:pPr marL="18288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Indian telecom market is highly </a:t>
            </a:r>
            <a:r>
              <a:rPr lang="en-US" u="sng" dirty="0"/>
              <a:t>competitive </a:t>
            </a:r>
            <a:r>
              <a:rPr lang="en-US" dirty="0"/>
              <a:t>and </a:t>
            </a:r>
            <a:r>
              <a:rPr lang="en-US" u="sng" dirty="0"/>
              <a:t>price sensitive</a:t>
            </a:r>
          </a:p>
          <a:p>
            <a:pPr marL="18288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Strategic pricing is crucial for customer retention and acquisition</a:t>
            </a:r>
          </a:p>
          <a:p>
            <a:pPr marL="18288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/>
              <a:t>Recent Customer Trends:</a:t>
            </a:r>
            <a:endParaRPr lang="en-US" b="1" dirty="0"/>
          </a:p>
          <a:p>
            <a:pPr marL="18288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JIO </a:t>
            </a:r>
            <a:r>
              <a:rPr lang="en-US" u="sng" dirty="0"/>
              <a:t>raised prices</a:t>
            </a:r>
            <a:r>
              <a:rPr lang="en-US" dirty="0"/>
              <a:t>, leading to significant </a:t>
            </a:r>
            <a:r>
              <a:rPr lang="en-US" u="sng" dirty="0"/>
              <a:t>customer churn</a:t>
            </a:r>
            <a:r>
              <a:rPr lang="en-US" dirty="0"/>
              <a:t>.</a:t>
            </a:r>
          </a:p>
          <a:p>
            <a:pPr marL="18288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Vodafone Idea </a:t>
            </a:r>
            <a:r>
              <a:rPr lang="en-US" u="sng" dirty="0"/>
              <a:t>raised tariffs</a:t>
            </a:r>
            <a:r>
              <a:rPr lang="en-US" dirty="0"/>
              <a:t> by 10-20%</a:t>
            </a:r>
          </a:p>
          <a:p>
            <a:pPr marL="18288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BSNL </a:t>
            </a:r>
            <a:r>
              <a:rPr lang="en-US" u="sng" dirty="0"/>
              <a:t>gained</a:t>
            </a:r>
            <a:r>
              <a:rPr lang="en-US" dirty="0"/>
              <a:t> 2.9 million new customers by targeting the right audience and maintaining affordable plans</a:t>
            </a:r>
          </a:p>
          <a:p>
            <a:pPr marL="18288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/>
              <a:t>Logistic Regression Model:</a:t>
            </a:r>
            <a:endParaRPr lang="en-US" b="1" dirty="0"/>
          </a:p>
          <a:p>
            <a:pPr marL="18288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Developed a model to </a:t>
            </a:r>
            <a:r>
              <a:rPr lang="en-US" u="sng" dirty="0"/>
              <a:t>predict customer churn</a:t>
            </a:r>
            <a:r>
              <a:rPr lang="en-US" dirty="0"/>
              <a:t>.</a:t>
            </a:r>
          </a:p>
          <a:p>
            <a:pPr marL="18288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u="sng" dirty="0"/>
              <a:t>Analyzes</a:t>
            </a:r>
            <a:r>
              <a:rPr lang="en-US" dirty="0"/>
              <a:t> customer behavior to optimize retention and expand the customer base.</a:t>
            </a:r>
          </a:p>
          <a:p>
            <a:pPr marL="18288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/>
              <a:t>Benefits of the Model:</a:t>
            </a:r>
            <a:endParaRPr lang="en-US" b="1" dirty="0"/>
          </a:p>
          <a:p>
            <a:pPr marL="18288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u="sng" dirty="0"/>
              <a:t>Reduces risks</a:t>
            </a:r>
            <a:r>
              <a:rPr lang="en-US" dirty="0"/>
              <a:t> of customer loss.</a:t>
            </a:r>
          </a:p>
          <a:p>
            <a:pPr marL="18288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Enhances operational </a:t>
            </a:r>
            <a:r>
              <a:rPr lang="en-US" u="sng" dirty="0"/>
              <a:t>efficiency</a:t>
            </a:r>
            <a:r>
              <a:rPr lang="en-US" dirty="0"/>
              <a:t> and decision-making processes.</a:t>
            </a:r>
          </a:p>
          <a:p>
            <a:pPr marL="18288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Empowers companies to navigate market complexities and drive </a:t>
            </a:r>
            <a:r>
              <a:rPr lang="en-US" u="sng" dirty="0"/>
              <a:t>sustainable growth</a:t>
            </a:r>
            <a:r>
              <a:rPr lang="en-US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5059680"/>
          </a:xfrm>
        </p:spPr>
        <p:txBody>
          <a:bodyPr/>
          <a:lstStyle/>
          <a:p>
            <a:r>
              <a:rPr lang="en-US" dirty="0"/>
              <a:t>Problem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8588" y="1876699"/>
            <a:ext cx="4799012" cy="3505200"/>
          </a:xfrm>
        </p:spPr>
        <p:txBody>
          <a:bodyPr>
            <a:norm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Vodafone Idea has been experiencing customer churn for an extended period. They aim to develop a model that predicts </a:t>
            </a:r>
            <a:r>
              <a:rPr lang="en-US" sz="2000" dirty="0"/>
              <a:t>customer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churn based on customer details. This model will enable them to analyze which customers are at risk of churning, allowing for data-driven decisions to retain those customers effectively.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92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2" y="648786"/>
            <a:ext cx="4114800" cy="735874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0857" y="1384660"/>
            <a:ext cx="10537371" cy="4824554"/>
          </a:xfrm>
        </p:spPr>
        <p:txBody>
          <a:bodyPr>
            <a:noAutofit/>
          </a:bodyPr>
          <a:lstStyle/>
          <a:p>
            <a:r>
              <a:rPr lang="en-IN" sz="2000" dirty="0"/>
              <a:t>After a thorough </a:t>
            </a:r>
            <a:r>
              <a:rPr lang="en-IN" sz="2000" b="1" dirty="0"/>
              <a:t>Exploratory Data Analysis (EDA)</a:t>
            </a:r>
            <a:r>
              <a:rPr lang="en-IN" sz="2000" dirty="0"/>
              <a:t> and data transformation, we tested various machine learning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Algorithms Used: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Support Vector Machine (SVM)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K-Nearest </a:t>
            </a:r>
            <a:r>
              <a:rPr lang="en-IN" sz="1800" dirty="0" err="1"/>
              <a:t>Neighbors</a:t>
            </a:r>
            <a:r>
              <a:rPr lang="en-IN" sz="1800" dirty="0"/>
              <a:t> (KNN) </a:t>
            </a:r>
          </a:p>
          <a:p>
            <a:r>
              <a:rPr lang="en-IN" sz="2000" dirty="0"/>
              <a:t>Each model's performance was evaluated based on </a:t>
            </a:r>
            <a:r>
              <a:rPr lang="en-IN" sz="2000" u="sng" dirty="0"/>
              <a:t>accuracy</a:t>
            </a:r>
            <a:r>
              <a:rPr lang="en-IN" sz="2000" dirty="0"/>
              <a:t> and </a:t>
            </a:r>
            <a:r>
              <a:rPr lang="en-IN" sz="2000" u="sng" dirty="0"/>
              <a:t>overfitting</a:t>
            </a:r>
            <a:r>
              <a:rPr lang="en-IN" sz="2000" dirty="0"/>
              <a:t> tendencies. </a:t>
            </a:r>
          </a:p>
          <a:p>
            <a:r>
              <a:rPr lang="en-US" sz="2000" dirty="0"/>
              <a:t>This approach ensured the final model was robust, accurate, and effective for </a:t>
            </a:r>
            <a:r>
              <a:rPr lang="en-US" sz="2000" b="1" dirty="0"/>
              <a:t>customer churn prediction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45" y="3006634"/>
            <a:ext cx="4802373" cy="844732"/>
          </a:xfrm>
        </p:spPr>
        <p:txBody>
          <a:bodyPr/>
          <a:lstStyle/>
          <a:p>
            <a:r>
              <a:rPr lang="en-US" dirty="0"/>
              <a:t>Model in Use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60018" y="1275805"/>
            <a:ext cx="5717582" cy="4741817"/>
          </a:xfrm>
        </p:spPr>
        <p:txBody>
          <a:bodyPr>
            <a:normAutofit/>
          </a:bodyPr>
          <a:lstStyle/>
          <a:p>
            <a:r>
              <a:rPr lang="en-US" sz="2100" dirty="0"/>
              <a:t>We have used </a:t>
            </a:r>
            <a:r>
              <a:rPr lang="en-US" sz="2100" b="1" dirty="0"/>
              <a:t>Logistic Regression</a:t>
            </a:r>
            <a:r>
              <a:rPr lang="en-US" sz="2100" dirty="0"/>
              <a:t> to predict customer churn because of the under given reasons: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/>
              <a:t>Efficient for </a:t>
            </a:r>
            <a:r>
              <a:rPr lang="en-IN" sz="2100" b="1" dirty="0"/>
              <a:t>binary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/>
              <a:t>Handles </a:t>
            </a:r>
            <a:r>
              <a:rPr lang="en-IN" sz="2100" b="1" dirty="0"/>
              <a:t>imbalanced datasets</a:t>
            </a:r>
            <a:r>
              <a:rPr lang="en-IN" sz="2100" dirty="0"/>
              <a:t> effectively.</a:t>
            </a:r>
            <a:endParaRPr lang="en-IN" sz="2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Provides clear </a:t>
            </a:r>
            <a:r>
              <a:rPr lang="en-US" sz="2100" b="1" dirty="0"/>
              <a:t>probability estimates</a:t>
            </a:r>
            <a:r>
              <a:rPr lang="en-US" sz="2100" dirty="0"/>
              <a:t> for churn likelihood.</a:t>
            </a:r>
            <a:endParaRPr lang="en-IN" sz="2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Balances </a:t>
            </a:r>
            <a:r>
              <a:rPr lang="en-US" sz="2100" b="1" dirty="0"/>
              <a:t>precision</a:t>
            </a:r>
            <a:r>
              <a:rPr lang="en-US" sz="2100" dirty="0"/>
              <a:t> and </a:t>
            </a:r>
            <a:r>
              <a:rPr lang="en-US" sz="2100" b="1" dirty="0"/>
              <a:t>recall</a:t>
            </a:r>
            <a:r>
              <a:rPr lang="en-US" sz="2100" dirty="0"/>
              <a:t>, reducing false positives/negatives.</a:t>
            </a:r>
            <a:endParaRPr lang="en-IN" sz="2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Computationally efficient</a:t>
            </a:r>
            <a:r>
              <a:rPr lang="en-US" sz="2100" dirty="0"/>
              <a:t> with quick training and predictions</a:t>
            </a:r>
          </a:p>
        </p:txBody>
      </p: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46" y="594359"/>
            <a:ext cx="5216434" cy="844732"/>
          </a:xfrm>
        </p:spPr>
        <p:txBody>
          <a:bodyPr>
            <a:normAutofit/>
          </a:bodyPr>
          <a:lstStyle/>
          <a:p>
            <a:r>
              <a:rPr lang="en-US" dirty="0"/>
              <a:t>Model Accuracy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7646" y="1552303"/>
            <a:ext cx="5921828" cy="4804954"/>
          </a:xfrm>
        </p:spPr>
        <p:txBody>
          <a:bodyPr>
            <a:normAutofit fontScale="85000" lnSpcReduction="20000"/>
          </a:bodyPr>
          <a:lstStyle/>
          <a:p>
            <a:endParaRPr lang="en-US" b="1" dirty="0"/>
          </a:p>
          <a:p>
            <a:r>
              <a:rPr lang="en-US" b="1" dirty="0"/>
              <a:t>Model Accuracy and Generalization: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Training Accuracy:</a:t>
            </a:r>
            <a:r>
              <a:rPr lang="en-US" dirty="0"/>
              <a:t> 92.14%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Test Accuracy:</a:t>
            </a:r>
            <a:r>
              <a:rPr lang="en-US" dirty="0"/>
              <a:t> 90.00%</a:t>
            </a:r>
          </a:p>
          <a:p>
            <a:r>
              <a:rPr lang="en-US" b="1" dirty="0"/>
              <a:t>Churn Class Performance (Class 1):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Precision:</a:t>
            </a:r>
            <a:r>
              <a:rPr lang="en-US" dirty="0"/>
              <a:t> 94.54% (high accuracy in predicting churn).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Recall:</a:t>
            </a:r>
            <a:r>
              <a:rPr lang="en-US" dirty="0"/>
              <a:t> 65.82% (34% of churned customers missed; need for improvement).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F1-Score:</a:t>
            </a:r>
            <a:r>
              <a:rPr lang="en-US" dirty="0"/>
              <a:t> 77.61% (balance between precision and recall, but prioritize recall enhancement).</a:t>
            </a:r>
          </a:p>
          <a:p>
            <a:r>
              <a:rPr lang="en-US" b="1" dirty="0"/>
              <a:t>Non-Churned Class Performance (Class 0):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Recall:</a:t>
            </a:r>
            <a:r>
              <a:rPr lang="en-US" dirty="0"/>
              <a:t> 98.64% (excellent identification of non-churned customers).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Precision:</a:t>
            </a:r>
            <a:r>
              <a:rPr lang="en-US" dirty="0"/>
              <a:t> 88.98% (acceptable, reducing unnecessary retention efforts).</a:t>
            </a:r>
          </a:p>
          <a:p>
            <a:r>
              <a:rPr lang="en-US" b="1" dirty="0"/>
              <a:t>Class Imbalance Impact: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performs better on non-churners, indicating a need to improve churn identification (recall for Class 1).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precision achieved, but enhancing recall is essential to capture more at-risk customers.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8DA7C-4CC5-3D05-24B4-A46F66F0D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292" y="1456508"/>
            <a:ext cx="4795147" cy="422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4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46" y="594359"/>
            <a:ext cx="5921828" cy="844732"/>
          </a:xfrm>
        </p:spPr>
        <p:txBody>
          <a:bodyPr>
            <a:normAutofit/>
          </a:bodyPr>
          <a:lstStyle/>
          <a:p>
            <a:r>
              <a:rPr lang="en-US" dirty="0"/>
              <a:t>AUC ROC Curve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7646" y="1552303"/>
            <a:ext cx="5921828" cy="4804954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/>
              <a:t>Strong Model Performance:</a:t>
            </a:r>
            <a:endParaRPr lang="en-US" dirty="0"/>
          </a:p>
          <a:p>
            <a:pPr lvl="1"/>
            <a:r>
              <a:rPr lang="en-US" dirty="0"/>
              <a:t>The ROC curve is bowed toward the top-left, indicating </a:t>
            </a:r>
            <a:r>
              <a:rPr lang="en-US" b="1" dirty="0"/>
              <a:t>strong predictive power</a:t>
            </a:r>
            <a:r>
              <a:rPr lang="en-US" dirty="0"/>
              <a:t> for distinguishing between churners and non-churners.</a:t>
            </a:r>
          </a:p>
          <a:p>
            <a:r>
              <a:rPr lang="en-US" b="1" dirty="0"/>
              <a:t>Low False Positive Rate:</a:t>
            </a:r>
            <a:endParaRPr lang="en-US" dirty="0"/>
          </a:p>
          <a:p>
            <a:pPr lvl="1"/>
            <a:r>
              <a:rPr lang="en-US" dirty="0"/>
              <a:t>The model effectively minimizes false positives, meaning fewer non-churners are misclassified as churners.</a:t>
            </a:r>
          </a:p>
          <a:p>
            <a:r>
              <a:rPr lang="en-US" b="1" dirty="0"/>
              <a:t>High True Positive Rate:</a:t>
            </a:r>
            <a:endParaRPr lang="en-US" dirty="0"/>
          </a:p>
          <a:p>
            <a:pPr lvl="1"/>
            <a:r>
              <a:rPr lang="en-US" dirty="0"/>
              <a:t>The curve reflects a </a:t>
            </a:r>
            <a:r>
              <a:rPr lang="en-US" b="1" dirty="0"/>
              <a:t>high recall</a:t>
            </a:r>
            <a:r>
              <a:rPr lang="en-US" dirty="0"/>
              <a:t>, capturing a significant portion of actual churners.</a:t>
            </a:r>
          </a:p>
          <a:p>
            <a:r>
              <a:rPr lang="en-US" b="1" dirty="0"/>
              <a:t>Better Than Random Guessing:</a:t>
            </a:r>
            <a:endParaRPr lang="en-US" dirty="0"/>
          </a:p>
          <a:p>
            <a:pPr lvl="1"/>
            <a:r>
              <a:rPr lang="en-US" dirty="0"/>
              <a:t>The curve lies well above the random classifier line (y = x), confirming the model performs </a:t>
            </a:r>
            <a:r>
              <a:rPr lang="en-US" b="1" dirty="0"/>
              <a:t>significantly better than random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BC0BE-285B-49B1-522C-0E77C701E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827" y="2394857"/>
            <a:ext cx="4818742" cy="3614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127F8B-86B3-A8B5-40BC-174D63226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13" y="1226076"/>
            <a:ext cx="322942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7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59" y="655320"/>
            <a:ext cx="10526487" cy="548640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292</TotalTime>
  <Words>538</Words>
  <Application>Microsoft Office PowerPoint</Application>
  <PresentationFormat>Widescreen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Bodoni MT</vt:lpstr>
      <vt:lpstr>Calibri</vt:lpstr>
      <vt:lpstr>Source Sans Pro Light</vt:lpstr>
      <vt:lpstr>Custom</vt:lpstr>
      <vt:lpstr>Customer Churn Prediction for Vodafone Idea</vt:lpstr>
      <vt:lpstr>Executive Summary</vt:lpstr>
      <vt:lpstr>Problem </vt:lpstr>
      <vt:lpstr>Solution</vt:lpstr>
      <vt:lpstr>Model in Use</vt:lpstr>
      <vt:lpstr>Model Accuracy</vt:lpstr>
      <vt:lpstr>AUC ROC Curve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jubi ranka</dc:creator>
  <cp:lastModifiedBy>jubi ranka</cp:lastModifiedBy>
  <cp:revision>2</cp:revision>
  <dcterms:created xsi:type="dcterms:W3CDTF">2024-09-27T15:44:42Z</dcterms:created>
  <dcterms:modified xsi:type="dcterms:W3CDTF">2024-09-27T20:37:03Z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