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1b95cb6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1b95cb6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f44cec2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bf44cec2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c06322ed6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c06322ed6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bf44cec20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bf44cec20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06322ed6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06322ed6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f52856ef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f52856ef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1b95cb6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c1b95cb6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9c1d12d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79c1d12d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c1b95cb6b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c1b95cb6b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f44cec20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f44cec20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1b95cb6b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1b95cb6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06322ed6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06322ed6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f44cec2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f44cec2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06322ed6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06322ed6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f44cec20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f44cec20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06322ed6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06322ed6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f44cec20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f44cec20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11" Type="http://schemas.openxmlformats.org/officeDocument/2006/relationships/image" Target="../media/image17.png"/><Relationship Id="rId10" Type="http://schemas.openxmlformats.org/officeDocument/2006/relationships/image" Target="../media/image14.png"/><Relationship Id="rId12" Type="http://schemas.openxmlformats.org/officeDocument/2006/relationships/image" Target="../media/image20.png"/><Relationship Id="rId9" Type="http://schemas.openxmlformats.org/officeDocument/2006/relationships/image" Target="../media/image23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22.png"/><Relationship Id="rId8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537150" y="1578400"/>
            <a:ext cx="54336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Redução de custos de manutenção com uso de Machine Learning.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Qual threshold escolher?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22"/>
          <p:cNvSpPr txBox="1"/>
          <p:nvPr/>
        </p:nvSpPr>
        <p:spPr>
          <a:xfrm>
            <a:off x="-128575" y="1951525"/>
            <a:ext cx="4356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Obter os resultados do modelo com o dataset de treino, utilizando diferentes amostras.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Obter a média de custos para cada threshold utilizando essas amostras.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Selecionar o threshold que obteve a menor média, para o dataset de teste.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22"/>
          <p:cNvSpPr txBox="1"/>
          <p:nvPr/>
        </p:nvSpPr>
        <p:spPr>
          <a:xfrm>
            <a:off x="0" y="3782675"/>
            <a:ext cx="435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Threshold ótimo obtido = 0.36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Esses resultados foram obtidos utilizando 200 amostras diferentes.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1" name="Google Shape;3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300" y="1445475"/>
            <a:ext cx="4482300" cy="316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300" y="1391775"/>
            <a:ext cx="45450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Resultados</a:t>
            </a:r>
            <a:r>
              <a:rPr lang="pt-BR">
                <a:latin typeface="Nunito"/>
                <a:ea typeface="Nunito"/>
                <a:cs typeface="Nunito"/>
                <a:sym typeface="Nunito"/>
              </a:rPr>
              <a:t> variando o threshold.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23"/>
          <p:cNvSpPr txBox="1"/>
          <p:nvPr/>
        </p:nvSpPr>
        <p:spPr>
          <a:xfrm>
            <a:off x="-98325" y="3442275"/>
            <a:ext cx="3464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Threshold ótimo treino = 0.36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pt-BR">
                <a:latin typeface="Nunito"/>
                <a:ea typeface="Nunito"/>
                <a:cs typeface="Nunito"/>
                <a:sym typeface="Nunito"/>
              </a:rPr>
              <a:t>usto obtido com os resultados = 12130$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Threshold ótimo teste=0.265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Menor custo possível = 11530$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23"/>
          <p:cNvSpPr txBox="1"/>
          <p:nvPr/>
        </p:nvSpPr>
        <p:spPr>
          <a:xfrm>
            <a:off x="0" y="1527900"/>
            <a:ext cx="4356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Curva de custo em função do threshold para os dados de teste, utilizando todos os dados de treino para obter a predição.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A variância ocorre por apenas um dataset ter sido utilizado para obter esses resultados (treino).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0" name="Google Shape;3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222" y="1597875"/>
            <a:ext cx="4698378" cy="33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762" y="1408975"/>
            <a:ext cx="48482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Comparação de resultados</a:t>
            </a:r>
            <a:r>
              <a:rPr lang="pt-BR"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24"/>
          <p:cNvSpPr txBox="1"/>
          <p:nvPr/>
        </p:nvSpPr>
        <p:spPr>
          <a:xfrm>
            <a:off x="0" y="1860725"/>
            <a:ext cx="435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XGBoost sem alteração de threshold gera uma economia de 20.000$.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XGBoost com threshold tem custo 3 vezes menor que o custo em 2020.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8" name="Google Shape;3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300" y="1750275"/>
            <a:ext cx="4482300" cy="303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875" y="1684250"/>
            <a:ext cx="4579725" cy="3104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Redução do custo.</a:t>
            </a:r>
            <a:endParaRPr/>
          </a:p>
        </p:txBody>
      </p:sp>
      <p:pic>
        <p:nvPicPr>
          <p:cNvPr id="365" name="Google Shape;3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550" y="1602438"/>
            <a:ext cx="474345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5"/>
          <p:cNvSpPr txBox="1"/>
          <p:nvPr/>
        </p:nvSpPr>
        <p:spPr>
          <a:xfrm>
            <a:off x="-52950" y="2004450"/>
            <a:ext cx="43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Redução do custo sem threshold 52%.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Redução do custo com threshold 67%.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7" name="Google Shape;3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698" y="1602450"/>
            <a:ext cx="4743452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10 Features mais importantes.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3" name="Google Shape;373;p26"/>
          <p:cNvSpPr txBox="1"/>
          <p:nvPr/>
        </p:nvSpPr>
        <p:spPr>
          <a:xfrm>
            <a:off x="0" y="1845625"/>
            <a:ext cx="414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Gain mede a contribuição das features para a predição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Features que são essenciais para o modelo.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4" name="Google Shape;3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25" y="1505557"/>
            <a:ext cx="4865200" cy="342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Distribuição das 5 features mais importantes</a:t>
            </a:r>
            <a:r>
              <a:rPr lang="pt-BR"/>
              <a:t> </a:t>
            </a:r>
            <a:endParaRPr/>
          </a:p>
        </p:txBody>
      </p:sp>
      <p:pic>
        <p:nvPicPr>
          <p:cNvPr id="380" name="Google Shape;3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50" y="1674075"/>
            <a:ext cx="1676600" cy="164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550" y="3358400"/>
            <a:ext cx="1676600" cy="164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9050" y="1662750"/>
            <a:ext cx="1628575" cy="16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9075" y="3358400"/>
            <a:ext cx="1628575" cy="16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98975" y="3358400"/>
            <a:ext cx="1628575" cy="1647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99000" y="1654600"/>
            <a:ext cx="1676600" cy="1695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16975" y="1674075"/>
            <a:ext cx="1628575" cy="1647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16975" y="3321150"/>
            <a:ext cx="1628575" cy="1647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45550" y="1674075"/>
            <a:ext cx="1628575" cy="1647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86925" y="3321150"/>
            <a:ext cx="1628575" cy="1647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Features excluídas pelo modelo.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5" name="Google Shape;395;p28"/>
          <p:cNvSpPr txBox="1"/>
          <p:nvPr/>
        </p:nvSpPr>
        <p:spPr>
          <a:xfrm>
            <a:off x="-105900" y="1677450"/>
            <a:ext cx="475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51 Features não foram utilizadas pelo modelo.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6" name="Google Shape;3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06468"/>
            <a:ext cx="9144001" cy="1816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06468"/>
            <a:ext cx="9144001" cy="1816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403" name="Google Shape;403;p29"/>
          <p:cNvSpPr txBox="1"/>
          <p:nvPr>
            <p:ph idx="1" type="body"/>
          </p:nvPr>
        </p:nvSpPr>
        <p:spPr>
          <a:xfrm>
            <a:off x="93575" y="17555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Utilizando Machine Learning conseguimos reduzir os custos em 67%.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Encontramos que a feature mais importante é a ck_000.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51 Features foram excluídas pelo modelo.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Fim! Muito obrigado!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Introdução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Crescimento dos custos de manutenção.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425" y="1530700"/>
            <a:ext cx="4660800" cy="36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 txBox="1"/>
          <p:nvPr/>
        </p:nvSpPr>
        <p:spPr>
          <a:xfrm>
            <a:off x="-42075" y="1921225"/>
            <a:ext cx="43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Aumento do custo anual, com tamanho de frota constante.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Problema: Manutenção do sistema de ar em caminhões.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-61625" y="1785850"/>
            <a:ext cx="6459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Enviar caminhão para manutenção possui um custo fixo de $10 (Mão de obra), mesmo se a manutenção no sistema de ar não for necessária. (Falso Positivo)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Não mandar um caminhão que necessita de manutenção  traz  um custo de $500 (Mão de obra + peças). (Falso Negativo)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Custo Total=Nº de Falsos Negativos x 500+ Nº de Falsos Positivos x 10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Quantidade de c</a:t>
            </a:r>
            <a:r>
              <a:rPr lang="pt-BR">
                <a:latin typeface="Nunito"/>
                <a:ea typeface="Nunito"/>
                <a:cs typeface="Nunito"/>
                <a:sym typeface="Nunito"/>
              </a:rPr>
              <a:t>aminhões que necessitavam de manutenção em 2020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463" y="1890613"/>
            <a:ext cx="3114675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338" y="1809650"/>
            <a:ext cx="484822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Estratégias simples x Atual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8"/>
          <p:cNvSpPr txBox="1"/>
          <p:nvPr/>
        </p:nvSpPr>
        <p:spPr>
          <a:xfrm>
            <a:off x="-76200" y="1868300"/>
            <a:ext cx="4356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Estratégias simples possuem performance pelo menos 4 vezes pior que a atual.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Nunito"/>
              <a:buAutoNum type="arabicPeriod"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Mesmo com baixa porcentagem de caminhões que necessitam de manutenção, é mais vantajoso levar todos do que levar nenhum.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100" y="1750275"/>
            <a:ext cx="4558501" cy="3053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Que abordagem tomar?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Método de Machine Learning: XGBoost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-103100" y="1664800"/>
            <a:ext cx="6116400" cy="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XGBoost é um </a:t>
            </a:r>
            <a:r>
              <a:rPr lang="pt-BR"/>
              <a:t>algoritmo</a:t>
            </a:r>
            <a:r>
              <a:rPr lang="pt-BR"/>
              <a:t> de Machine Learning baseado em árvores de decisões. Considerado um dos melhores para realizar previsão de dados estruturados.</a:t>
            </a:r>
            <a:endParaRPr/>
          </a:p>
        </p:txBody>
      </p:sp>
      <p:sp>
        <p:nvSpPr>
          <p:cNvPr id="322" name="Google Shape;322;p20"/>
          <p:cNvSpPr txBox="1"/>
          <p:nvPr/>
        </p:nvSpPr>
        <p:spPr>
          <a:xfrm>
            <a:off x="6255425" y="1913700"/>
            <a:ext cx="43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20"/>
          <p:cNvSpPr txBox="1"/>
          <p:nvPr/>
        </p:nvSpPr>
        <p:spPr>
          <a:xfrm>
            <a:off x="0" y="2638625"/>
            <a:ext cx="4356900" cy="23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Vantagens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Bibliotecas já implementadas em diversas linguagens.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Pouco tratamento de dados para uso.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Fácil de utilizar.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Ótimo para lidar com problemas de classificação.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Pouca otimização para alcançar resultados bons.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4356900" y="2571700"/>
            <a:ext cx="4356900" cy="23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Desvantagens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Normalmente não é bom em lidar com muitas variáveis categóricas (CatBoost, light GBM).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Ruim em extrapolar valores (Problemas de regressão).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pt-B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Ruim para dados não estruturados (Neural Networks).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Problema de classificação.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21"/>
          <p:cNvSpPr txBox="1"/>
          <p:nvPr/>
        </p:nvSpPr>
        <p:spPr>
          <a:xfrm>
            <a:off x="5065050" y="2905125"/>
            <a:ext cx="43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Limite(Threshold)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21"/>
          <p:cNvSpPr txBox="1"/>
          <p:nvPr/>
        </p:nvSpPr>
        <p:spPr>
          <a:xfrm>
            <a:off x="5052750" y="1641375"/>
            <a:ext cx="409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Variando o limite, é possível reduzir o número de falsos negativos, aumentando o número de falsos positivos.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25" y="1641375"/>
            <a:ext cx="4611775" cy="320495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1"/>
          <p:cNvSpPr/>
          <p:nvPr/>
        </p:nvSpPr>
        <p:spPr>
          <a:xfrm>
            <a:off x="4573200" y="3018225"/>
            <a:ext cx="491700" cy="17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