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287000" cx="18288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Montserrat ExtraBold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g269xplfxGXRjwQPm4k6xMKCRNr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lucas da palma fonsec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22" Type="http://schemas.openxmlformats.org/officeDocument/2006/relationships/font" Target="fonts/MontserratExtraBold-bold.fntdata"/><Relationship Id="rId10" Type="http://schemas.openxmlformats.org/officeDocument/2006/relationships/slide" Target="slides/slide4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Montserrat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1-26T18:55:35.585">
    <p:pos x="7019" y="468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NNRR7GU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35656ac6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e35656ac6f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af1bef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8baf1bef27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baf1bef2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8baf1bef27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726ee8e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7726ee8e14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65dc84d3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865dc84d31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35656ac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e35656ac6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2.jpg"/><Relationship Id="rId5" Type="http://schemas.openxmlformats.org/officeDocument/2006/relationships/image" Target="../media/image7.jpg"/><Relationship Id="rId6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jpg"/><Relationship Id="rId5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028700" y="1028700"/>
            <a:ext cx="9425895" cy="3545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FAFAF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Ciência de Dados</a:t>
            </a:r>
            <a:endParaRPr b="0" i="0" sz="1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028700" y="8775980"/>
            <a:ext cx="7017891" cy="48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AFAFA"/>
                </a:solidFill>
                <a:latin typeface="Montserrat"/>
                <a:ea typeface="Montserrat"/>
                <a:cs typeface="Montserrat"/>
                <a:sym typeface="Montserrat"/>
              </a:rPr>
              <a:t>Teste para o processo seletivo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e35656ac6f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e35656ac6f_0_9"/>
          <p:cNvSpPr txBox="1"/>
          <p:nvPr/>
        </p:nvSpPr>
        <p:spPr>
          <a:xfrm>
            <a:off x="1028700" y="1019175"/>
            <a:ext cx="13170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RESOLUÇÃO DO DESAFIO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e35656ac6f_0_9"/>
          <p:cNvSpPr txBox="1"/>
          <p:nvPr/>
        </p:nvSpPr>
        <p:spPr>
          <a:xfrm>
            <a:off x="1028725" y="2470550"/>
            <a:ext cx="12864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0" i="0" lang="en-US" sz="2099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Utilize esse espaço para resolver o desafio. </a:t>
            </a:r>
            <a:endParaRPr b="0" i="0" sz="2099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ge35656ac6f_0_9"/>
          <p:cNvSpPr txBox="1"/>
          <p:nvPr/>
        </p:nvSpPr>
        <p:spPr>
          <a:xfrm>
            <a:off x="1028700" y="3324950"/>
            <a:ext cx="14080500" cy="5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b) Assumindo que não existem pesos com relação aos tipos de erros e acertos, ou seja, o principal é a redução de erro, eu considero o modelo 1 por ter 1638 erros enquanto o modelo 2 tem 2710 erros.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Existindo pesos seria necessário a construção de uma métrica de custo para fazer a avaliação do melhor modelo.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7623" y="3473193"/>
            <a:ext cx="8172754" cy="334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8"/>
          <p:cNvPicPr preferRelativeResize="0"/>
          <p:nvPr/>
        </p:nvPicPr>
        <p:blipFill rotWithShape="1">
          <a:blip r:embed="rId4">
            <a:alphaModFix/>
          </a:blip>
          <a:srcRect b="0" l="29650" r="21928" t="0"/>
          <a:stretch/>
        </p:blipFill>
        <p:spPr>
          <a:xfrm>
            <a:off x="1028700" y="1028700"/>
            <a:ext cx="5976000" cy="82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8"/>
          <p:cNvSpPr txBox="1"/>
          <p:nvPr/>
        </p:nvSpPr>
        <p:spPr>
          <a:xfrm>
            <a:off x="9219007" y="1019175"/>
            <a:ext cx="7902883" cy="1699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O TESTE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8"/>
          <p:cNvGrpSpPr/>
          <p:nvPr/>
        </p:nvGrpSpPr>
        <p:grpSpPr>
          <a:xfrm>
            <a:off x="9219007" y="4717516"/>
            <a:ext cx="7902883" cy="3791807"/>
            <a:chOff x="0" y="-38100"/>
            <a:chExt cx="10537177" cy="5055743"/>
          </a:xfrm>
        </p:grpSpPr>
        <p:sp>
          <p:nvSpPr>
            <p:cNvPr id="95" name="Google Shape;95;p8"/>
            <p:cNvSpPr txBox="1"/>
            <p:nvPr/>
          </p:nvSpPr>
          <p:spPr>
            <a:xfrm>
              <a:off x="0" y="-38100"/>
              <a:ext cx="10537177" cy="5055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rgbClr val="81828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Olá, Candidato!</a:t>
              </a:r>
              <a:endParaRPr b="0" i="0" sz="22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rgbClr val="81828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Esse teste visa testar suas habilidades e conhecimentos sobre ciência de dados. Ele é composto de 2 etapas: questionário técnico com 2 perguntas (a serem respondidas nesse mesmo arquivo) e um desafio.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rgbClr val="81828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Este teste pode ser respondido nas seguintes linguagens: R, Python, Scala e SQL </a:t>
              </a:r>
              <a:endParaRPr b="0" i="0" sz="22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6" name="Google Shape;96;p8"/>
            <p:cNvSpPr txBox="1"/>
            <p:nvPr/>
          </p:nvSpPr>
          <p:spPr>
            <a:xfrm>
              <a:off x="0" y="3479328"/>
              <a:ext cx="10537177" cy="4021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 b="20222" l="23934" r="10743" t="4769"/>
          <a:stretch/>
        </p:blipFill>
        <p:spPr>
          <a:xfrm>
            <a:off x="11880850" y="5364613"/>
            <a:ext cx="537845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"/>
          <p:cNvSpPr txBox="1"/>
          <p:nvPr/>
        </p:nvSpPr>
        <p:spPr>
          <a:xfrm>
            <a:off x="1028700" y="1418491"/>
            <a:ext cx="9842416" cy="1699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ETAPA 1 </a:t>
            </a:r>
            <a:endParaRPr b="1" i="0" sz="5600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QUESTIONÁRIO TÉCNICO</a:t>
            </a:r>
            <a:endParaRPr b="1" i="0" sz="5600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5"/>
          <p:cNvPicPr preferRelativeResize="0"/>
          <p:nvPr/>
        </p:nvPicPr>
        <p:blipFill rotWithShape="1">
          <a:blip r:embed="rId5">
            <a:alphaModFix/>
          </a:blip>
          <a:srcRect b="8845" l="0" r="0" t="8840"/>
          <a:stretch/>
        </p:blipFill>
        <p:spPr>
          <a:xfrm>
            <a:off x="9762325" y="5364625"/>
            <a:ext cx="7496973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/>
          <p:cNvPicPr preferRelativeResize="0"/>
          <p:nvPr/>
        </p:nvPicPr>
        <p:blipFill rotWithShape="1">
          <a:blip r:embed="rId6">
            <a:alphaModFix/>
          </a:blip>
          <a:srcRect b="22539" l="0" r="0" t="4938"/>
          <a:stretch/>
        </p:blipFill>
        <p:spPr>
          <a:xfrm>
            <a:off x="1028700" y="5364625"/>
            <a:ext cx="851103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8baf1bef27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8baf1bef27_0_1"/>
          <p:cNvSpPr txBox="1"/>
          <p:nvPr/>
        </p:nvSpPr>
        <p:spPr>
          <a:xfrm>
            <a:off x="1028700" y="1828863"/>
            <a:ext cx="102261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FAFAFA"/>
                </a:solidFill>
                <a:latin typeface="Montserrat"/>
                <a:ea typeface="Montserrat"/>
                <a:cs typeface="Montserrat"/>
                <a:sym typeface="Montserrat"/>
              </a:rPr>
              <a:t>1 – Visualização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8baf1bef27_0_1"/>
          <p:cNvSpPr txBox="1"/>
          <p:nvPr/>
        </p:nvSpPr>
        <p:spPr>
          <a:xfrm>
            <a:off x="9712975" y="6272675"/>
            <a:ext cx="7531200" cy="2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200"/>
              <a:buFont typeface="Montserrat"/>
              <a:buAutoNum type="alphaLcParenR"/>
            </a:pPr>
            <a: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Histogramas de quantos jogos cada gênero possui nos primeiros 150 títulos do rank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200"/>
              <a:buFont typeface="Montserrat"/>
              <a:buAutoNum type="alphaLcParenR"/>
            </a:pPr>
            <a: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Um gráfico de dispersão entre o ano da publicação e o total de vendas da Nintendo nos últimos 10 anos</a:t>
            </a:r>
            <a:endParaRPr b="0" i="0" sz="1800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200"/>
              <a:buFont typeface="Montserrat"/>
              <a:buAutoNum type="alphaLcParenR"/>
            </a:pPr>
            <a: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As 5 maiores “publishers” em vendas nos Estados Unidos</a:t>
            </a:r>
            <a:endParaRPr b="0" i="0" sz="1800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g8baf1bef27_0_1"/>
          <p:cNvSpPr txBox="1"/>
          <p:nvPr/>
        </p:nvSpPr>
        <p:spPr>
          <a:xfrm>
            <a:off x="1028700" y="5143500"/>
            <a:ext cx="7867106" cy="4302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88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Em 2017  a indústria de games faturou mais que a indústria de música e a indústria de filmes (mídia física) juntos! É um fato que esse nicho do entretenimento conquista cada vez mais pessoas ano após ano. No Brasil mais de 66% disseram que consomem entretenimento do nicho de games.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2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88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Anexa você irá encontrar uma base de dados sobre o ranking de vídeo games nos últimos anos e com esse dataset você deverá apresentar as seguintes visualizações: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88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Obs: Os valores de venda estão em milhões de dólares</a:t>
            </a:r>
            <a:endParaRPr b="0" i="0" sz="1800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8baf1bef27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8baf1bef27_0_8"/>
          <p:cNvSpPr txBox="1"/>
          <p:nvPr/>
        </p:nvSpPr>
        <p:spPr>
          <a:xfrm>
            <a:off x="571500" y="1651823"/>
            <a:ext cx="102261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FAFAFA"/>
                </a:solidFill>
                <a:latin typeface="Montserrat"/>
                <a:ea typeface="Montserrat"/>
                <a:cs typeface="Montserrat"/>
                <a:sym typeface="Montserrat"/>
              </a:rPr>
              <a:t>2 – 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8baf1bef27_0_8"/>
          <p:cNvSpPr txBox="1"/>
          <p:nvPr/>
        </p:nvSpPr>
        <p:spPr>
          <a:xfrm>
            <a:off x="1028800" y="5473338"/>
            <a:ext cx="7531200" cy="1175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O qual a diferença entre um aprendizado de máquina supervisionado e um não supervisionado? </a:t>
            </a:r>
            <a:b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Dê exemplos de algorítimos para cada um.</a:t>
            </a:r>
            <a:endParaRPr b="0" i="0" sz="1800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Após a execução de dois algorítimos diferentes de machine learning foram resultadas as seguintes matrizes de confusão:</a:t>
            </a:r>
            <a:b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800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Analisando apenas essas matrizes qual modelo você considera o melhor para ser utilizado? Justifique sua resposta.</a:t>
            </a:r>
            <a:endParaRPr b="0" i="0" sz="1800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8baf1bef27_0_8"/>
          <p:cNvSpPr txBox="1"/>
          <p:nvPr/>
        </p:nvSpPr>
        <p:spPr>
          <a:xfrm>
            <a:off x="1846882" y="7626183"/>
            <a:ext cx="22938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Matriz Modelo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8baf1bef27_0_8"/>
          <p:cNvSpPr txBox="1"/>
          <p:nvPr/>
        </p:nvSpPr>
        <p:spPr>
          <a:xfrm>
            <a:off x="4140703" y="7626183"/>
            <a:ext cx="22938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Matriz Modelo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8baf1bef27_0_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6072" y="7901140"/>
            <a:ext cx="1455441" cy="566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8baf1bef27_0_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59893" y="7901140"/>
            <a:ext cx="1455440" cy="545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1"/>
          <p:cNvPicPr preferRelativeResize="0"/>
          <p:nvPr/>
        </p:nvPicPr>
        <p:blipFill rotWithShape="1">
          <a:blip r:embed="rId4">
            <a:alphaModFix/>
          </a:blip>
          <a:srcRect b="64119" l="9795" r="0" t="0"/>
          <a:stretch/>
        </p:blipFill>
        <p:spPr>
          <a:xfrm>
            <a:off x="0" y="-40640"/>
            <a:ext cx="18288000" cy="48011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11"/>
          <p:cNvGrpSpPr/>
          <p:nvPr/>
        </p:nvGrpSpPr>
        <p:grpSpPr>
          <a:xfrm>
            <a:off x="1028700" y="6069119"/>
            <a:ext cx="10450897" cy="3093213"/>
            <a:chOff x="0" y="-9525"/>
            <a:chExt cx="13934529" cy="4124282"/>
          </a:xfrm>
        </p:grpSpPr>
        <p:sp>
          <p:nvSpPr>
            <p:cNvPr id="132" name="Google Shape;132;p11"/>
            <p:cNvSpPr txBox="1"/>
            <p:nvPr/>
          </p:nvSpPr>
          <p:spPr>
            <a:xfrm>
              <a:off x="0" y="-9525"/>
              <a:ext cx="13934529" cy="1136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Arial"/>
                <a:buNone/>
              </a:pPr>
              <a:r>
                <a:rPr b="1" i="0" lang="en-US" sz="5600" u="none" cap="none" strike="noStrike">
                  <a:solidFill>
                    <a:srgbClr val="81828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DESAFIO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1"/>
            <p:cNvSpPr txBox="1"/>
            <p:nvPr/>
          </p:nvSpPr>
          <p:spPr>
            <a:xfrm>
              <a:off x="0" y="1586886"/>
              <a:ext cx="13934401" cy="2527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rgbClr val="81828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Vamos supor que a Eleflow foi contratada pela empresa Netflix e ela deseja um modelo preditivo para prever as notas de filmes, para assim decidir se vale a pena ou não colocar esse filme no catálogo. Você daria conta desse desafio?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4" name="Google Shape;134;p11"/>
          <p:cNvPicPr preferRelativeResize="0"/>
          <p:nvPr/>
        </p:nvPicPr>
        <p:blipFill rotWithShape="1">
          <a:blip r:embed="rId5">
            <a:alphaModFix/>
          </a:blip>
          <a:srcRect b="21278" l="0" r="0" t="33664"/>
          <a:stretch/>
        </p:blipFill>
        <p:spPr>
          <a:xfrm>
            <a:off x="0" y="-40650"/>
            <a:ext cx="18288324" cy="54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7726ee8e14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7726ee8e14_0_9"/>
          <p:cNvSpPr txBox="1"/>
          <p:nvPr/>
        </p:nvSpPr>
        <p:spPr>
          <a:xfrm>
            <a:off x="1028725" y="2470550"/>
            <a:ext cx="12864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886" lvl="0" marL="45720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Utilize a base de dados “dataset_netflix” para a resolução desse exercício.</a:t>
            </a:r>
            <a:b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800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886" lvl="0" marL="45720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Utilize Python, R, SQL ou Scala para a resolução do exercício.</a:t>
            </a:r>
            <a:b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800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886" lvl="0" marL="45720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Entregue seus códigos em um notebook de sua preferência ou sinta-se à vontade para duplicar os slides abaixo  para responder.</a:t>
            </a:r>
            <a:b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800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886" lvl="0" marL="45720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Char char="●"/>
            </a:pPr>
            <a: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O problema consiste em montar um modelo de machine learning que preveja qual nota um filme receberia caso fosse colocado no catálogo. Não se preocupe muito com a precisão final do modelo. Os ítens que serão avaliados individualmente são os seguintes:</a:t>
            </a:r>
            <a:endParaRPr b="0" i="0" sz="1800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5314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t/>
            </a:r>
            <a:endParaRPr b="0" i="0" sz="2099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5314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886" lvl="0" marL="45720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AutoNum type="arabicParenR"/>
            </a:pPr>
            <a: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Tratamento dos dados.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886" lvl="0" marL="45720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AutoNum type="arabicParenR"/>
            </a:pPr>
            <a: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Feature engeneering.</a:t>
            </a:r>
            <a:endParaRPr b="0" i="0" sz="1800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886" lvl="0" marL="45720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AutoNum type="arabicParenR"/>
            </a:pPr>
            <a: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Divisão da base de dados entre dataset teste e dataset treino.</a:t>
            </a:r>
            <a:endParaRPr b="0" i="0" sz="1800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886" lvl="0" marL="45720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AutoNum type="arabicParenR"/>
            </a:pPr>
            <a: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 Matriz de Confusão do seu modelo de testes assim como o gráfico de precision e recall do seu modelo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886" lvl="0" marL="45720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AutoNum type="arabicParenR"/>
            </a:pPr>
            <a:r>
              <a:rPr b="0" i="0" lang="en-US" sz="18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Tendo em vista o resultado final o que você faria para melhorar o modelo?</a:t>
            </a:r>
            <a:endParaRPr b="0" i="0" sz="1800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g7726ee8e14_0_9"/>
          <p:cNvSpPr txBox="1"/>
          <p:nvPr/>
        </p:nvSpPr>
        <p:spPr>
          <a:xfrm>
            <a:off x="1028700" y="1019175"/>
            <a:ext cx="13170899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INSTRUÇÕES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865dc84d31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865dc84d31_0_16"/>
          <p:cNvSpPr txBox="1"/>
          <p:nvPr/>
        </p:nvSpPr>
        <p:spPr>
          <a:xfrm>
            <a:off x="1028700" y="1019175"/>
            <a:ext cx="13170899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RESOLUÇÃO DO DESAFIO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865dc84d31_0_16"/>
          <p:cNvSpPr txBox="1"/>
          <p:nvPr/>
        </p:nvSpPr>
        <p:spPr>
          <a:xfrm>
            <a:off x="1028725" y="2470550"/>
            <a:ext cx="12864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0" i="0" lang="en-US" sz="2099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Utilize esse espaço para resolver o desafio. </a:t>
            </a:r>
            <a:endParaRPr b="0" i="0" sz="2099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865dc84d31_0_16"/>
          <p:cNvSpPr txBox="1"/>
          <p:nvPr/>
        </p:nvSpPr>
        <p:spPr>
          <a:xfrm>
            <a:off x="1028700" y="3324950"/>
            <a:ext cx="14080500" cy="5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2a)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Aprendizado supervisionado: Utiliza dados históricos para gerar previsões normalmente separadas em classificações ou regressões. Ex: Utiliza os dados de carros que quebraram  para identificar quando é necessário levar um carro para a manutenção.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Os dados históricos necessitam da variável resposta que quer ser prevista (Ex: Carro quebrou ou não).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necessário uma fase de treino, que consiste de o modelo aprender a partir dos dados qual função melhor se adequa para realizar essa previsão e uma etapa de teste para verificar o quão bem essa função se comporta em dados nunca vistos antes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Alguns modelos: Regressão Linear/logística, ARIMA, Random Forest e CATBoost.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e35656ac6f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e35656ac6f_0_2"/>
          <p:cNvSpPr txBox="1"/>
          <p:nvPr/>
        </p:nvSpPr>
        <p:spPr>
          <a:xfrm>
            <a:off x="1028700" y="1019175"/>
            <a:ext cx="13170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RESOLUÇÃO DO DESAFIO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35656ac6f_0_2"/>
          <p:cNvSpPr txBox="1"/>
          <p:nvPr/>
        </p:nvSpPr>
        <p:spPr>
          <a:xfrm>
            <a:off x="1028725" y="2470550"/>
            <a:ext cx="12864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0" i="0" lang="en-US" sz="2099" u="none" cap="none" strike="noStrik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Utilize esse espaço para resolver o desafio. </a:t>
            </a:r>
            <a:endParaRPr b="0" i="0" sz="2099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ge35656ac6f_0_2"/>
          <p:cNvSpPr txBox="1"/>
          <p:nvPr/>
        </p:nvSpPr>
        <p:spPr>
          <a:xfrm>
            <a:off x="1028700" y="3324950"/>
            <a:ext cx="14080500" cy="5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2a)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Aprendizado não supervisionado: Faz a separação de grupos observando similaridades entre conjuntos de dados. Exemplo de aplicação: Segmentação de grupos de clientes utilizando os dados de compras. Nesse caso o modelo não precisa ser treinado e não é utilizado uma variável resposta, a forma de medir similaridade vai depender da métrica utilizada.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Modelos: K-NN, K-means, DBScan,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Gabriela de Sousa Arrais</dc:creator>
</cp:coreProperties>
</file>