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Agrandir" panose="020B0604020202020204" charset="0"/>
      <p:regular r:id="rId7"/>
    </p:embeddedFont>
    <p:embeddedFont>
      <p:font typeface="Agrandir Grand" panose="020B0604020202020204" charset="0"/>
      <p:regular r:id="rId8"/>
    </p:embeddedFont>
    <p:embeddedFont>
      <p:font typeface="Agrandir Grand Bold" panose="020B0604020202020204" charset="0"/>
      <p:regular r:id="rId9"/>
    </p:embeddedFont>
    <p:embeddedFont>
      <p:font typeface="Agrandir Grand Ultra-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460170" y="-782786"/>
            <a:ext cx="17498344" cy="2952846"/>
          </a:xfrm>
          <a:custGeom>
            <a:avLst/>
            <a:gdLst/>
            <a:ahLst/>
            <a:cxnLst/>
            <a:rect l="l" t="t" r="r" b="b"/>
            <a:pathLst>
              <a:path w="17498344" h="2952846">
                <a:moveTo>
                  <a:pt x="17498344" y="2952845"/>
                </a:moveTo>
                <a:lnTo>
                  <a:pt x="0" y="2952845"/>
                </a:lnTo>
                <a:lnTo>
                  <a:pt x="0" y="0"/>
                </a:lnTo>
                <a:lnTo>
                  <a:pt x="17498344" y="0"/>
                </a:lnTo>
                <a:lnTo>
                  <a:pt x="17498344" y="295284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15609027" y="7764611"/>
            <a:ext cx="1493689" cy="1493689"/>
          </a:xfrm>
          <a:custGeom>
            <a:avLst/>
            <a:gdLst/>
            <a:ahLst/>
            <a:cxnLst/>
            <a:rect l="l" t="t" r="r" b="b"/>
            <a:pathLst>
              <a:path w="1493689" h="1493689">
                <a:moveTo>
                  <a:pt x="0" y="0"/>
                </a:moveTo>
                <a:lnTo>
                  <a:pt x="1493689" y="0"/>
                </a:lnTo>
                <a:lnTo>
                  <a:pt x="1493689" y="1493689"/>
                </a:lnTo>
                <a:lnTo>
                  <a:pt x="0" y="1493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4" name="TextBox 4"/>
          <p:cNvSpPr txBox="1"/>
          <p:nvPr/>
        </p:nvSpPr>
        <p:spPr>
          <a:xfrm>
            <a:off x="7099038" y="2179314"/>
            <a:ext cx="10716956" cy="2964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21"/>
              </a:lnSpc>
            </a:pPr>
            <a:r>
              <a:rPr lang="en-US" sz="6943" spc="590">
                <a:solidFill>
                  <a:srgbClr val="FFFFFF"/>
                </a:solidFill>
                <a:latin typeface="Agrandir Grand Ultra-Bold"/>
              </a:rPr>
              <a:t>Sesion 2 - Modelo de</a:t>
            </a:r>
          </a:p>
          <a:p>
            <a:pPr marL="0" lvl="0" indent="0" algn="l">
              <a:lnSpc>
                <a:spcPts val="7221"/>
              </a:lnSpc>
            </a:pPr>
            <a:r>
              <a:rPr lang="en-US" sz="6943" spc="590">
                <a:solidFill>
                  <a:srgbClr val="FFFFFF"/>
                </a:solidFill>
                <a:latin typeface="Agrandir Grand Ultra-Bold"/>
              </a:rPr>
              <a:t>solución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99038" y="5266182"/>
            <a:ext cx="7484876" cy="2018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8877" lvl="1" indent="-274439">
              <a:lnSpc>
                <a:spcPts val="3126"/>
              </a:lnSpc>
              <a:buFont typeface="Arial"/>
              <a:buChar char="•"/>
            </a:pPr>
            <a:r>
              <a:rPr lang="en-US" sz="2542" spc="216">
                <a:solidFill>
                  <a:srgbClr val="FFFFFF"/>
                </a:solidFill>
                <a:latin typeface="Agrandir Grand Bold"/>
              </a:rPr>
              <a:t>SEBASTIAN CAMILO ROJAS </a:t>
            </a:r>
          </a:p>
          <a:p>
            <a:pPr marL="548877" lvl="1" indent="-274439">
              <a:lnSpc>
                <a:spcPts val="3126"/>
              </a:lnSpc>
              <a:buFont typeface="Arial"/>
              <a:buChar char="•"/>
            </a:pPr>
            <a:r>
              <a:rPr lang="en-US" sz="2542" spc="216">
                <a:solidFill>
                  <a:srgbClr val="FFFFFF"/>
                </a:solidFill>
                <a:latin typeface="Agrandir Grand Bold"/>
              </a:rPr>
              <a:t>JUAN CAMILO CUBIDES</a:t>
            </a:r>
          </a:p>
          <a:p>
            <a:pPr marL="548877" lvl="1" indent="-274439">
              <a:lnSpc>
                <a:spcPts val="3126"/>
              </a:lnSpc>
              <a:buFont typeface="Arial"/>
              <a:buChar char="•"/>
            </a:pPr>
            <a:r>
              <a:rPr lang="en-US" sz="2542" spc="216">
                <a:solidFill>
                  <a:srgbClr val="FFFFFF"/>
                </a:solidFill>
                <a:latin typeface="Agrandir Grand Bold"/>
              </a:rPr>
              <a:t>WILKYN JULIAN VARGAS</a:t>
            </a:r>
          </a:p>
          <a:p>
            <a:pPr marL="548877" lvl="1" indent="-274439">
              <a:lnSpc>
                <a:spcPts val="3126"/>
              </a:lnSpc>
              <a:buFont typeface="Arial"/>
              <a:buChar char="•"/>
            </a:pPr>
            <a:r>
              <a:rPr lang="en-US" sz="2542" spc="216">
                <a:solidFill>
                  <a:srgbClr val="FFFFFF"/>
                </a:solidFill>
                <a:latin typeface="Agrandir Grand Bold"/>
              </a:rPr>
              <a:t>DANIEL FELIPE MENDEZ</a:t>
            </a:r>
          </a:p>
          <a:p>
            <a:pPr marL="548877" lvl="1" indent="-274439" algn="l">
              <a:lnSpc>
                <a:spcPts val="3126"/>
              </a:lnSpc>
              <a:buFont typeface="Arial"/>
              <a:buChar char="•"/>
            </a:pPr>
            <a:r>
              <a:rPr lang="en-US" sz="2542" spc="216">
                <a:solidFill>
                  <a:srgbClr val="FFFFFF"/>
                </a:solidFill>
                <a:latin typeface="Agrandir Grand Bold"/>
              </a:rPr>
              <a:t>JHONATHAN ARLEY SILVA</a:t>
            </a:r>
          </a:p>
        </p:txBody>
      </p:sp>
      <p:sp>
        <p:nvSpPr>
          <p:cNvPr id="6" name="Freeform 6"/>
          <p:cNvSpPr/>
          <p:nvPr/>
        </p:nvSpPr>
        <p:spPr>
          <a:xfrm>
            <a:off x="-3453464" y="2440862"/>
            <a:ext cx="7940195" cy="7579277"/>
          </a:xfrm>
          <a:custGeom>
            <a:avLst/>
            <a:gdLst/>
            <a:ahLst/>
            <a:cxnLst/>
            <a:rect l="l" t="t" r="r" b="b"/>
            <a:pathLst>
              <a:path w="7940195" h="7579277">
                <a:moveTo>
                  <a:pt x="0" y="0"/>
                </a:moveTo>
                <a:lnTo>
                  <a:pt x="7940195" y="0"/>
                </a:lnTo>
                <a:lnTo>
                  <a:pt x="7940195" y="7579277"/>
                </a:lnTo>
                <a:lnTo>
                  <a:pt x="0" y="7579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603426"/>
            <a:chOff x="0" y="0"/>
            <a:chExt cx="4816593" cy="6856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85676"/>
            </a:xfrm>
            <a:custGeom>
              <a:avLst/>
              <a:gdLst/>
              <a:ahLst/>
              <a:cxnLst/>
              <a:rect l="l" t="t" r="r" b="b"/>
              <a:pathLst>
                <a:path w="4816592" h="685676">
                  <a:moveTo>
                    <a:pt x="0" y="0"/>
                  </a:moveTo>
                  <a:lnTo>
                    <a:pt x="4816592" y="0"/>
                  </a:lnTo>
                  <a:lnTo>
                    <a:pt x="4816592" y="685676"/>
                  </a:lnTo>
                  <a:lnTo>
                    <a:pt x="0" y="685676"/>
                  </a:lnTo>
                  <a:close/>
                </a:path>
              </a:pathLst>
            </a:custGeom>
            <a:solidFill>
              <a:srgbClr val="10254E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7237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603893" y="4480004"/>
            <a:ext cx="3091506" cy="3091506"/>
          </a:xfrm>
          <a:custGeom>
            <a:avLst/>
            <a:gdLst/>
            <a:ahLst/>
            <a:cxnLst/>
            <a:rect l="l" t="t" r="r" b="b"/>
            <a:pathLst>
              <a:path w="3091506" h="3091506">
                <a:moveTo>
                  <a:pt x="0" y="0"/>
                </a:moveTo>
                <a:lnTo>
                  <a:pt x="3091506" y="0"/>
                </a:lnTo>
                <a:lnTo>
                  <a:pt x="3091506" y="3091506"/>
                </a:lnTo>
                <a:lnTo>
                  <a:pt x="0" y="3091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6" name="TextBox 6"/>
          <p:cNvSpPr txBox="1"/>
          <p:nvPr/>
        </p:nvSpPr>
        <p:spPr>
          <a:xfrm>
            <a:off x="1028700" y="817820"/>
            <a:ext cx="15069950" cy="109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37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spc="339">
                <a:solidFill>
                  <a:srgbClr val="FFFFFF"/>
                </a:solidFill>
                <a:latin typeface="Agrandir Grand Ultra-Bold"/>
              </a:rPr>
              <a:t>Alta disponibilidad. ¿Con cuál infraestructura?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049838"/>
            <a:ext cx="6729078" cy="474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11"/>
              </a:lnSpc>
              <a:spcBef>
                <a:spcPct val="0"/>
              </a:spcBef>
            </a:pPr>
            <a:r>
              <a:rPr lang="en-US" sz="2705" u="none" strike="noStrike" spc="229">
                <a:solidFill>
                  <a:srgbClr val="6890FF"/>
                </a:solidFill>
                <a:latin typeface="Agrandir Grand Bold"/>
              </a:rPr>
              <a:t>ELASTIC LOAD BALANCING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34975" y="4327604"/>
            <a:ext cx="9724325" cy="3382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-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Proteja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sus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aplicaciones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con la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terminación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SSL/TLS, la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administración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integrada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de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certificados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y la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autenticación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de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certificados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de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cliente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.</a:t>
            </a:r>
          </a:p>
          <a:p>
            <a:pPr>
              <a:lnSpc>
                <a:spcPts val="3360"/>
              </a:lnSpc>
            </a:pP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-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Ofrezca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aplicaciones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con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alta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disponibilidad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y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escalado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automático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.</a:t>
            </a:r>
          </a:p>
          <a:p>
            <a:pPr>
              <a:lnSpc>
                <a:spcPts val="3360"/>
              </a:lnSpc>
            </a:pP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-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Monitorea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el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estado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y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el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rendimiento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de sus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aplicaciones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en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tiempo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real,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descubra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los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atascos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y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mantenga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el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cumplimiento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de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los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acuerdos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de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nivel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de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servicio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.</a:t>
            </a:r>
          </a:p>
          <a:p>
            <a:pPr>
              <a:lnSpc>
                <a:spcPts val="3360"/>
              </a:lnSpc>
            </a:pP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- 750 horas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gratuitas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al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mes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entre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equilibradores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de carga de red y de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aplicación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con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el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nivel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</a:t>
            </a:r>
            <a:r>
              <a:rPr lang="en-US" sz="2000" spc="110" dirty="0" err="1">
                <a:solidFill>
                  <a:srgbClr val="000000"/>
                </a:solidFill>
                <a:latin typeface="Agrandir"/>
              </a:rPr>
              <a:t>gratuito</a:t>
            </a:r>
            <a:r>
              <a:rPr lang="en-US" sz="2000" spc="110" dirty="0">
                <a:solidFill>
                  <a:srgbClr val="000000"/>
                </a:solidFill>
                <a:latin typeface="Agrandir"/>
              </a:rPr>
              <a:t> de AWS.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603426"/>
            <a:chOff x="0" y="0"/>
            <a:chExt cx="4816593" cy="6856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85676"/>
            </a:xfrm>
            <a:custGeom>
              <a:avLst/>
              <a:gdLst/>
              <a:ahLst/>
              <a:cxnLst/>
              <a:rect l="l" t="t" r="r" b="b"/>
              <a:pathLst>
                <a:path w="4816592" h="685676">
                  <a:moveTo>
                    <a:pt x="0" y="0"/>
                  </a:moveTo>
                  <a:lnTo>
                    <a:pt x="4816592" y="0"/>
                  </a:lnTo>
                  <a:lnTo>
                    <a:pt x="4816592" y="685676"/>
                  </a:lnTo>
                  <a:lnTo>
                    <a:pt x="0" y="685676"/>
                  </a:lnTo>
                  <a:close/>
                </a:path>
              </a:pathLst>
            </a:custGeom>
            <a:solidFill>
              <a:srgbClr val="10254E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7237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937232" y="-5729582"/>
            <a:ext cx="7940195" cy="7579277"/>
          </a:xfrm>
          <a:custGeom>
            <a:avLst/>
            <a:gdLst/>
            <a:ahLst/>
            <a:cxnLst/>
            <a:rect l="l" t="t" r="r" b="b"/>
            <a:pathLst>
              <a:path w="7940195" h="7579277">
                <a:moveTo>
                  <a:pt x="0" y="0"/>
                </a:moveTo>
                <a:lnTo>
                  <a:pt x="7940195" y="0"/>
                </a:lnTo>
                <a:lnTo>
                  <a:pt x="7940195" y="7579277"/>
                </a:lnTo>
                <a:lnTo>
                  <a:pt x="0" y="7579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6" name="Freeform 6"/>
          <p:cNvSpPr/>
          <p:nvPr/>
        </p:nvSpPr>
        <p:spPr>
          <a:xfrm>
            <a:off x="9622692" y="4406407"/>
            <a:ext cx="8335582" cy="4167791"/>
          </a:xfrm>
          <a:custGeom>
            <a:avLst/>
            <a:gdLst/>
            <a:ahLst/>
            <a:cxnLst/>
            <a:rect l="l" t="t" r="r" b="b"/>
            <a:pathLst>
              <a:path w="8335582" h="4167791">
                <a:moveTo>
                  <a:pt x="0" y="0"/>
                </a:moveTo>
                <a:lnTo>
                  <a:pt x="8335582" y="0"/>
                </a:lnTo>
                <a:lnTo>
                  <a:pt x="8335582" y="4167791"/>
                </a:lnTo>
                <a:lnTo>
                  <a:pt x="0" y="41677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7" name="TextBox 7"/>
          <p:cNvSpPr txBox="1"/>
          <p:nvPr/>
        </p:nvSpPr>
        <p:spPr>
          <a:xfrm>
            <a:off x="1028700" y="3777115"/>
            <a:ext cx="8847200" cy="40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51"/>
              </a:lnSpc>
              <a:spcBef>
                <a:spcPct val="0"/>
              </a:spcBef>
            </a:pPr>
            <a:r>
              <a:rPr lang="en-US" sz="2305" spc="195">
                <a:solidFill>
                  <a:srgbClr val="6890FF"/>
                </a:solidFill>
                <a:latin typeface="Agrandir Grand Bold"/>
              </a:rPr>
              <a:t>AMAZON CLOUDWATCH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2148" y="874778"/>
            <a:ext cx="16007152" cy="109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99"/>
              </a:lnSpc>
              <a:spcBef>
                <a:spcPct val="0"/>
              </a:spcBef>
            </a:pPr>
            <a:r>
              <a:rPr lang="en-US" sz="3999" spc="339">
                <a:solidFill>
                  <a:srgbClr val="FFFFFF"/>
                </a:solidFill>
                <a:latin typeface="Agrandir Grand Ultra-Bold"/>
              </a:rPr>
              <a:t>2. Resiliencia. ¿Cómo debe actuar el sistema frente a una falla?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457062"/>
            <a:ext cx="8227024" cy="332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90"/>
              </a:lnSpc>
              <a:spcBef>
                <a:spcPct val="0"/>
              </a:spcBef>
            </a:pP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Amazon CloudWatch es un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servicio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que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monitorea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las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aplicaciones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,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responde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a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los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cambios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de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rendimiento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,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optimiza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el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uso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de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los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recursos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y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proporciona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información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sobre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el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estado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operativo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. Al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recopilar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datos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en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todos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los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recursos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de AWS, CloudWatch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brinda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visibilidad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del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rendimiento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de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todo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el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sistema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y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permite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a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los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usuarios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configurar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alarmas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,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reaccionar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automáticamente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a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los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cambios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y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obtener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una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visión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unificada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del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estado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64" spc="175" dirty="0" err="1">
                <a:solidFill>
                  <a:srgbClr val="000000"/>
                </a:solidFill>
                <a:latin typeface="Agrandir" panose="020B0604020202020204" charset="0"/>
              </a:rPr>
              <a:t>operativo</a:t>
            </a:r>
            <a:r>
              <a:rPr lang="en-US" sz="2064" spc="175" dirty="0">
                <a:solidFill>
                  <a:srgbClr val="000000"/>
                </a:solidFill>
                <a:latin typeface="Agrandir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603426"/>
            <a:chOff x="0" y="0"/>
            <a:chExt cx="4816593" cy="6856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85676"/>
            </a:xfrm>
            <a:custGeom>
              <a:avLst/>
              <a:gdLst/>
              <a:ahLst/>
              <a:cxnLst/>
              <a:rect l="l" t="t" r="r" b="b"/>
              <a:pathLst>
                <a:path w="4816592" h="685676">
                  <a:moveTo>
                    <a:pt x="0" y="0"/>
                  </a:moveTo>
                  <a:lnTo>
                    <a:pt x="4816592" y="0"/>
                  </a:lnTo>
                  <a:lnTo>
                    <a:pt x="4816592" y="685676"/>
                  </a:lnTo>
                  <a:lnTo>
                    <a:pt x="0" y="685676"/>
                  </a:lnTo>
                  <a:close/>
                </a:path>
              </a:pathLst>
            </a:custGeom>
            <a:solidFill>
              <a:srgbClr val="10254E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7237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937232" y="-5729582"/>
            <a:ext cx="7940195" cy="7579277"/>
          </a:xfrm>
          <a:custGeom>
            <a:avLst/>
            <a:gdLst/>
            <a:ahLst/>
            <a:cxnLst/>
            <a:rect l="l" t="t" r="r" b="b"/>
            <a:pathLst>
              <a:path w="7940195" h="7579277">
                <a:moveTo>
                  <a:pt x="0" y="0"/>
                </a:moveTo>
                <a:lnTo>
                  <a:pt x="7940195" y="0"/>
                </a:lnTo>
                <a:lnTo>
                  <a:pt x="7940195" y="7579277"/>
                </a:lnTo>
                <a:lnTo>
                  <a:pt x="0" y="7579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6" name="Freeform 6"/>
          <p:cNvSpPr/>
          <p:nvPr/>
        </p:nvSpPr>
        <p:spPr>
          <a:xfrm>
            <a:off x="13386340" y="4376192"/>
            <a:ext cx="2982174" cy="2876610"/>
          </a:xfrm>
          <a:custGeom>
            <a:avLst/>
            <a:gdLst/>
            <a:ahLst/>
            <a:cxnLst/>
            <a:rect l="l" t="t" r="r" b="b"/>
            <a:pathLst>
              <a:path w="2982174" h="2876610">
                <a:moveTo>
                  <a:pt x="0" y="0"/>
                </a:moveTo>
                <a:lnTo>
                  <a:pt x="2982174" y="0"/>
                </a:lnTo>
                <a:lnTo>
                  <a:pt x="2982174" y="2876610"/>
                </a:lnTo>
                <a:lnTo>
                  <a:pt x="0" y="28766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7" name="TextBox 7"/>
          <p:cNvSpPr txBox="1"/>
          <p:nvPr/>
        </p:nvSpPr>
        <p:spPr>
          <a:xfrm>
            <a:off x="1028700" y="3777115"/>
            <a:ext cx="8847200" cy="40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51"/>
              </a:lnSpc>
              <a:spcBef>
                <a:spcPct val="0"/>
              </a:spcBef>
            </a:pPr>
            <a:r>
              <a:rPr lang="en-US" sz="2305" spc="195">
                <a:solidFill>
                  <a:srgbClr val="6890FF"/>
                </a:solidFill>
                <a:latin typeface="Agrandir Grand Bold"/>
              </a:rPr>
              <a:t>AMAZON CLOUDWATCH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40424" y="742913"/>
            <a:ext cx="16007152" cy="109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99"/>
              </a:lnSpc>
              <a:spcBef>
                <a:spcPct val="0"/>
              </a:spcBef>
            </a:pPr>
            <a:r>
              <a:rPr lang="en-US" sz="3999" spc="339">
                <a:solidFill>
                  <a:srgbClr val="FFFFFF"/>
                </a:solidFill>
                <a:latin typeface="Agrandir Grand Ultra-Bold"/>
              </a:rPr>
              <a:t>4. Seguridad de la información. ¿Qué información se debe proteger?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455941"/>
            <a:ext cx="11781162" cy="1056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AWS CloudTrail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monitorea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y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registra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la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actividad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de la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cuenta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en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toda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la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infraestructura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de AWS, lo que le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permite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controlar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las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acciones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de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almacenamiento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,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análisis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y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reparación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709722"/>
            <a:ext cx="11781162" cy="3929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- Una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copia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de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los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eventos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de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administración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entregados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con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el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nivel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gratuito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de AWS.</a:t>
            </a:r>
          </a:p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-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Proteja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su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organización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de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cualquier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penalidad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mediante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el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uso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de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registros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de CloudTrail de modo que se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demuestre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la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conformidad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con las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distintas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normativas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,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como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SOC, PCI e HIPAA.</a:t>
            </a:r>
          </a:p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-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Mejore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la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posición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de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seguridad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mediante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el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registro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de las actividades y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los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eventos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de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los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usuarios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, y configure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reglas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de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flujos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de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trabajo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automatizadas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con Amazon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EventBridge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.</a:t>
            </a:r>
          </a:p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-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Registre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y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consolide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la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actividad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del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usuario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y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el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uso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de las API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en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todas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las regiones y las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cuentas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de AWS a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través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de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una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única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plataforma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que se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controla</a:t>
            </a:r>
            <a:r>
              <a:rPr lang="en-US" sz="2000" spc="170" dirty="0">
                <a:solidFill>
                  <a:srgbClr val="000000"/>
                </a:solidFill>
                <a:latin typeface="Agrandir" panose="020B0604020202020204" charset="0"/>
              </a:rPr>
              <a:t> de forma </a:t>
            </a:r>
            <a:r>
              <a:rPr lang="en-US" sz="2000" spc="170" dirty="0" err="1">
                <a:solidFill>
                  <a:srgbClr val="000000"/>
                </a:solidFill>
                <a:latin typeface="Agrandir" panose="020B0604020202020204" charset="0"/>
              </a:rPr>
              <a:t>centralizada</a:t>
            </a:r>
            <a:r>
              <a:rPr lang="en-US" sz="2000" spc="170" dirty="0">
                <a:solidFill>
                  <a:srgbClr val="000000"/>
                </a:solidFill>
                <a:latin typeface="Agrandir Grand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49208" y="2584251"/>
            <a:ext cx="11110092" cy="3013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225"/>
              </a:lnSpc>
              <a:spcBef>
                <a:spcPct val="0"/>
              </a:spcBef>
            </a:pPr>
            <a:r>
              <a:rPr lang="en-US" sz="7605" spc="646">
                <a:solidFill>
                  <a:srgbClr val="FFFFFF"/>
                </a:solidFill>
                <a:latin typeface="Agrandir Grand Ultra-Bold"/>
              </a:rPr>
              <a:t>Gracias por su atención prestada.</a:t>
            </a:r>
          </a:p>
        </p:txBody>
      </p:sp>
      <p:sp>
        <p:nvSpPr>
          <p:cNvPr id="3" name="Freeform 3"/>
          <p:cNvSpPr/>
          <p:nvPr/>
        </p:nvSpPr>
        <p:spPr>
          <a:xfrm>
            <a:off x="-3465761" y="2457661"/>
            <a:ext cx="7940195" cy="7579277"/>
          </a:xfrm>
          <a:custGeom>
            <a:avLst/>
            <a:gdLst/>
            <a:ahLst/>
            <a:cxnLst/>
            <a:rect l="l" t="t" r="r" b="b"/>
            <a:pathLst>
              <a:path w="7940195" h="7579277">
                <a:moveTo>
                  <a:pt x="0" y="0"/>
                </a:moveTo>
                <a:lnTo>
                  <a:pt x="7940195" y="0"/>
                </a:lnTo>
                <a:lnTo>
                  <a:pt x="7940195" y="7579277"/>
                </a:lnTo>
                <a:lnTo>
                  <a:pt x="0" y="7579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375</Words>
  <Application>Microsoft Office PowerPoint</Application>
  <PresentationFormat>Personalizado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Agrandir</vt:lpstr>
      <vt:lpstr>Agrandir Grand Bold</vt:lpstr>
      <vt:lpstr>Calibri</vt:lpstr>
      <vt:lpstr>Agrandir Grand Ultra-Bold</vt:lpstr>
      <vt:lpstr>Agrandir Grand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globalización tecnológica violeta y verde</dc:title>
  <cp:lastModifiedBy>Daniel Felipe  Mendez Güetocue</cp:lastModifiedBy>
  <cp:revision>2</cp:revision>
  <dcterms:created xsi:type="dcterms:W3CDTF">2006-08-16T00:00:00Z</dcterms:created>
  <dcterms:modified xsi:type="dcterms:W3CDTF">2024-02-20T00:55:39Z</dcterms:modified>
  <dc:identifier>DAF8q4psr0U</dc:identifier>
</cp:coreProperties>
</file>