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23.xml.rels" ContentType="application/vnd.openxmlformats-package.relationships+xml"/>
  <Override PartName="/ppt/notesSlides/_rels/notesSlide1.xml.rels" ContentType="application/vnd.openxmlformats-package.relationships+xml"/>
  <Override PartName="/ppt/notesSlides/notesSlide23.xml" ContentType="application/vnd.openxmlformats-officedocument.presentationml.notesSlide+xml"/>
  <Override PartName="/ppt/media/image39.jpeg" ContentType="image/jpe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41.gif" ContentType="image/gif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40.jpeg" ContentType="image/jpe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B0ECA24-BB0C-4FCA-A2A2-71EDCFA2F92D}" type="slidenum">
              <a:rPr b="0" lang="pt-BR" sz="1400" spc="-1" strike="noStrike">
                <a:latin typeface="Times New Roman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3884760" y="8820360"/>
            <a:ext cx="297000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FBE95A8-4DE8-4B74-BDD4-56B0BA6D3BD1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372" name="CustomShape 4"/>
          <p:cNvSpPr/>
          <p:nvPr/>
        </p:nvSpPr>
        <p:spPr>
          <a:xfrm>
            <a:off x="0" y="8820360"/>
            <a:ext cx="297000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Copyright ©2017 – Fóton Informática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73" name="CustomShape 5"/>
          <p:cNvSpPr/>
          <p:nvPr/>
        </p:nvSpPr>
        <p:spPr>
          <a:xfrm>
            <a:off x="0" y="144000"/>
            <a:ext cx="68562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+mn-ea"/>
              </a:rPr>
              <a:t>Centro de Treinamento Fóton – Todos os direitos reservados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pPr marL="216000" indent="-21456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Demo – configurações gitbash</a:t>
            </a:r>
            <a:endParaRPr b="0" lang="pt-B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** demo_01_config_gitbash.txt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0" y="144000"/>
            <a:ext cx="68562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+mn-ea"/>
              </a:rPr>
              <a:t>Centro de Treinamento Fóton – Todos os direitos reservados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77" name="CustomShape 4"/>
          <p:cNvSpPr/>
          <p:nvPr/>
        </p:nvSpPr>
        <p:spPr>
          <a:xfrm>
            <a:off x="0" y="8820360"/>
            <a:ext cx="297000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Copyright ©2018 – Fóton Informática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78" name="CustomShape 5"/>
          <p:cNvSpPr/>
          <p:nvPr/>
        </p:nvSpPr>
        <p:spPr>
          <a:xfrm>
            <a:off x="3884760" y="8820360"/>
            <a:ext cx="297000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92A3382-E1D8-407C-B0FB-32981FDBD1CD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-21600" y="4903560"/>
            <a:ext cx="9178200" cy="248760"/>
          </a:xfrm>
          <a:prstGeom prst="rect">
            <a:avLst/>
          </a:prstGeom>
          <a:ln>
            <a:noFill/>
          </a:ln>
        </p:spPr>
      </p:pic>
      <p:pic>
        <p:nvPicPr>
          <p:cNvPr id="1" name="Imagem 2" descr=""/>
          <p:cNvPicPr/>
          <p:nvPr/>
        </p:nvPicPr>
        <p:blipFill>
          <a:blip r:embed="rId3"/>
          <a:stretch/>
        </p:blipFill>
        <p:spPr>
          <a:xfrm>
            <a:off x="0" y="7920"/>
            <a:ext cx="9142200" cy="4866120"/>
          </a:xfrm>
          <a:prstGeom prst="rect">
            <a:avLst/>
          </a:prstGeom>
          <a:ln>
            <a:noFill/>
          </a:ln>
        </p:spPr>
      </p:pic>
      <p:pic>
        <p:nvPicPr>
          <p:cNvPr id="2" name="Imagem 5" descr=""/>
          <p:cNvPicPr/>
          <p:nvPr/>
        </p:nvPicPr>
        <p:blipFill>
          <a:blip r:embed="rId4"/>
          <a:stretch/>
        </p:blipFill>
        <p:spPr>
          <a:xfrm>
            <a:off x="7752600" y="4558680"/>
            <a:ext cx="1162440" cy="243720"/>
          </a:xfrm>
          <a:prstGeom prst="rect">
            <a:avLst/>
          </a:prstGeom>
          <a:ln>
            <a:noFill/>
          </a:ln>
        </p:spPr>
      </p:pic>
      <p:pic>
        <p:nvPicPr>
          <p:cNvPr id="3" name="Imagem 7" descr=""/>
          <p:cNvPicPr/>
          <p:nvPr/>
        </p:nvPicPr>
        <p:blipFill>
          <a:blip r:embed="rId5"/>
          <a:stretch/>
        </p:blipFill>
        <p:spPr>
          <a:xfrm>
            <a:off x="-10080" y="-10800"/>
            <a:ext cx="9173160" cy="5169240"/>
          </a:xfrm>
          <a:prstGeom prst="rect">
            <a:avLst/>
          </a:prstGeom>
          <a:ln>
            <a:noFill/>
          </a:ln>
        </p:spPr>
      </p:pic>
      <p:pic>
        <p:nvPicPr>
          <p:cNvPr id="4" name="Imagem 5" descr=""/>
          <p:cNvPicPr/>
          <p:nvPr/>
        </p:nvPicPr>
        <p:blipFill>
          <a:blip r:embed="rId6"/>
          <a:stretch/>
        </p:blipFill>
        <p:spPr>
          <a:xfrm>
            <a:off x="3159000" y="2306160"/>
            <a:ext cx="2814120" cy="539640"/>
          </a:xfrm>
          <a:prstGeom prst="rect">
            <a:avLst/>
          </a:prstGeom>
          <a:ln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"/>
          <p:cNvPicPr/>
          <p:nvPr/>
        </p:nvPicPr>
        <p:blipFill>
          <a:blip r:embed="rId2"/>
          <a:stretch/>
        </p:blipFill>
        <p:spPr>
          <a:xfrm>
            <a:off x="-21600" y="4903560"/>
            <a:ext cx="9178200" cy="248760"/>
          </a:xfrm>
          <a:prstGeom prst="rect">
            <a:avLst/>
          </a:prstGeom>
          <a:ln>
            <a:noFill/>
          </a:ln>
        </p:spPr>
      </p:pic>
      <p:pic>
        <p:nvPicPr>
          <p:cNvPr id="44" name="Imagem 2" descr=""/>
          <p:cNvPicPr/>
          <p:nvPr/>
        </p:nvPicPr>
        <p:blipFill>
          <a:blip r:embed="rId3"/>
          <a:stretch/>
        </p:blipFill>
        <p:spPr>
          <a:xfrm>
            <a:off x="0" y="7920"/>
            <a:ext cx="9142200" cy="4866120"/>
          </a:xfrm>
          <a:prstGeom prst="rect">
            <a:avLst/>
          </a:prstGeom>
          <a:ln>
            <a:noFill/>
          </a:ln>
        </p:spPr>
      </p:pic>
      <p:pic>
        <p:nvPicPr>
          <p:cNvPr id="45" name="Imagem 5" descr=""/>
          <p:cNvPicPr/>
          <p:nvPr/>
        </p:nvPicPr>
        <p:blipFill>
          <a:blip r:embed="rId4"/>
          <a:stretch/>
        </p:blipFill>
        <p:spPr>
          <a:xfrm>
            <a:off x="7752600" y="4558680"/>
            <a:ext cx="1162440" cy="243720"/>
          </a:xfrm>
          <a:prstGeom prst="rect">
            <a:avLst/>
          </a:prstGeom>
          <a:ln>
            <a:noFill/>
          </a:ln>
        </p:spPr>
      </p:pic>
      <p:pic>
        <p:nvPicPr>
          <p:cNvPr id="46" name="Imagem 5" descr=""/>
          <p:cNvPicPr/>
          <p:nvPr/>
        </p:nvPicPr>
        <p:blipFill>
          <a:blip r:embed="rId5"/>
          <a:stretch/>
        </p:blipFill>
        <p:spPr>
          <a:xfrm>
            <a:off x="3240" y="0"/>
            <a:ext cx="9135720" cy="5149440"/>
          </a:xfrm>
          <a:prstGeom prst="rect">
            <a:avLst/>
          </a:prstGeom>
          <a:ln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2" descr=""/>
          <p:cNvPicPr/>
          <p:nvPr/>
        </p:nvPicPr>
        <p:blipFill>
          <a:blip r:embed="rId2"/>
          <a:stretch/>
        </p:blipFill>
        <p:spPr>
          <a:xfrm>
            <a:off x="-21600" y="4903560"/>
            <a:ext cx="9178200" cy="248760"/>
          </a:xfrm>
          <a:prstGeom prst="rect">
            <a:avLst/>
          </a:prstGeom>
          <a:ln>
            <a:noFill/>
          </a:ln>
        </p:spPr>
      </p:pic>
      <p:pic>
        <p:nvPicPr>
          <p:cNvPr id="86" name="Imagem 2" descr=""/>
          <p:cNvPicPr/>
          <p:nvPr/>
        </p:nvPicPr>
        <p:blipFill>
          <a:blip r:embed="rId3"/>
          <a:stretch/>
        </p:blipFill>
        <p:spPr>
          <a:xfrm>
            <a:off x="0" y="7920"/>
            <a:ext cx="9142200" cy="4866120"/>
          </a:xfrm>
          <a:prstGeom prst="rect">
            <a:avLst/>
          </a:prstGeom>
          <a:ln>
            <a:noFill/>
          </a:ln>
        </p:spPr>
      </p:pic>
      <p:pic>
        <p:nvPicPr>
          <p:cNvPr id="87" name="Imagem 5" descr=""/>
          <p:cNvPicPr/>
          <p:nvPr/>
        </p:nvPicPr>
        <p:blipFill>
          <a:blip r:embed="rId4"/>
          <a:stretch/>
        </p:blipFill>
        <p:spPr>
          <a:xfrm>
            <a:off x="7752600" y="4558680"/>
            <a:ext cx="1162440" cy="24372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248760" y="187920"/>
            <a:ext cx="1177560" cy="43920"/>
          </a:xfrm>
          <a:prstGeom prst="rect">
            <a:avLst/>
          </a:prstGeom>
          <a:solidFill>
            <a:srgbClr val="bc2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 descr=""/>
          <p:cNvPicPr/>
          <p:nvPr/>
        </p:nvPicPr>
        <p:blipFill>
          <a:blip r:embed="rId2"/>
          <a:stretch/>
        </p:blipFill>
        <p:spPr>
          <a:xfrm>
            <a:off x="-21600" y="4903560"/>
            <a:ext cx="9178200" cy="248760"/>
          </a:xfrm>
          <a:prstGeom prst="rect">
            <a:avLst/>
          </a:prstGeom>
          <a:ln>
            <a:noFill/>
          </a:ln>
        </p:spPr>
      </p:pic>
      <p:pic>
        <p:nvPicPr>
          <p:cNvPr id="128" name="Imagem 2" descr=""/>
          <p:cNvPicPr/>
          <p:nvPr/>
        </p:nvPicPr>
        <p:blipFill>
          <a:blip r:embed="rId3"/>
          <a:stretch/>
        </p:blipFill>
        <p:spPr>
          <a:xfrm>
            <a:off x="0" y="7920"/>
            <a:ext cx="9142200" cy="4866120"/>
          </a:xfrm>
          <a:prstGeom prst="rect">
            <a:avLst/>
          </a:prstGeom>
          <a:ln>
            <a:noFill/>
          </a:ln>
        </p:spPr>
      </p:pic>
      <p:pic>
        <p:nvPicPr>
          <p:cNvPr id="129" name="Imagem 5" descr=""/>
          <p:cNvPicPr/>
          <p:nvPr/>
        </p:nvPicPr>
        <p:blipFill>
          <a:blip r:embed="rId4"/>
          <a:stretch/>
        </p:blipFill>
        <p:spPr>
          <a:xfrm>
            <a:off x="7752600" y="4558680"/>
            <a:ext cx="1162440" cy="24372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248760" y="187920"/>
            <a:ext cx="1177560" cy="43920"/>
          </a:xfrm>
          <a:prstGeom prst="rect">
            <a:avLst/>
          </a:prstGeom>
          <a:solidFill>
            <a:srgbClr val="bc2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2" descr=""/>
          <p:cNvPicPr/>
          <p:nvPr/>
        </p:nvPicPr>
        <p:blipFill>
          <a:blip r:embed="rId2"/>
          <a:stretch/>
        </p:blipFill>
        <p:spPr>
          <a:xfrm>
            <a:off x="-21600" y="4903560"/>
            <a:ext cx="9178200" cy="248760"/>
          </a:xfrm>
          <a:prstGeom prst="rect">
            <a:avLst/>
          </a:prstGeom>
          <a:ln>
            <a:noFill/>
          </a:ln>
        </p:spPr>
      </p:pic>
      <p:pic>
        <p:nvPicPr>
          <p:cNvPr id="170" name="Imagem 2" descr=""/>
          <p:cNvPicPr/>
          <p:nvPr/>
        </p:nvPicPr>
        <p:blipFill>
          <a:blip r:embed="rId3"/>
          <a:stretch/>
        </p:blipFill>
        <p:spPr>
          <a:xfrm>
            <a:off x="0" y="7920"/>
            <a:ext cx="9142200" cy="4866120"/>
          </a:xfrm>
          <a:prstGeom prst="rect">
            <a:avLst/>
          </a:prstGeom>
          <a:ln>
            <a:noFill/>
          </a:ln>
        </p:spPr>
      </p:pic>
      <p:pic>
        <p:nvPicPr>
          <p:cNvPr id="171" name="Imagem 5" descr=""/>
          <p:cNvPicPr/>
          <p:nvPr/>
        </p:nvPicPr>
        <p:blipFill>
          <a:blip r:embed="rId4"/>
          <a:stretch/>
        </p:blipFill>
        <p:spPr>
          <a:xfrm>
            <a:off x="7752600" y="4558680"/>
            <a:ext cx="1162440" cy="243720"/>
          </a:xfrm>
          <a:prstGeom prst="rect">
            <a:avLst/>
          </a:prstGeom>
          <a:ln>
            <a:noFill/>
          </a:ln>
        </p:spPr>
      </p:pic>
      <p:pic>
        <p:nvPicPr>
          <p:cNvPr id="172" name="Imagem 1" descr=""/>
          <p:cNvPicPr/>
          <p:nvPr/>
        </p:nvPicPr>
        <p:blipFill>
          <a:blip r:embed="rId5"/>
          <a:stretch/>
        </p:blipFill>
        <p:spPr>
          <a:xfrm>
            <a:off x="-16920" y="0"/>
            <a:ext cx="9159120" cy="5162400"/>
          </a:xfrm>
          <a:prstGeom prst="rect">
            <a:avLst/>
          </a:prstGeom>
          <a:ln>
            <a:noFill/>
          </a:ln>
        </p:spPr>
      </p:pic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pt.wikipedia.org/w/index.php?title=Don%27t_repeat_yourself%27&amp;action=edit&amp;redlink=1" TargetMode="External"/><Relationship Id="rId2" Type="http://schemas.openxmlformats.org/officeDocument/2006/relationships/hyperlink" Target="https://pt.wikipedia.org/w/index.php?title=Culto_de_programa&#231;&#227;o&amp;action=edit&amp;redlink=1" TargetMode="External"/><Relationship Id="rId3" Type="http://schemas.openxmlformats.org/officeDocument/2006/relationships/hyperlink" Target="https://pt.wikipedia.org/wiki/Strings_m&#225;gicas" TargetMode="External"/><Relationship Id="rId4" Type="http://schemas.openxmlformats.org/officeDocument/2006/relationships/hyperlink" Target="https://pt.wikipedia.org/wiki/N&#250;meros_m&#225;gicos" TargetMode="External"/><Relationship Id="rId5" Type="http://schemas.openxmlformats.org/officeDocument/2006/relationships/hyperlink" Target="https://pt.wikipedia.org/wiki/C&#243;digo_espaguete" TargetMode="External"/><Relationship Id="rId6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image" Target="../media/image40.jpeg"/><Relationship Id="rId3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1.gif"/><Relationship Id="rId2" Type="http://schemas.openxmlformats.org/officeDocument/2006/relationships/slideLayout" Target="../slideLayouts/slideLayout4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://butunclebob.com/ArticleS.UncleBob.PrinciplesOfOod" TargetMode="External"/><Relationship Id="rId2" Type="http://schemas.openxmlformats.org/officeDocument/2006/relationships/hyperlink" Target="https://martinfowler.com/bliki/TellDontAsk.html" TargetMode="External"/><Relationship Id="rId3" Type="http://schemas.openxmlformats.org/officeDocument/2006/relationships/hyperlink" Target="https://en.wikipedia.org/wiki/Code_smell" TargetMode="External"/><Relationship Id="rId4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butunclebob.com/ArticleS.UncleBob.PrinciplesOfOod" TargetMode="External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61280" y="218520"/>
            <a:ext cx="8811720" cy="4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SOLID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3124080" y="4873320"/>
            <a:ext cx="28936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Copyright © 2019 Fóton Informática SA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8371440" y="4869720"/>
            <a:ext cx="609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7AFC4A6-73FD-497B-95B5-AEA9EA649389}" type="slidenum"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pt-BR" sz="800" spc="-1" strike="noStrike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150840" y="723960"/>
            <a:ext cx="881100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1 - Single Responsiblity Principle (Princípio da responsabilidade única)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259" name="" descr=""/>
          <p:cNvPicPr/>
          <p:nvPr/>
        </p:nvPicPr>
        <p:blipFill>
          <a:blip r:embed="rId1"/>
          <a:stretch/>
        </p:blipFill>
        <p:spPr>
          <a:xfrm>
            <a:off x="504000" y="1800000"/>
            <a:ext cx="7427160" cy="129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161280" y="218520"/>
            <a:ext cx="8811720" cy="4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SOLID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3124080" y="4873320"/>
            <a:ext cx="28936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Copyright © 2019 Fóton Informática SA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8371440" y="4869720"/>
            <a:ext cx="609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2D73530-5B7E-4789-8663-D2B0369DEF88}" type="slidenum"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pt-BR" sz="800" spc="-1" strike="noStrike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150840" y="723960"/>
            <a:ext cx="881100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1 - Single Responsiblity Principle (Princípio da responsabilidade única)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64" name="CustomShape 5"/>
          <p:cNvSpPr/>
          <p:nvPr/>
        </p:nvSpPr>
        <p:spPr>
          <a:xfrm>
            <a:off x="151200" y="1230120"/>
            <a:ext cx="8811720" cy="335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Cuidado!! Embora a vontade de refatorar seja tentadora, ela dever ser feita com critério. Lembre-se, isto não é um jogo de Minecraft.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6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100" spc="-1" strike="noStrike">
                <a:solidFill>
                  <a:srgbClr val="242729"/>
                </a:solidFill>
                <a:latin typeface="inherit"/>
                <a:ea typeface="DejaVu Sans"/>
              </a:rPr>
              <a:t>Classe preguiçosa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: classe que faz muito pouco. (Code Smell)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100" spc="-1" strike="noStrike">
              <a:latin typeface="Arial"/>
            </a:endParaRPr>
          </a:p>
        </p:txBody>
      </p:sp>
      <p:pic>
        <p:nvPicPr>
          <p:cNvPr id="265" name="" descr=""/>
          <p:cNvPicPr/>
          <p:nvPr/>
        </p:nvPicPr>
        <p:blipFill>
          <a:blip r:embed="rId1"/>
          <a:stretch/>
        </p:blipFill>
        <p:spPr>
          <a:xfrm>
            <a:off x="2448000" y="2298960"/>
            <a:ext cx="4228920" cy="238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161280" y="218520"/>
            <a:ext cx="8811720" cy="4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SOLID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3124080" y="4873320"/>
            <a:ext cx="28936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Copyright © 2019 Fóton Informática SA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8371440" y="4869720"/>
            <a:ext cx="609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EAD40AF-C9AE-47DB-BA54-41BF17AC392D}" type="slidenum"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pt-BR" sz="800" spc="-1" strike="noStrike">
              <a:latin typeface="Arial"/>
            </a:endParaRPr>
          </a:p>
        </p:txBody>
      </p:sp>
      <p:sp>
        <p:nvSpPr>
          <p:cNvPr id="269" name="CustomShape 4"/>
          <p:cNvSpPr/>
          <p:nvPr/>
        </p:nvSpPr>
        <p:spPr>
          <a:xfrm>
            <a:off x="150840" y="723960"/>
            <a:ext cx="881100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2 - Open-Closed Principle (Princípio Aberto-Fechado)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70" name="CustomShape 5"/>
          <p:cNvSpPr/>
          <p:nvPr/>
        </p:nvSpPr>
        <p:spPr>
          <a:xfrm>
            <a:off x="151200" y="1230120"/>
            <a:ext cx="8811720" cy="335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Objetos ou entidades devem estar abertos para extensão, mas fechados para modificação.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O principal foco é garantir que funcionalidades já existentes continuem funcionando após a inclusão da nova funcionalidade.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Indicadores de violação (Code Smells):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5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Método longo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: um método, função ou procedimento que cresceu muito.</a:t>
            </a:r>
            <a:endParaRPr b="0" lang="pt-BR" sz="11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Complexidade ciclomática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: muitos galhos ou laços; isso pode indicar que uma função precisa ser dividida em funções menores ou que tem potencial para simplificação.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1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161280" y="218520"/>
            <a:ext cx="8811720" cy="4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SOLID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3124080" y="4873320"/>
            <a:ext cx="28936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Copyright © 2019 Fóton Informática SA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8371440" y="4869720"/>
            <a:ext cx="609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3AF48A8-1678-4685-9ED4-C64389E43BD4}" type="slidenum"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pt-BR" sz="800" spc="-1" strike="noStrike">
              <a:latin typeface="Arial"/>
            </a:endParaRPr>
          </a:p>
        </p:txBody>
      </p:sp>
      <p:sp>
        <p:nvSpPr>
          <p:cNvPr id="274" name="CustomShape 4"/>
          <p:cNvSpPr/>
          <p:nvPr/>
        </p:nvSpPr>
        <p:spPr>
          <a:xfrm>
            <a:off x="150840" y="723960"/>
            <a:ext cx="881100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2 - Open-Closed Principle (Princípio Aberto-Fechado)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1527480" y="1512000"/>
            <a:ext cx="4519800" cy="265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161280" y="218520"/>
            <a:ext cx="8811720" cy="4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SOLID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3124080" y="4873320"/>
            <a:ext cx="28936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Copyright © 2019 Fóton Informática SA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8371440" y="4869720"/>
            <a:ext cx="609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2E152BD-0981-4947-AEC1-B167C41AA5FB}" type="slidenum"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pt-BR" sz="800" spc="-1" strike="noStrike">
              <a:latin typeface="Arial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150840" y="723960"/>
            <a:ext cx="881100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2 - Open-Closed Principle (Princípio Aberto-Fechado)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3144240" y="1768320"/>
            <a:ext cx="2885760" cy="238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161280" y="218520"/>
            <a:ext cx="8811720" cy="4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SOLID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3124080" y="4873320"/>
            <a:ext cx="28936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Copyright © 2019 Fóton Informática SA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8371440" y="4869720"/>
            <a:ext cx="609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71CB853-6647-4C96-A4B7-5310D8B1F6F6}" type="slidenum"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pt-BR" sz="800" spc="-1" strike="noStrike">
              <a:latin typeface="Arial"/>
            </a:endParaRPr>
          </a:p>
        </p:txBody>
      </p:sp>
      <p:sp>
        <p:nvSpPr>
          <p:cNvPr id="284" name="CustomShape 4"/>
          <p:cNvSpPr/>
          <p:nvPr/>
        </p:nvSpPr>
        <p:spPr>
          <a:xfrm>
            <a:off x="150840" y="723960"/>
            <a:ext cx="881100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2 - Open-Closed Principle (Princípio Aberto-Fechado)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1152000" y="1224000"/>
            <a:ext cx="2879640" cy="357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161280" y="218520"/>
            <a:ext cx="8811720" cy="4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SOLID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3124080" y="4873320"/>
            <a:ext cx="28936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Copyright © 2019 Fóton Informática SA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8371440" y="4869720"/>
            <a:ext cx="609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50A65A6-F0DD-4C36-A88D-36250D296649}" type="slidenum"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pt-BR" sz="800" spc="-1" strike="noStrike">
              <a:latin typeface="Arial"/>
            </a:endParaRPr>
          </a:p>
        </p:txBody>
      </p:sp>
      <p:sp>
        <p:nvSpPr>
          <p:cNvPr id="289" name="CustomShape 4"/>
          <p:cNvSpPr/>
          <p:nvPr/>
        </p:nvSpPr>
        <p:spPr>
          <a:xfrm>
            <a:off x="150840" y="723960"/>
            <a:ext cx="881100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3 – Liskov Substitution Principle (Princípio da substituição de Liskov)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90" name="CustomShape 5"/>
          <p:cNvSpPr/>
          <p:nvPr/>
        </p:nvSpPr>
        <p:spPr>
          <a:xfrm>
            <a:off x="151200" y="1230120"/>
            <a:ext cx="8811720" cy="335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Este princípio foi introduzido por Barbara Liskov em sua conferência “Data abstraction” em 1987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i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 S é um subtipo de T, então os objetos do tipo T, em um programa, podem ser substituídos pelos objetos de tipo S sem que seja necessário alterar as propriedades deste programa.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Indicadores de violação (Code Smells):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5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Legado recusado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: uma classe que sobrepõe (override) o método da classe genérica de forma que o contrato da classe genérica não é cumprido pela classe derivada (Principio de Substituição de Liskov).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1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161280" y="218520"/>
            <a:ext cx="8811720" cy="4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SOLID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3124080" y="4873320"/>
            <a:ext cx="28936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Copyright © 2019 Fóton Informática SA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8371440" y="4869720"/>
            <a:ext cx="609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D1BC50F-6E16-4A48-AF50-52A5FD036ED8}" type="slidenum"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pt-BR" sz="800" spc="-1" strike="noStrike">
              <a:latin typeface="Arial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150840" y="723960"/>
            <a:ext cx="881100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3 – Liskov Substitution Principle (Princípio da substituição de Liskov)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295" name="" descr=""/>
          <p:cNvPicPr/>
          <p:nvPr/>
        </p:nvPicPr>
        <p:blipFill>
          <a:blip r:embed="rId1"/>
          <a:stretch/>
        </p:blipFill>
        <p:spPr>
          <a:xfrm>
            <a:off x="1944000" y="1404720"/>
            <a:ext cx="4342680" cy="277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161280" y="218520"/>
            <a:ext cx="8811720" cy="4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SOLID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3124080" y="4873320"/>
            <a:ext cx="28936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Copyright © 2019 Fóton Informática SA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8371440" y="4869720"/>
            <a:ext cx="609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F236D6E-BAA2-418A-987A-5A2F1EBD9D0E}" type="slidenum"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pt-BR" sz="800" spc="-1" strike="noStrike">
              <a:latin typeface="Arial"/>
            </a:endParaRPr>
          </a:p>
        </p:txBody>
      </p:sp>
      <p:sp>
        <p:nvSpPr>
          <p:cNvPr id="299" name="CustomShape 4"/>
          <p:cNvSpPr/>
          <p:nvPr/>
        </p:nvSpPr>
        <p:spPr>
          <a:xfrm>
            <a:off x="150840" y="723960"/>
            <a:ext cx="881100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3 – Liskov Substitution Principle (Princípio da substituição de Liskov)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300" name="" descr=""/>
          <p:cNvPicPr/>
          <p:nvPr/>
        </p:nvPicPr>
        <p:blipFill>
          <a:blip r:embed="rId1"/>
          <a:stretch/>
        </p:blipFill>
        <p:spPr>
          <a:xfrm>
            <a:off x="1440000" y="1247040"/>
            <a:ext cx="6019920" cy="336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161280" y="218520"/>
            <a:ext cx="8811720" cy="4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SOLID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3124080" y="4873320"/>
            <a:ext cx="28936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Copyright © 2019 Fóton Informática SA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8371440" y="4869720"/>
            <a:ext cx="609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3B0CFE3-ED8C-419C-A37C-D2F9AE7ED8A9}" type="slidenum"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pt-BR" sz="800" spc="-1" strike="noStrike">
              <a:latin typeface="Arial"/>
            </a:endParaRPr>
          </a:p>
        </p:txBody>
      </p:sp>
      <p:sp>
        <p:nvSpPr>
          <p:cNvPr id="304" name="CustomShape 4"/>
          <p:cNvSpPr/>
          <p:nvPr/>
        </p:nvSpPr>
        <p:spPr>
          <a:xfrm>
            <a:off x="150840" y="723960"/>
            <a:ext cx="881100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4 – Interface Segregation Principle (Princípio da segregação da Interface)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05" name="CustomShape 5"/>
          <p:cNvSpPr/>
          <p:nvPr/>
        </p:nvSpPr>
        <p:spPr>
          <a:xfrm>
            <a:off x="151200" y="1230120"/>
            <a:ext cx="8811720" cy="335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Uma classe não deve ser forçada a implementar interfaces e métodos que não irão utilizar.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i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i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Esse princípio basicamente diz que é melhor criar interfaces mais específicas ao invés de termos uma única interface genérica.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Indicadores de violação (Code Smells):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5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Inflação de interface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: Fazer uma interface tão poderosa que ela é extremamente difícil de implementar.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1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371600" y="4087440"/>
            <a:ext cx="6399000" cy="4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  <a:ea typeface="DejaVu Sans"/>
              </a:rPr>
              <a:t>Jucely A. Abreu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367640" y="4372560"/>
            <a:ext cx="64069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Belo Horizonte, 21 de Novembro de 2019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1367640" y="3435840"/>
            <a:ext cx="640692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ffffff"/>
                </a:solidFill>
                <a:latin typeface="Arial"/>
                <a:ea typeface="DejaVu Sans"/>
              </a:rPr>
              <a:t>SOLID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3124080" y="4873320"/>
            <a:ext cx="28936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Copyright © 2019 Fóton Informática SA</a:t>
            </a:r>
            <a:endParaRPr b="0" lang="pt-BR" sz="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161280" y="218520"/>
            <a:ext cx="8811720" cy="4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SOLID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3124080" y="4873320"/>
            <a:ext cx="28936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Copyright © 2019 Fóton Informática SA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8371440" y="4869720"/>
            <a:ext cx="609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C5131F5-C653-4639-A76F-8F82F908F01F}" type="slidenum"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pt-BR" sz="800" spc="-1" strike="noStrike">
              <a:latin typeface="Arial"/>
            </a:endParaRPr>
          </a:p>
        </p:txBody>
      </p:sp>
      <p:sp>
        <p:nvSpPr>
          <p:cNvPr id="309" name="CustomShape 4"/>
          <p:cNvSpPr/>
          <p:nvPr/>
        </p:nvSpPr>
        <p:spPr>
          <a:xfrm>
            <a:off x="150840" y="723960"/>
            <a:ext cx="881100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4 – Interface Segregation Principle (Princípio da segregação da Interface)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310" name="" descr=""/>
          <p:cNvPicPr/>
          <p:nvPr/>
        </p:nvPicPr>
        <p:blipFill>
          <a:blip r:embed="rId1"/>
          <a:stretch/>
        </p:blipFill>
        <p:spPr>
          <a:xfrm>
            <a:off x="1938600" y="1368000"/>
            <a:ext cx="3893040" cy="330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161280" y="218520"/>
            <a:ext cx="8811720" cy="4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SOLID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3124080" y="4873320"/>
            <a:ext cx="28936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Copyright © 2019 Fóton Informática SA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8371440" y="4869720"/>
            <a:ext cx="609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D68865F-85FA-478B-9083-B826F293ADD7}" type="slidenum"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pt-BR" sz="800" spc="-1" strike="noStrike">
              <a:latin typeface="Arial"/>
            </a:endParaRPr>
          </a:p>
        </p:txBody>
      </p:sp>
      <p:sp>
        <p:nvSpPr>
          <p:cNvPr id="314" name="CustomShape 4"/>
          <p:cNvSpPr/>
          <p:nvPr/>
        </p:nvSpPr>
        <p:spPr>
          <a:xfrm>
            <a:off x="150840" y="723960"/>
            <a:ext cx="881100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5 – Dependency Inversion Principle (Princípio da inversão da Dependência)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15" name="CustomShape 5"/>
          <p:cNvSpPr/>
          <p:nvPr/>
        </p:nvSpPr>
        <p:spPr>
          <a:xfrm>
            <a:off x="151200" y="1230120"/>
            <a:ext cx="8811720" cy="335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Dep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enda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abstr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açõe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s e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não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impl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eme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ntaç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ões.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Pois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em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teori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a,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interf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aces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são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mais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está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veis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por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estar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em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men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os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subj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etivei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s a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mud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ança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s.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i="1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i="1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Mód</a:t>
            </a:r>
            <a:r>
              <a:rPr b="1" i="1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ulos </a:t>
            </a:r>
            <a:r>
              <a:rPr b="1" i="1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de </a:t>
            </a:r>
            <a:r>
              <a:rPr b="1" i="1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alto </a:t>
            </a:r>
            <a:r>
              <a:rPr b="1" i="1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níve</a:t>
            </a:r>
            <a:r>
              <a:rPr b="1" i="1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l </a:t>
            </a:r>
            <a:r>
              <a:rPr b="1" i="1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não </a:t>
            </a:r>
            <a:r>
              <a:rPr b="1" i="1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deve</a:t>
            </a:r>
            <a:r>
              <a:rPr b="1" i="1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m </a:t>
            </a:r>
            <a:r>
              <a:rPr b="1" i="1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dep</a:t>
            </a:r>
            <a:r>
              <a:rPr b="1" i="1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end</a:t>
            </a:r>
            <a:r>
              <a:rPr b="1" i="1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er </a:t>
            </a:r>
            <a:r>
              <a:rPr b="1" i="1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de </a:t>
            </a:r>
            <a:r>
              <a:rPr b="1" i="1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mód</a:t>
            </a:r>
            <a:r>
              <a:rPr b="1" i="1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ulos </a:t>
            </a:r>
            <a:r>
              <a:rPr b="1" i="1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de </a:t>
            </a:r>
            <a:r>
              <a:rPr b="1" i="1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baix</a:t>
            </a:r>
            <a:r>
              <a:rPr b="1" i="1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o </a:t>
            </a:r>
            <a:r>
              <a:rPr b="1" i="1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níve</a:t>
            </a:r>
            <a:r>
              <a:rPr b="1" i="1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l. </a:t>
            </a:r>
            <a:r>
              <a:rPr b="1" i="1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Amb</a:t>
            </a:r>
            <a:r>
              <a:rPr b="1" i="1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os </a:t>
            </a:r>
            <a:r>
              <a:rPr b="1" i="1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deve</a:t>
            </a:r>
            <a:r>
              <a:rPr b="1" i="1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m </a:t>
            </a:r>
            <a:r>
              <a:rPr b="1" i="1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dep</a:t>
            </a:r>
            <a:r>
              <a:rPr b="1" i="1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end</a:t>
            </a:r>
            <a:r>
              <a:rPr b="1" i="1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er </a:t>
            </a:r>
            <a:r>
              <a:rPr b="1" i="1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 </a:t>
            </a:r>
            <a:r>
              <a:rPr b="1" i="1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abst</a:t>
            </a:r>
            <a:r>
              <a:rPr b="1" i="1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raçã</a:t>
            </a:r>
            <a:r>
              <a:rPr b="1" i="1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o. </a:t>
            </a:r>
            <a:r>
              <a:rPr b="1" i="1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(Unc</a:t>
            </a:r>
            <a:r>
              <a:rPr b="1" i="1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le </a:t>
            </a:r>
            <a:r>
              <a:rPr b="1" i="1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Bob)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Mód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ulo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alto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nível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é um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mód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ulo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que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depe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nde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outro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s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mód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ulos.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Emb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ora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estar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mos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acos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tuma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dos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fazer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isto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atrav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és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da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injeç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ão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depe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ndên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cia,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eles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não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deve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ser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conf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undi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dos.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Um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é um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princ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ipio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OOD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 o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outro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é um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Desi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gn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Patte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rn.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Indic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ador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es 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de 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viola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ção: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5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M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ó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d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u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l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o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s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 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d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e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 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a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l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t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o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 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n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í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v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e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l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 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d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e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p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e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n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d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e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n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d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o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 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d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e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 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i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m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p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l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e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m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e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n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t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a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ç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ã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o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 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(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c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l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a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s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s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e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s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 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c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o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n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c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r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e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t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a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s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)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.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1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161280" y="218520"/>
            <a:ext cx="8811720" cy="4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SOLID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3124080" y="4873320"/>
            <a:ext cx="28936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Copyright © 2019 Fóton Informática SA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8371440" y="4869720"/>
            <a:ext cx="609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6232D50-E863-4A8A-9628-CD6E16996B96}" type="slidenum"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pt-BR" sz="800" spc="-1" strike="noStrike">
              <a:latin typeface="Arial"/>
            </a:endParaRPr>
          </a:p>
        </p:txBody>
      </p:sp>
      <p:sp>
        <p:nvSpPr>
          <p:cNvPr id="319" name="CustomShape 4"/>
          <p:cNvSpPr/>
          <p:nvPr/>
        </p:nvSpPr>
        <p:spPr>
          <a:xfrm>
            <a:off x="150840" y="723960"/>
            <a:ext cx="881100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5 – Dependency Inversion Principle (Princípio da inversão da Dependência)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320" name="" descr=""/>
          <p:cNvPicPr/>
          <p:nvPr/>
        </p:nvPicPr>
        <p:blipFill>
          <a:blip r:embed="rId1"/>
          <a:stretch/>
        </p:blipFill>
        <p:spPr>
          <a:xfrm>
            <a:off x="864000" y="1728000"/>
            <a:ext cx="3428280" cy="2014920"/>
          </a:xfrm>
          <a:prstGeom prst="rect">
            <a:avLst/>
          </a:prstGeom>
          <a:ln>
            <a:noFill/>
          </a:ln>
        </p:spPr>
      </p:pic>
      <p:pic>
        <p:nvPicPr>
          <p:cNvPr id="321" name="" descr=""/>
          <p:cNvPicPr/>
          <p:nvPr/>
        </p:nvPicPr>
        <p:blipFill>
          <a:blip r:embed="rId2"/>
          <a:stretch/>
        </p:blipFill>
        <p:spPr>
          <a:xfrm>
            <a:off x="4536000" y="1728000"/>
            <a:ext cx="3260880" cy="196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3124080" y="4873320"/>
            <a:ext cx="28936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Copyright © 2019 Fóton Informática SA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2187360" y="2139840"/>
            <a:ext cx="4750560" cy="10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ffffff"/>
                </a:solidFill>
                <a:latin typeface="Arial"/>
                <a:ea typeface="DejaVu Sans"/>
              </a:rPr>
              <a:t>Outros temas relacionados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8531280" y="4869000"/>
            <a:ext cx="61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4437745-FD91-455A-9527-C76EA399D89F}" type="slidenum"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pt-BR" sz="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161280" y="218520"/>
            <a:ext cx="8811720" cy="4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Tell, don’t ask (diga, não pergunte)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3124080" y="4873320"/>
            <a:ext cx="28936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Copyright © 2019 Fóton Informática SA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8371440" y="4869720"/>
            <a:ext cx="609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ABE8F9F-0D72-415D-8ABC-EDB2A0CC757D}" type="slidenum"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pt-BR" sz="800" spc="-1" strike="noStrike">
              <a:latin typeface="Arial"/>
            </a:endParaRPr>
          </a:p>
        </p:txBody>
      </p:sp>
      <p:sp>
        <p:nvSpPr>
          <p:cNvPr id="328" name="CustomShape 4"/>
          <p:cNvSpPr/>
          <p:nvPr/>
        </p:nvSpPr>
        <p:spPr>
          <a:xfrm>
            <a:off x="150840" y="864000"/>
            <a:ext cx="8812080" cy="37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É um princípio do Design de Orientação a Objeto, porém não faz parte do SOLID.</a:t>
            </a:r>
            <a:endParaRPr b="0" lang="pt-BR" sz="14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Este princípio é mais associado aos autores Andy Hunt e Dave Thomas (The Pragmatic Programmers). </a:t>
            </a:r>
            <a:endParaRPr b="0" lang="pt-BR" sz="14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O objetivo é combinar dados e comportamento, pois entende-se que eles são fortemente acoplados: </a:t>
            </a:r>
            <a:endParaRPr b="0" lang="pt-BR" sz="14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mudanças em um, causa mudanças no outro;</a:t>
            </a:r>
            <a:endParaRPr b="0" lang="pt-BR" sz="14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entender um, ajuda a entender o outro.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Indicadores de uso (Code Smells):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5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050" spc="-1" strike="noStrike">
                <a:solidFill>
                  <a:srgbClr val="242729"/>
                </a:solidFill>
                <a:latin typeface="inherit"/>
                <a:ea typeface="DejaVu Sans"/>
              </a:rPr>
              <a:t>Feature envy (inveja)</a:t>
            </a:r>
            <a:r>
              <a:rPr b="1" lang="pt-BR" sz="105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: </a:t>
            </a:r>
            <a:r>
              <a:rPr b="0" lang="pt-BR" sz="105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uma classe que utiliza em excesso métodos de outra classe</a:t>
            </a:r>
            <a:endParaRPr b="0" lang="pt-BR" sz="105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050" spc="-1" strike="noStrike">
                <a:solidFill>
                  <a:srgbClr val="242729"/>
                </a:solidFill>
                <a:latin typeface="inherit"/>
                <a:ea typeface="DejaVu Sans"/>
              </a:rPr>
              <a:t>Intimidade inapropriada</a:t>
            </a:r>
            <a:r>
              <a:rPr b="0" lang="pt-BR" sz="105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: uma classe que possui dependência de detalhes de implementação de outra classe.</a:t>
            </a:r>
            <a:endParaRPr b="0" lang="pt-BR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050" spc="-1" strike="noStrike">
              <a:latin typeface="Arial"/>
            </a:endParaRPr>
          </a:p>
        </p:txBody>
      </p:sp>
      <p:pic>
        <p:nvPicPr>
          <p:cNvPr id="329" name="" descr=""/>
          <p:cNvPicPr/>
          <p:nvPr/>
        </p:nvPicPr>
        <p:blipFill>
          <a:blip r:embed="rId1"/>
          <a:stretch/>
        </p:blipFill>
        <p:spPr>
          <a:xfrm>
            <a:off x="4032000" y="3218760"/>
            <a:ext cx="2764800" cy="1367280"/>
          </a:xfrm>
          <a:prstGeom prst="rect">
            <a:avLst/>
          </a:prstGeom>
          <a:ln>
            <a:noFill/>
          </a:ln>
        </p:spPr>
      </p:pic>
      <p:pic>
        <p:nvPicPr>
          <p:cNvPr id="330" name="" descr=""/>
          <p:cNvPicPr/>
          <p:nvPr/>
        </p:nvPicPr>
        <p:blipFill>
          <a:blip r:embed="rId2"/>
          <a:stretch/>
        </p:blipFill>
        <p:spPr>
          <a:xfrm>
            <a:off x="1296000" y="3240000"/>
            <a:ext cx="2527200" cy="129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161280" y="218520"/>
            <a:ext cx="8811720" cy="4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Tell, don’t ask (diga, não pergunte)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3124080" y="4873320"/>
            <a:ext cx="28936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Copyright © 2019 Fóton Informática SA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8371440" y="4869720"/>
            <a:ext cx="609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E43BE1E-97D6-47DF-9BDC-11E879C67998}" type="slidenum"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pt-BR" sz="800" spc="-1" strike="noStrike">
              <a:latin typeface="Arial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1"/>
          <a:stretch/>
        </p:blipFill>
        <p:spPr>
          <a:xfrm>
            <a:off x="613440" y="792000"/>
            <a:ext cx="3633840" cy="3671280"/>
          </a:xfrm>
          <a:prstGeom prst="rect">
            <a:avLst/>
          </a:prstGeom>
          <a:ln>
            <a:noFill/>
          </a:ln>
        </p:spPr>
      </p:pic>
      <p:pic>
        <p:nvPicPr>
          <p:cNvPr id="335" name="" descr=""/>
          <p:cNvPicPr/>
          <p:nvPr/>
        </p:nvPicPr>
        <p:blipFill>
          <a:blip r:embed="rId2"/>
          <a:stretch/>
        </p:blipFill>
        <p:spPr>
          <a:xfrm>
            <a:off x="4248000" y="792000"/>
            <a:ext cx="4533840" cy="2447280"/>
          </a:xfrm>
          <a:prstGeom prst="rect">
            <a:avLst/>
          </a:prstGeom>
          <a:ln>
            <a:noFill/>
          </a:ln>
        </p:spPr>
      </p:pic>
      <p:pic>
        <p:nvPicPr>
          <p:cNvPr id="336" name="" descr=""/>
          <p:cNvPicPr/>
          <p:nvPr/>
        </p:nvPicPr>
        <p:blipFill>
          <a:blip r:embed="rId3"/>
          <a:stretch/>
        </p:blipFill>
        <p:spPr>
          <a:xfrm>
            <a:off x="3960000" y="3528000"/>
            <a:ext cx="4843800" cy="84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161280" y="218520"/>
            <a:ext cx="8811720" cy="4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Tell, don’t ask (diga, não pergunte)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3124080" y="4873320"/>
            <a:ext cx="28936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Copyright © 2019 Fóton Informática SA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8371440" y="4869720"/>
            <a:ext cx="609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1416E59-2CB3-4C39-986F-D4562FD0EBE2}" type="slidenum"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pt-BR" sz="800" spc="-1" strike="noStrike">
              <a:latin typeface="Arial"/>
            </a:endParaRPr>
          </a:p>
        </p:txBody>
      </p:sp>
      <p:pic>
        <p:nvPicPr>
          <p:cNvPr id="340" name="" descr=""/>
          <p:cNvPicPr/>
          <p:nvPr/>
        </p:nvPicPr>
        <p:blipFill>
          <a:blip r:embed="rId1"/>
          <a:stretch/>
        </p:blipFill>
        <p:spPr>
          <a:xfrm>
            <a:off x="936000" y="1368000"/>
            <a:ext cx="6171840" cy="205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161280" y="218520"/>
            <a:ext cx="8811720" cy="4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Anti-pradrões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3124080" y="4873320"/>
            <a:ext cx="28936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Copyright © 2019 Fóton Informática SA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8371440" y="4869720"/>
            <a:ext cx="609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03DB2F5-1548-4D6A-871D-D699B7D5800C}" type="slidenum"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pt-BR" sz="800" spc="-1" strike="noStrike">
              <a:latin typeface="Arial"/>
            </a:endParaRPr>
          </a:p>
        </p:txBody>
      </p:sp>
      <p:sp>
        <p:nvSpPr>
          <p:cNvPr id="344" name="CustomShape 4"/>
          <p:cNvSpPr/>
          <p:nvPr/>
        </p:nvSpPr>
        <p:spPr>
          <a:xfrm>
            <a:off x="150840" y="864000"/>
            <a:ext cx="8812080" cy="37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O termo foi cunhado em 1995 por Andrew Koenig, inspirado pelo livro do Gang of Four Design Patterns </a:t>
            </a:r>
            <a:endParaRPr b="0" lang="pt-BR" sz="13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Um anti-padrão real não é simplesmente um mau hábito ou má prática ou má ideia;</a:t>
            </a:r>
            <a:endParaRPr b="0" lang="pt-BR" sz="13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Pode ser descrito como algum padrão repetido de ação, processo ou estrutura que inicialmente parecia benéfico, mas, como consequência produz mais malefícios do que benefícios.</a:t>
            </a:r>
            <a:endParaRPr b="0" lang="pt-BR" sz="13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500" spc="-1" strike="noStrike">
              <a:latin typeface="Arial"/>
            </a:endParaRPr>
          </a:p>
        </p:txBody>
      </p:sp>
      <p:pic>
        <p:nvPicPr>
          <p:cNvPr id="345" name="" descr=""/>
          <p:cNvPicPr/>
          <p:nvPr/>
        </p:nvPicPr>
        <p:blipFill>
          <a:blip r:embed="rId1"/>
          <a:stretch/>
        </p:blipFill>
        <p:spPr>
          <a:xfrm>
            <a:off x="2808000" y="1927800"/>
            <a:ext cx="3570480" cy="260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161280" y="218520"/>
            <a:ext cx="8811720" cy="4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Anti-pradrões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3124080" y="4873320"/>
            <a:ext cx="28936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Copyright © 2019 Fóton Informática SA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8371440" y="4869720"/>
            <a:ext cx="609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430CB1B-06AF-4CCD-93FE-9E67D2D2ABD7}" type="slidenum"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pt-BR" sz="800" spc="-1" strike="noStrike">
              <a:latin typeface="Arial"/>
            </a:endParaRPr>
          </a:p>
        </p:txBody>
      </p:sp>
      <p:sp>
        <p:nvSpPr>
          <p:cNvPr id="349" name="CustomShape 4"/>
          <p:cNvSpPr/>
          <p:nvPr/>
        </p:nvSpPr>
        <p:spPr>
          <a:xfrm>
            <a:off x="150840" y="864000"/>
            <a:ext cx="8812080" cy="37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Alguns exemplos de Code Smells que pode virar anti padrões:</a:t>
            </a:r>
            <a:endParaRPr b="0" lang="pt-BR" sz="13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3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000" spc="-1" strike="noStrike">
                <a:solidFill>
                  <a:srgbClr val="242729"/>
                </a:solidFill>
                <a:latin typeface="inherit"/>
                <a:ea typeface="DejaVu Sans"/>
              </a:rPr>
              <a:t>Código duplicado</a:t>
            </a:r>
            <a:r>
              <a:rPr b="0" lang="pt-BR" sz="10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: código idêntico ou muito similar existe em mais de um local.</a:t>
            </a:r>
            <a:endParaRPr b="0" lang="pt-BR" sz="1000" spc="-1" strike="noStrike">
              <a:latin typeface="Arial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  <a:hlinkClick r:id="rId1"/>
              </a:rPr>
              <a:t>Don't repeat yourself'</a:t>
            </a:r>
            <a:r>
              <a:rPr b="0" lang="pt-BR" sz="1050" spc="-1" strike="noStrike">
                <a:solidFill>
                  <a:srgbClr val="222222"/>
                </a:solidFill>
                <a:latin typeface="sans-serif;Arial"/>
                <a:ea typeface="DejaVu Sans"/>
              </a:rPr>
              <a:t>: Escrever código que contém padrões repetitivos, a serem evitados com o princípio da abstração</a:t>
            </a:r>
            <a:endParaRPr b="0" lang="pt-BR" sz="105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05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Complexidade inventada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: uso forçado de padrões de design complicados, onde um design mais simples seria suficiente.</a:t>
            </a:r>
            <a:endParaRPr b="0" lang="pt-BR" sz="1100" spc="-1" strike="noStrike">
              <a:latin typeface="Arial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  <a:hlinkClick r:id="rId2"/>
              </a:rPr>
              <a:t>Culto de programação</a:t>
            </a:r>
            <a:r>
              <a:rPr b="0" lang="pt-BR" sz="1050" spc="-1" strike="noStrike">
                <a:solidFill>
                  <a:srgbClr val="222222"/>
                </a:solidFill>
                <a:latin typeface="sans-serif;Arial"/>
                <a:ea typeface="DejaVu Sans"/>
              </a:rPr>
              <a:t>: Usar padrões sem saber o motivo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.</a:t>
            </a:r>
            <a:endParaRPr b="0" lang="pt-BR" sz="11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1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Uso excessivo de literais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: estes devem ser codificados como constantes nomeadas, para melhorar a legibilidade e evitar erros de programação. Além disso, os literais podem e devem ser externalizados em arquivos / scripts de recursos ou em outros armazenamentos de dados, como bancos de dados, sempre que possível, para facilitar a localização do software, se ele pretender ser implantado em diferentes regiões.</a:t>
            </a:r>
            <a:endParaRPr b="0" lang="pt-BR" sz="1100" spc="-1" strike="noStrike">
              <a:latin typeface="Arial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  <a:hlinkClick r:id="rId3"/>
              </a:rPr>
              <a:t>Strings mágicas</a:t>
            </a:r>
            <a:r>
              <a:rPr b="0" lang="pt-BR" sz="1050" spc="-1" strike="noStrike">
                <a:solidFill>
                  <a:srgbClr val="222222"/>
                </a:solidFill>
                <a:latin typeface="sans-serif;Arial"/>
                <a:ea typeface="DejaVu Sans"/>
              </a:rPr>
              <a:t>: Incluir literais no código para comparações inexplicadas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.</a:t>
            </a:r>
            <a:endParaRPr b="0" lang="pt-BR" sz="1100" spc="-1" strike="noStrike">
              <a:latin typeface="Arial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  <a:hlinkClick r:id="rId4"/>
              </a:rPr>
              <a:t>Números mágicos</a:t>
            </a:r>
            <a:r>
              <a:rPr b="0" lang="pt-BR" sz="1050" spc="-1" strike="noStrike">
                <a:solidFill>
                  <a:srgbClr val="222222"/>
                </a:solidFill>
                <a:latin typeface="sans-serif;Arial"/>
                <a:ea typeface="DejaVu Sans"/>
              </a:rPr>
              <a:t>: Incluir números inexplicados em algoritmos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.</a:t>
            </a:r>
            <a:endParaRPr b="0" lang="pt-BR" sz="11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1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Complexidade ciclomática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: muitos galhos ou laços; isso pode indicar que uma função precisa ser dividida em funções menores ou que tem potencial para simplificação.</a:t>
            </a:r>
            <a:endParaRPr b="0" lang="pt-BR" sz="1100" spc="-1" strike="noStrike">
              <a:latin typeface="Arial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  <a:hlinkClick r:id="rId5"/>
              </a:rPr>
              <a:t>Código espaguete</a:t>
            </a:r>
            <a:r>
              <a:rPr b="0" lang="pt-BR" sz="1050" spc="-1" strike="noStrike">
                <a:solidFill>
                  <a:srgbClr val="222222"/>
                </a:solidFill>
                <a:latin typeface="sans-serif;Arial"/>
                <a:ea typeface="DejaVu Sans"/>
              </a:rPr>
              <a:t>: Programas que têm a estrutura pouco compreensível, especialmente por mal uso das estruturas de código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.</a:t>
            </a:r>
            <a:endParaRPr b="0" lang="pt-BR" sz="1100" spc="-1" strike="noStrike">
              <a:latin typeface="Arial"/>
            </a:endParaRPr>
          </a:p>
          <a:p>
            <a:endParaRPr b="0" lang="pt-BR" sz="1100" spc="-1" strike="noStrike">
              <a:latin typeface="Arial"/>
            </a:endParaRPr>
          </a:p>
          <a:p>
            <a:endParaRPr b="0" lang="pt-BR" sz="11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5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161280" y="218520"/>
            <a:ext cx="8811720" cy="4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Code Smell vs Anti-pradrão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3124080" y="4873320"/>
            <a:ext cx="28936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Copyright © 2019 Fóton Informática SA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8371440" y="4869720"/>
            <a:ext cx="609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830DEE4-AFE5-49F9-945B-4A14F28E9912}" type="slidenum"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pt-BR" sz="800" spc="-1" strike="noStrike">
              <a:latin typeface="Arial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150840" y="864000"/>
            <a:ext cx="8812080" cy="37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500" spc="-1" strike="noStrike">
              <a:latin typeface="Arial"/>
            </a:endParaRPr>
          </a:p>
        </p:txBody>
      </p:sp>
      <p:pic>
        <p:nvPicPr>
          <p:cNvPr id="354" name="" descr=""/>
          <p:cNvPicPr/>
          <p:nvPr/>
        </p:nvPicPr>
        <p:blipFill>
          <a:blip r:embed="rId1"/>
          <a:stretch/>
        </p:blipFill>
        <p:spPr>
          <a:xfrm>
            <a:off x="432000" y="792000"/>
            <a:ext cx="2983680" cy="3658320"/>
          </a:xfrm>
          <a:prstGeom prst="rect">
            <a:avLst/>
          </a:prstGeom>
          <a:ln>
            <a:noFill/>
          </a:ln>
        </p:spPr>
      </p:pic>
      <p:pic>
        <p:nvPicPr>
          <p:cNvPr id="355" name="" descr=""/>
          <p:cNvPicPr/>
          <p:nvPr/>
        </p:nvPicPr>
        <p:blipFill>
          <a:blip r:embed="rId2"/>
          <a:stretch/>
        </p:blipFill>
        <p:spPr>
          <a:xfrm>
            <a:off x="3672000" y="936000"/>
            <a:ext cx="5074560" cy="338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161280" y="218520"/>
            <a:ext cx="8811720" cy="4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TÓPICOS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150840" y="694800"/>
            <a:ext cx="8811720" cy="37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r>
              <a:rPr b="0" lang="pt-BR" sz="1000" spc="-1" strike="noStrike">
                <a:solidFill>
                  <a:srgbClr val="000000"/>
                </a:solidFill>
                <a:latin typeface="medium-content-serif-font;Georgia"/>
                <a:ea typeface="Lohit Devanagari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Smells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SOLID</a:t>
            </a:r>
            <a:endParaRPr b="0" lang="pt-BR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281"/>
              </a:spcBef>
              <a:buClr>
                <a:srgbClr val="c00000"/>
              </a:buClr>
              <a:buFont typeface="Arial"/>
              <a:buChar char="–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Definição e objetivos</a:t>
            </a:r>
            <a:endParaRPr b="0" lang="pt-BR" sz="1400" spc="-1" strike="noStrike">
              <a:latin typeface="Arial"/>
            </a:endParaRPr>
          </a:p>
          <a:p>
            <a:pPr lvl="2" marL="1296000" indent="-2865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000" spc="-1" strike="noStrike">
                <a:solidFill>
                  <a:srgbClr val="000000"/>
                </a:solidFill>
                <a:latin typeface="medium-content-serif-font;Georgia"/>
                <a:ea typeface="Lohit Devanagari"/>
              </a:rPr>
              <a:t>S — Single Responsiblity Principle </a:t>
            </a:r>
            <a:r>
              <a:rPr b="0" lang="pt-BR" sz="1000" spc="-1" strike="noStrike">
                <a:solidFill>
                  <a:srgbClr val="000000"/>
                </a:solidFill>
                <a:latin typeface="medium-content-serif-font;Georgia"/>
                <a:ea typeface="Lohit Devanagari"/>
              </a:rPr>
              <a:t>(Princípio da responsabilidade única)</a:t>
            </a:r>
            <a:endParaRPr b="0" lang="pt-BR" sz="1000" spc="-1" strike="noStrike">
              <a:latin typeface="Arial"/>
            </a:endParaRPr>
          </a:p>
          <a:p>
            <a:pPr lvl="2" marL="1296000" indent="-2865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000" spc="-1" strike="noStrike">
                <a:solidFill>
                  <a:srgbClr val="000000"/>
                </a:solidFill>
                <a:latin typeface="medium-content-serif-font;Georgia"/>
                <a:ea typeface="Lohit Devanagari"/>
              </a:rPr>
              <a:t>O — Open-Closed Principle </a:t>
            </a:r>
            <a:r>
              <a:rPr b="0" lang="pt-BR" sz="1000" spc="-1" strike="noStrike">
                <a:solidFill>
                  <a:srgbClr val="000000"/>
                </a:solidFill>
                <a:latin typeface="medium-content-serif-font;Georgia"/>
                <a:ea typeface="Lohit Devanagari"/>
              </a:rPr>
              <a:t>(Princípio Aberto-Fechado)</a:t>
            </a:r>
            <a:endParaRPr b="0" lang="pt-BR" sz="1000" spc="-1" strike="noStrike">
              <a:latin typeface="Arial"/>
            </a:endParaRPr>
          </a:p>
          <a:p>
            <a:pPr lvl="2" marL="1296000" indent="-2865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000" spc="-1" strike="noStrike">
                <a:solidFill>
                  <a:srgbClr val="000000"/>
                </a:solidFill>
                <a:latin typeface="medium-content-serif-font;Georgia"/>
                <a:ea typeface="Lohit Devanagari"/>
              </a:rPr>
              <a:t>L — Liskov Substitution Principle </a:t>
            </a:r>
            <a:r>
              <a:rPr b="0" lang="pt-BR" sz="1000" spc="-1" strike="noStrike">
                <a:solidFill>
                  <a:srgbClr val="000000"/>
                </a:solidFill>
                <a:latin typeface="medium-content-serif-font;Georgia"/>
                <a:ea typeface="Lohit Devanagari"/>
              </a:rPr>
              <a:t>(Princípio da substituição de Liskov)</a:t>
            </a:r>
            <a:endParaRPr b="0" lang="pt-BR" sz="1000" spc="-1" strike="noStrike">
              <a:latin typeface="Arial"/>
            </a:endParaRPr>
          </a:p>
          <a:p>
            <a:pPr lvl="2" marL="1296000" indent="-2865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000" spc="-1" strike="noStrike">
                <a:solidFill>
                  <a:srgbClr val="000000"/>
                </a:solidFill>
                <a:latin typeface="medium-content-serif-font;Georgia"/>
                <a:ea typeface="Lohit Devanagari"/>
              </a:rPr>
              <a:t>I — Interface Segregation Principle </a:t>
            </a:r>
            <a:r>
              <a:rPr b="0" lang="pt-BR" sz="1000" spc="-1" strike="noStrike">
                <a:solidFill>
                  <a:srgbClr val="000000"/>
                </a:solidFill>
                <a:latin typeface="medium-content-serif-font;Georgia"/>
                <a:ea typeface="Lohit Devanagari"/>
              </a:rPr>
              <a:t>(Princípio da Segregação da Interface)</a:t>
            </a:r>
            <a:endParaRPr b="0" lang="pt-BR" sz="1000" spc="-1" strike="noStrike">
              <a:latin typeface="Arial"/>
            </a:endParaRPr>
          </a:p>
          <a:p>
            <a:pPr lvl="2" marL="1296000" indent="-2865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000" spc="-1" strike="noStrike">
                <a:solidFill>
                  <a:srgbClr val="000000"/>
                </a:solidFill>
                <a:latin typeface="medium-content-serif-font;Georgia"/>
                <a:ea typeface="Lohit Devanagari"/>
              </a:rPr>
              <a:t>D — Dependency Inversion Principle </a:t>
            </a:r>
            <a:r>
              <a:rPr b="0" lang="pt-BR" sz="1000" spc="-1" strike="noStrike">
                <a:solidFill>
                  <a:srgbClr val="000000"/>
                </a:solidFill>
                <a:latin typeface="medium-content-serif-font;Georgia"/>
                <a:ea typeface="Lohit Devanagari"/>
              </a:rPr>
              <a:t>(Princípio da inversão da dependência)</a:t>
            </a:r>
            <a:endParaRPr b="0" lang="pt-BR" sz="10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1134"/>
              </a:spcBef>
              <a:buClr>
                <a:srgbClr val="c00000"/>
              </a:buClr>
              <a:buFont typeface="Arial"/>
              <a:buChar char="–"/>
            </a:pPr>
            <a:r>
              <a:rPr b="0" lang="pt-BR" sz="1000" spc="-1" strike="noStrike">
                <a:solidFill>
                  <a:srgbClr val="000000"/>
                </a:solidFill>
                <a:latin typeface="medium-content-serif-font;Georgia"/>
                <a:ea typeface="Lohit Devanagari"/>
              </a:rPr>
              <a:t>Outros temas relacionados</a:t>
            </a:r>
            <a:endParaRPr b="0" lang="pt-BR" sz="1000" spc="-1" strike="noStrike">
              <a:latin typeface="Arial"/>
            </a:endParaRPr>
          </a:p>
          <a:p>
            <a:pPr lvl="2" marL="1296000" indent="-2865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000" spc="-1" strike="noStrike">
                <a:solidFill>
                  <a:srgbClr val="000000"/>
                </a:solidFill>
                <a:latin typeface="medium-content-serif-font;Georgia"/>
                <a:ea typeface="Lohit Devanagari"/>
              </a:rPr>
              <a:t>Tell, don’t ask (diga, não pergunte)</a:t>
            </a:r>
            <a:endParaRPr b="0" lang="pt-BR" sz="1000" spc="-1" strike="noStrike">
              <a:latin typeface="Arial"/>
            </a:endParaRPr>
          </a:p>
          <a:p>
            <a:pPr lvl="2" marL="1296000" indent="-2865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000" spc="-1" strike="noStrike">
                <a:solidFill>
                  <a:srgbClr val="000000"/>
                </a:solidFill>
                <a:latin typeface="medium-content-serif-font;Georgia"/>
                <a:ea typeface="Lohit Devanagari"/>
              </a:rPr>
              <a:t>Anti-padrões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Lohit Devanagari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Lohit Devanagari"/>
              </a:rPr>
              <a:t>Referências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3124080" y="4873320"/>
            <a:ext cx="28936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Copyright © 2019 Fóton Informática SA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8371440" y="4869720"/>
            <a:ext cx="609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86D58E1-F4D1-4646-82DF-3AE1F7CCC030}" type="slidenum"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pt-BR" sz="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3124080" y="4873320"/>
            <a:ext cx="28936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Copyright © 2019 Fóton Informática SA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 rot="20296200">
            <a:off x="2327400" y="1747440"/>
            <a:ext cx="421704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ffffff"/>
                </a:solidFill>
                <a:latin typeface="Arial"/>
                <a:ea typeface="DejaVu Sans"/>
              </a:rPr>
              <a:t>Perguntas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58" name="CustomShape 3"/>
          <p:cNvSpPr/>
          <p:nvPr/>
        </p:nvSpPr>
        <p:spPr>
          <a:xfrm>
            <a:off x="8531280" y="4869000"/>
            <a:ext cx="61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3CE9C34-3761-4C48-9872-5F558952C114}" type="slidenum"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&lt;número&gt;</a:t>
            </a:fld>
            <a:endParaRPr b="0" lang="pt-BR" sz="800" spc="-1" strike="noStrike">
              <a:latin typeface="Arial"/>
            </a:endParaRPr>
          </a:p>
        </p:txBody>
      </p:sp>
      <p:pic>
        <p:nvPicPr>
          <p:cNvPr id="359" name="Imagem 20" descr=""/>
          <p:cNvPicPr/>
          <p:nvPr/>
        </p:nvPicPr>
        <p:blipFill>
          <a:blip r:embed="rId1"/>
          <a:stretch/>
        </p:blipFill>
        <p:spPr>
          <a:xfrm rot="19563000">
            <a:off x="3247200" y="1907280"/>
            <a:ext cx="2645640" cy="209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161280" y="218520"/>
            <a:ext cx="8811720" cy="4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SAIBA MAIS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150840" y="694800"/>
            <a:ext cx="8811720" cy="37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spcBef>
                <a:spcPts val="360"/>
              </a:spcBef>
              <a:buClr>
                <a:srgbClr val="c00000"/>
              </a:buClr>
              <a:buFont typeface="Arial"/>
              <a:buChar char="•"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http://butunclebob.com/ArticleS.UncleBob.PrinciplesOfOod</a:t>
            </a:r>
            <a:endParaRPr b="0" lang="pt-BR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360"/>
              </a:spcBef>
              <a:buClr>
                <a:srgbClr val="c00000"/>
              </a:buClr>
              <a:buFont typeface="Arial"/>
              <a:buChar char="•"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https://en.wikipedia.org/wiki/SOLID</a:t>
            </a:r>
            <a:endParaRPr b="0" lang="pt-BR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360"/>
              </a:spcBef>
              <a:buClr>
                <a:srgbClr val="c00000"/>
              </a:buClr>
              <a:buFont typeface="Arial"/>
              <a:buChar char="•"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https://martinfowler.com/bliki/TellDontAsk.html</a:t>
            </a:r>
            <a:endParaRPr b="0" lang="pt-BR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360"/>
              </a:spcBef>
              <a:buClr>
                <a:srgbClr val="c00000"/>
              </a:buClr>
              <a:buFont typeface="Arial"/>
              <a:buChar char="•"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https://pragprog.com/articles/tell-dont-ask</a:t>
            </a:r>
            <a:endParaRPr b="0" lang="pt-BR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360"/>
              </a:spcBef>
              <a:buClr>
                <a:srgbClr val="c00000"/>
              </a:buClr>
              <a:buFont typeface="Arial"/>
              <a:buChar char="•"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https://en.wikipedia.org/wiki/Code_smell</a:t>
            </a:r>
            <a:endParaRPr b="0" lang="pt-BR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360"/>
              </a:spcBef>
              <a:buClr>
                <a:srgbClr val="c00000"/>
              </a:buClr>
              <a:buFont typeface="Arial"/>
              <a:buChar char="•"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https://martinfowler.com/bliki/AntiPattern.html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362" name="CustomShape 3"/>
          <p:cNvSpPr/>
          <p:nvPr/>
        </p:nvSpPr>
        <p:spPr>
          <a:xfrm>
            <a:off x="3124080" y="4873320"/>
            <a:ext cx="28936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Copyright © 2019 Fóton Informática SA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363" name="CustomShape 4"/>
          <p:cNvSpPr/>
          <p:nvPr/>
        </p:nvSpPr>
        <p:spPr>
          <a:xfrm>
            <a:off x="8371440" y="4869720"/>
            <a:ext cx="609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5312C1D-32DC-44A8-98E0-B3AD66E6F0C2}" type="slidenum"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&lt;número&gt;</a:t>
            </a:fld>
            <a:endParaRPr b="0" lang="pt-BR" sz="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3124080" y="4873320"/>
            <a:ext cx="28936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Copyright © 2019 Fóton Informática SA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1363320" y="3058560"/>
            <a:ext cx="6399000" cy="4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ffffff"/>
                </a:solidFill>
                <a:latin typeface="Arial"/>
                <a:ea typeface="DejaVu Sans"/>
              </a:rPr>
              <a:t>Jucely A. Abreu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366" name="CustomShape 3"/>
          <p:cNvSpPr/>
          <p:nvPr/>
        </p:nvSpPr>
        <p:spPr>
          <a:xfrm>
            <a:off x="1359360" y="3579840"/>
            <a:ext cx="6406920" cy="8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jucely.abreu@foton.la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367" name="CustomShape 4"/>
          <p:cNvSpPr/>
          <p:nvPr/>
        </p:nvSpPr>
        <p:spPr>
          <a:xfrm>
            <a:off x="2187360" y="1779840"/>
            <a:ext cx="475056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ffffff"/>
                </a:solidFill>
                <a:latin typeface="Arial"/>
                <a:ea typeface="DejaVu Sans"/>
              </a:rPr>
              <a:t>OBRIGADA!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68" name="CustomShape 5"/>
          <p:cNvSpPr/>
          <p:nvPr/>
        </p:nvSpPr>
        <p:spPr>
          <a:xfrm>
            <a:off x="8531280" y="4869000"/>
            <a:ext cx="61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64E3788-840A-4FD3-A7A4-C1FBD201F075}" type="slidenum"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&lt;número&gt;</a:t>
            </a:fld>
            <a:endParaRPr b="0" lang="pt-BR" sz="8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61280" y="218520"/>
            <a:ext cx="8811720" cy="4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Code Smells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150840" y="1230120"/>
            <a:ext cx="8811720" cy="335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3" marL="864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 termo foi inventado por Kent Beck, enquanto ajudava Martin Fowler no desenvolvimento de seu livro “Refactoring”;</a:t>
            </a:r>
            <a:endParaRPr b="0" lang="pt-BR" sz="20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são indicadores de violação dos princípios fundamentais do design;</a:t>
            </a:r>
            <a:endParaRPr b="0" lang="pt-BR" sz="20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geralmente não são erros, mas podem aumentar o risco de bugs ou falhas no futuro;</a:t>
            </a:r>
            <a:endParaRPr b="0" lang="pt-BR" sz="20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não são tecnicamente incorretos, mas podem dificultar o desenvolvimento</a:t>
            </a:r>
            <a:endParaRPr b="0" lang="pt-BR" sz="20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não impedem o funcionamento do programa;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3124080" y="4873320"/>
            <a:ext cx="28936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Copyright © 2019 Fóton Informática SA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8371440" y="4869720"/>
            <a:ext cx="609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F2D6D37-B741-492A-B1A6-9DFA5CE8027F}" type="slidenum"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pt-BR" sz="800" spc="-1" strike="noStrike">
              <a:latin typeface="Arial"/>
            </a:endParaRPr>
          </a:p>
        </p:txBody>
      </p:sp>
      <p:sp>
        <p:nvSpPr>
          <p:cNvPr id="229" name="CustomShape 5"/>
          <p:cNvSpPr/>
          <p:nvPr/>
        </p:nvSpPr>
        <p:spPr>
          <a:xfrm>
            <a:off x="150840" y="723960"/>
            <a:ext cx="881100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bc2e31"/>
                </a:solidFill>
                <a:latin typeface="Arial"/>
                <a:ea typeface="DejaVu Sans"/>
              </a:rPr>
              <a:t>DEFINIÇÃO</a:t>
            </a: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161280" y="218520"/>
            <a:ext cx="8811720" cy="4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SOLID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150840" y="1230120"/>
            <a:ext cx="8811720" cy="335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432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SOLID é um acrônimo criado por Michael Feathers, após observar os 5 princípios do Design Orientado a Objetos, identificados por Robert Cecil Martin (Uncle Bob) em seu artigo “</a:t>
            </a:r>
            <a:r>
              <a:rPr b="0" lang="pt-BR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The Principles of OOD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”.</a:t>
            </a:r>
            <a:endParaRPr b="0" lang="pt-BR" sz="1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Neste artigo, Robert C. Martin, descreveu 11 princípios, sendo 5 voltados para objetos (SOLID) e 6 voltados para packages.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6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S — Single Responsiblity Principle (Princípio da responsabilidade única)</a:t>
            </a:r>
            <a:endParaRPr b="0" lang="pt-BR" sz="15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O — Open-Closed Principle (Princípio Aberto-Fechado)</a:t>
            </a:r>
            <a:endParaRPr b="0" lang="pt-BR" sz="15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L — Liskov Substitution Principle (Princípio da substituição de Liskov)</a:t>
            </a:r>
            <a:endParaRPr b="0" lang="pt-BR" sz="15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I — Interface Segregation Principle (Princípio da Segregação da Interface)</a:t>
            </a:r>
            <a:endParaRPr b="0" lang="pt-BR" sz="15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D — Dependency Inversion Principle (Princípio da inversão da dependência)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5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3124080" y="4873320"/>
            <a:ext cx="28936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Copyright © 2019 Fóton Informática SA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8371440" y="4869720"/>
            <a:ext cx="609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E60D14A-B4CC-4EC1-8876-0D80677B3FAE}" type="slidenum"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pt-BR" sz="800" spc="-1" strike="noStrike">
              <a:latin typeface="Arial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150840" y="723960"/>
            <a:ext cx="881100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bc2e31"/>
                </a:solidFill>
                <a:latin typeface="Arial"/>
                <a:ea typeface="DejaVu Sans"/>
              </a:rPr>
              <a:t>DEFINIÇÃO</a:t>
            </a: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61280" y="218520"/>
            <a:ext cx="8811720" cy="4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SOLID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50840" y="1230120"/>
            <a:ext cx="8811720" cy="335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3" marL="864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Desenvolvimento de códigos mais limpos;</a:t>
            </a:r>
            <a:endParaRPr b="0" lang="pt-BR" sz="20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Aumentar a coesão (separar responsabilidades);</a:t>
            </a:r>
            <a:endParaRPr b="0" lang="pt-BR" sz="20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Diminuir acoplamento (dependência);</a:t>
            </a:r>
            <a:endParaRPr b="0" lang="pt-BR" sz="20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Facilitar manutenção (inclusão de novas features e alterações);</a:t>
            </a:r>
            <a:endParaRPr b="0" lang="pt-BR" sz="20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Diminuir pontos de alteração;</a:t>
            </a:r>
            <a:endParaRPr b="0" lang="pt-BR" sz="20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Promover o reutilização do código.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3124080" y="4873320"/>
            <a:ext cx="28936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Copyright © 2019 Fóton Informática SA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8371440" y="4869720"/>
            <a:ext cx="609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7309BB2-2EBF-404C-A777-4FA57D86417D}" type="slidenum"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pt-BR" sz="800" spc="-1" strike="noStrike">
              <a:latin typeface="Arial"/>
            </a:endParaRPr>
          </a:p>
        </p:txBody>
      </p:sp>
      <p:sp>
        <p:nvSpPr>
          <p:cNvPr id="239" name="CustomShape 5"/>
          <p:cNvSpPr/>
          <p:nvPr/>
        </p:nvSpPr>
        <p:spPr>
          <a:xfrm>
            <a:off x="150840" y="723960"/>
            <a:ext cx="881100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bc2e31"/>
                </a:solidFill>
                <a:latin typeface="Arial"/>
                <a:ea typeface="DejaVu Sans"/>
              </a:rPr>
              <a:t>OBJETIVOS</a:t>
            </a: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61280" y="218520"/>
            <a:ext cx="8811720" cy="4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SOLID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3124080" y="4873320"/>
            <a:ext cx="28936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Copyright © 2019 Fóton Informática SA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8371440" y="4869720"/>
            <a:ext cx="609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32916D5-D219-4A97-94DA-737BBC0270B8}" type="slidenum"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pt-BR" sz="800" spc="-1" strike="noStrike"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150840" y="723960"/>
            <a:ext cx="881100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1 - Single Responsiblity Principle (Princípio da responsabilidade única)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44" name="CustomShape 5"/>
          <p:cNvSpPr/>
          <p:nvPr/>
        </p:nvSpPr>
        <p:spPr>
          <a:xfrm>
            <a:off x="151200" y="1230120"/>
            <a:ext cx="8811720" cy="335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Uma classe/método deve ter um, e somente um, motivo para mudar.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Indicadores de violação (Code Smells):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5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900" spc="-1" strike="noStrike">
                <a:solidFill>
                  <a:srgbClr val="242729"/>
                </a:solidFill>
                <a:latin typeface="inherit"/>
                <a:ea typeface="DejaVu Sans"/>
              </a:rPr>
              <a:t>Feature envy (inveja)</a:t>
            </a:r>
            <a:r>
              <a:rPr b="1" lang="pt-BR" sz="9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: </a:t>
            </a:r>
            <a:r>
              <a:rPr b="0" lang="pt-BR" sz="9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uma classe que utiliza em excesso métodos de outra classe.</a:t>
            </a:r>
            <a:endParaRPr b="0" lang="pt-BR" sz="9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900" spc="-1" strike="noStrike">
                <a:solidFill>
                  <a:srgbClr val="242729"/>
                </a:solidFill>
                <a:latin typeface="inherit"/>
                <a:ea typeface="DejaVu Sans"/>
              </a:rPr>
              <a:t>Intimidade inapropriada</a:t>
            </a:r>
            <a:r>
              <a:rPr b="0" lang="pt-BR" sz="9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: uma classe que possui dependência de detalhes de implementação de outra classe.</a:t>
            </a:r>
            <a:endParaRPr b="0" lang="pt-BR" sz="9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900" spc="-1" strike="noStrike">
                <a:solidFill>
                  <a:srgbClr val="242729"/>
                </a:solidFill>
                <a:latin typeface="inherit"/>
                <a:ea typeface="DejaVu Sans"/>
              </a:rPr>
              <a:t>Classe extensa</a:t>
            </a:r>
            <a:r>
              <a:rPr b="0" lang="pt-BR" sz="10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: uma classe que acabou ficando muito extensa (God Object).</a:t>
            </a:r>
            <a:endParaRPr b="0" lang="pt-BR" sz="10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Parâmetros demais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: é difícil ler uma longa lista de parâmetros e dificulta a chamada e o teste da função. Isso pode indicar que o objetivo da função é mal concebido e que o código deve ser refatorado para que a responsabilidade seja atribuída de maneira mais clara.</a:t>
            </a:r>
            <a:endParaRPr b="0" lang="pt-BR" sz="11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Método longo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: um método, função ou procedimento que cresceu muito.</a:t>
            </a:r>
            <a:endParaRPr b="0" lang="pt-BR" sz="11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Identificadores excessivamente longos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: em particular, o uso de convenções de nomenclatura para fornecer desambiguação deve estar implícita na arquitetura do software.</a:t>
            </a:r>
            <a:endParaRPr b="0" lang="pt-BR" sz="11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Complexidade ciclomática</a:t>
            </a:r>
            <a:r>
              <a:rPr b="0" lang="pt-BR" sz="1100" spc="-1" strike="noStrike">
                <a:solidFill>
                  <a:srgbClr val="242729"/>
                </a:solidFill>
                <a:latin typeface="Arial;Helvetica Neue"/>
                <a:ea typeface="DejaVu Sans"/>
              </a:rPr>
              <a:t>: muitos galhos ou laços; isso pode indicar que uma função precisa ser dividida em funções menores ou que tem potencial para simplificação.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1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61280" y="218520"/>
            <a:ext cx="8811720" cy="4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SOLID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3124080" y="4873320"/>
            <a:ext cx="28936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Copyright © 2019 Fóton Informática SA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8371440" y="4869720"/>
            <a:ext cx="609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42EC26F-1D97-4C1B-8FA8-0279A90A6B71}" type="slidenum"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pt-BR" sz="800" spc="-1" strike="noStrike"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150840" y="723960"/>
            <a:ext cx="881100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1 - Single Responsiblity Principle (Princípio da responsabilidade única)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>
            <a:off x="913680" y="1172880"/>
            <a:ext cx="6860880" cy="343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161280" y="218520"/>
            <a:ext cx="8811720" cy="4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SOLID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3124080" y="4873320"/>
            <a:ext cx="28936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Copyright © 2019 Fóton Informática SA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8371440" y="4869720"/>
            <a:ext cx="609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2EBD599-5370-43F1-AB12-BB2125D71089}" type="slidenum"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pt-BR" sz="800" spc="-1" strike="noStrike">
              <a:latin typeface="Arial"/>
            </a:endParaRPr>
          </a:p>
        </p:txBody>
      </p:sp>
      <p:sp>
        <p:nvSpPr>
          <p:cNvPr id="253" name="CustomShape 4"/>
          <p:cNvSpPr/>
          <p:nvPr/>
        </p:nvSpPr>
        <p:spPr>
          <a:xfrm>
            <a:off x="150840" y="723960"/>
            <a:ext cx="881100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1 - Single Responsiblity Principle (Princípio da responsabilidade única)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792000" y="1696320"/>
            <a:ext cx="6820920" cy="211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de Apresentação - Manual de Treinamento - ptb</Template>
  <TotalTime>2417</TotalTime>
  <Application>LibreOffice/6.0.7.3$Linux_X86_64 LibreOffice_project/00m0$Build-3</Application>
  <Words>725</Words>
  <Paragraphs>170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2019-10-12T11:07:59Z</dcterms:created>
  <dc:creator>Izabel Rodrigues</dc:creator>
  <dc:description/>
  <dc:language>pt-BR</dc:language>
  <cp:lastModifiedBy/>
  <dcterms:modified xsi:type="dcterms:W3CDTF">2019-11-20T07:50:12Z</dcterms:modified>
  <cp:revision>80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