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8" r:id="rId5"/>
    <p:sldId id="257" r:id="rId6"/>
    <p:sldId id="259" r:id="rId7"/>
    <p:sldId id="260" r:id="rId8"/>
    <p:sldId id="261" r:id="rId9"/>
    <p:sldId id="262" r:id="rId10"/>
    <p:sldId id="263" r:id="rId11"/>
    <p:sldId id="256"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8/25/2020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8/25/2020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499CD-C5E0-4192-A50B-93D8C9BD1138}"/>
              </a:ext>
            </a:extLst>
          </p:cNvPr>
          <p:cNvSpPr>
            <a:spLocks noGrp="1"/>
          </p:cNvSpPr>
          <p:nvPr>
            <p:ph type="ctrTitle"/>
          </p:nvPr>
        </p:nvSpPr>
        <p:spPr>
          <a:xfrm>
            <a:off x="490331" y="609601"/>
            <a:ext cx="10893286" cy="1007164"/>
          </a:xfrm>
        </p:spPr>
        <p:txBody>
          <a:bodyPr/>
          <a:lstStyle/>
          <a:p>
            <a:r>
              <a:rPr lang="es-US" dirty="0"/>
              <a:t>Lenguajes de programación</a:t>
            </a:r>
            <a:endParaRPr lang="es-CO" dirty="0"/>
          </a:p>
        </p:txBody>
      </p:sp>
      <p:sp>
        <p:nvSpPr>
          <p:cNvPr id="3" name="Subtítulo 2">
            <a:extLst>
              <a:ext uri="{FF2B5EF4-FFF2-40B4-BE49-F238E27FC236}">
                <a16:creationId xmlns:a16="http://schemas.microsoft.com/office/drawing/2014/main" id="{444D655E-E836-45F9-8332-826F6AE6A9B5}"/>
              </a:ext>
            </a:extLst>
          </p:cNvPr>
          <p:cNvSpPr>
            <a:spLocks noGrp="1"/>
          </p:cNvSpPr>
          <p:nvPr>
            <p:ph type="subTitle" idx="1"/>
          </p:nvPr>
        </p:nvSpPr>
        <p:spPr>
          <a:xfrm>
            <a:off x="1113183" y="2173357"/>
            <a:ext cx="9314051" cy="3617843"/>
          </a:xfrm>
        </p:spPr>
        <p:txBody>
          <a:bodyPr>
            <a:normAutofit/>
          </a:bodyPr>
          <a:lstStyle/>
          <a:p>
            <a:pPr algn="l"/>
            <a:r>
              <a:rPr lang="es-US" sz="2800" dirty="0"/>
              <a:t>Un lenguaje de programación es un lenguaje formal (o artificial, es decir, un lenguaje con reglas gramaticales bien definidas) que le proporciona a una persona, en este caso el programador, la capacidad de escribir (o programar) una serie de instrucciones o secuencias de órdenes en forma de algoritmos con el fin de controlar el comportamiento físico o lógico de una computadora</a:t>
            </a:r>
            <a:endParaRPr lang="es-CO" sz="2800" dirty="0"/>
          </a:p>
        </p:txBody>
      </p:sp>
    </p:spTree>
    <p:extLst>
      <p:ext uri="{BB962C8B-B14F-4D97-AF65-F5344CB8AC3E}">
        <p14:creationId xmlns:p14="http://schemas.microsoft.com/office/powerpoint/2010/main" val="1726908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B946D-8221-4AB2-BAA4-9E67F6A985BE}"/>
              </a:ext>
            </a:extLst>
          </p:cNvPr>
          <p:cNvSpPr>
            <a:spLocks noGrp="1"/>
          </p:cNvSpPr>
          <p:nvPr>
            <p:ph type="ctrTitle"/>
          </p:nvPr>
        </p:nvSpPr>
        <p:spPr>
          <a:xfrm>
            <a:off x="1751012" y="454856"/>
            <a:ext cx="8676222" cy="881574"/>
          </a:xfrm>
        </p:spPr>
        <p:txBody>
          <a:bodyPr>
            <a:normAutofit/>
          </a:bodyPr>
          <a:lstStyle/>
          <a:p>
            <a:pPr algn="ctr"/>
            <a:r>
              <a:rPr lang="es-CO" sz="4800" dirty="0"/>
              <a:t>Sin tipo - Sin tipado</a:t>
            </a:r>
          </a:p>
        </p:txBody>
      </p:sp>
      <p:sp>
        <p:nvSpPr>
          <p:cNvPr id="4" name="Subtítulo 3">
            <a:extLst>
              <a:ext uri="{FF2B5EF4-FFF2-40B4-BE49-F238E27FC236}">
                <a16:creationId xmlns:a16="http://schemas.microsoft.com/office/drawing/2014/main" id="{C589BAD4-4F2B-47B2-9168-52273F76203B}"/>
              </a:ext>
            </a:extLst>
          </p:cNvPr>
          <p:cNvSpPr>
            <a:spLocks noGrp="1"/>
          </p:cNvSpPr>
          <p:nvPr>
            <p:ph type="subTitle" idx="1"/>
          </p:nvPr>
        </p:nvSpPr>
        <p:spPr>
          <a:xfrm>
            <a:off x="1751011" y="1336430"/>
            <a:ext cx="9826699" cy="4454770"/>
          </a:xfrm>
        </p:spPr>
        <p:txBody>
          <a:bodyPr>
            <a:noAutofit/>
          </a:bodyPr>
          <a:lstStyle/>
          <a:p>
            <a:pPr algn="l"/>
            <a:r>
              <a:rPr lang="es-US" sz="2800" dirty="0">
                <a:effectLst/>
              </a:rPr>
              <a:t>JavaScript es un lenguaje </a:t>
            </a:r>
            <a:r>
              <a:rPr lang="es-US" sz="2800" b="1" i="1" dirty="0">
                <a:effectLst/>
              </a:rPr>
              <a:t>untyped. </a:t>
            </a:r>
            <a:r>
              <a:rPr lang="es-US" sz="2800" dirty="0">
                <a:effectLst/>
              </a:rPr>
              <a:t>En realidad, no es que no tenga tipos de datos. JavaScript no usa tipos de datos estáticos</a:t>
            </a:r>
          </a:p>
          <a:p>
            <a:pPr algn="l"/>
            <a:r>
              <a:rPr lang="es-US" sz="2800" dirty="0">
                <a:effectLst/>
              </a:rPr>
              <a:t>Lo que para nosotros significa que al crear una variable no atamos la variable a un tipo específico de dato, sino que tendrá un significado y valor dependiendo del contexto. Pero no sólo eso, sino que en casos donde el valor de la variable pueda cambiar en el tiempo, esta puede tener diferentes tipos de datos y estructuras en diferentes momentos de la ejecución.</a:t>
            </a:r>
            <a:endParaRPr lang="es-CO" sz="2800" dirty="0"/>
          </a:p>
        </p:txBody>
      </p:sp>
    </p:spTree>
    <p:extLst>
      <p:ext uri="{BB962C8B-B14F-4D97-AF65-F5344CB8AC3E}">
        <p14:creationId xmlns:p14="http://schemas.microsoft.com/office/powerpoint/2010/main" val="356091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DA35F-0EEC-4569-B8B7-FB94748CA427}"/>
              </a:ext>
            </a:extLst>
          </p:cNvPr>
          <p:cNvSpPr>
            <a:spLocks noGrp="1"/>
          </p:cNvSpPr>
          <p:nvPr>
            <p:ph type="ctrTitle"/>
          </p:nvPr>
        </p:nvSpPr>
        <p:spPr>
          <a:xfrm>
            <a:off x="543340" y="311426"/>
            <a:ext cx="11198085" cy="1905000"/>
          </a:xfrm>
        </p:spPr>
        <p:txBody>
          <a:bodyPr>
            <a:normAutofit/>
          </a:bodyPr>
          <a:lstStyle/>
          <a:p>
            <a:r>
              <a:rPr lang="es-CO" b="1" dirty="0">
                <a:effectLst/>
              </a:rPr>
              <a:t>Dynamic Language — Lenguaje dinámico</a:t>
            </a:r>
            <a:endParaRPr lang="es-CO" dirty="0"/>
          </a:p>
        </p:txBody>
      </p:sp>
      <p:sp>
        <p:nvSpPr>
          <p:cNvPr id="3" name="Subtítulo 2">
            <a:extLst>
              <a:ext uri="{FF2B5EF4-FFF2-40B4-BE49-F238E27FC236}">
                <a16:creationId xmlns:a16="http://schemas.microsoft.com/office/drawing/2014/main" id="{EAEB1C69-90A0-4FB8-A5D5-917356C4FC70}"/>
              </a:ext>
            </a:extLst>
          </p:cNvPr>
          <p:cNvSpPr>
            <a:spLocks noGrp="1"/>
          </p:cNvSpPr>
          <p:nvPr>
            <p:ph type="subTitle" idx="1"/>
          </p:nvPr>
        </p:nvSpPr>
        <p:spPr>
          <a:xfrm>
            <a:off x="1497495" y="2438400"/>
            <a:ext cx="9250017" cy="3352800"/>
          </a:xfrm>
        </p:spPr>
        <p:txBody>
          <a:bodyPr>
            <a:noAutofit/>
          </a:bodyPr>
          <a:lstStyle/>
          <a:p>
            <a:pPr algn="l"/>
            <a:r>
              <a:rPr lang="es-US" sz="2800" dirty="0"/>
              <a:t>Cuando hablamos de lenguaje dinámico, en realidad hablamos de la optimización que tiene para el uso de variables y la ejecución. Hablamos de un lenguaje dinámico cuando el tipo de datos es dinámico o se tiene una variable que guarda un valor, pero este valor puede variar de tipo de dato en el tiempo</a:t>
            </a:r>
            <a:endParaRPr lang="es-CO" sz="2800" dirty="0"/>
          </a:p>
        </p:txBody>
      </p:sp>
    </p:spTree>
    <p:extLst>
      <p:ext uri="{BB962C8B-B14F-4D97-AF65-F5344CB8AC3E}">
        <p14:creationId xmlns:p14="http://schemas.microsoft.com/office/powerpoint/2010/main" val="385755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D8202-2501-43F3-95BC-3A22C492D529}"/>
              </a:ext>
            </a:extLst>
          </p:cNvPr>
          <p:cNvSpPr>
            <a:spLocks noGrp="1"/>
          </p:cNvSpPr>
          <p:nvPr>
            <p:ph type="ctrTitle"/>
          </p:nvPr>
        </p:nvSpPr>
        <p:spPr>
          <a:xfrm>
            <a:off x="516835" y="344558"/>
            <a:ext cx="11184835" cy="980660"/>
          </a:xfrm>
        </p:spPr>
        <p:txBody>
          <a:bodyPr>
            <a:normAutofit fontScale="90000"/>
          </a:bodyPr>
          <a:lstStyle/>
          <a:p>
            <a:r>
              <a:rPr lang="es-CO" dirty="0"/>
              <a:t>Interpreted — Lenguaje interpretado</a:t>
            </a:r>
          </a:p>
        </p:txBody>
      </p:sp>
      <p:sp>
        <p:nvSpPr>
          <p:cNvPr id="3" name="Subtítulo 2">
            <a:extLst>
              <a:ext uri="{FF2B5EF4-FFF2-40B4-BE49-F238E27FC236}">
                <a16:creationId xmlns:a16="http://schemas.microsoft.com/office/drawing/2014/main" id="{CF5FD10F-93C5-4F6B-BFE5-498E42D9B866}"/>
              </a:ext>
            </a:extLst>
          </p:cNvPr>
          <p:cNvSpPr>
            <a:spLocks noGrp="1"/>
          </p:cNvSpPr>
          <p:nvPr>
            <p:ph type="subTitle" idx="1"/>
          </p:nvPr>
        </p:nvSpPr>
        <p:spPr>
          <a:xfrm>
            <a:off x="940905" y="1736035"/>
            <a:ext cx="10548730" cy="4532243"/>
          </a:xfrm>
        </p:spPr>
        <p:txBody>
          <a:bodyPr>
            <a:noAutofit/>
          </a:bodyPr>
          <a:lstStyle/>
          <a:p>
            <a:pPr algn="l"/>
            <a:r>
              <a:rPr lang="es-US" sz="2800" dirty="0"/>
              <a:t>En un lenguaje interpretado, el source se lee, traduce y ejecuta en el momento de la ejecución. En contraste, en un lenguaje compilado tenemos la figura del build, que se genera por un programa desde el lenguaje de programación hacia lenguaje de máquina, lo que genera un output o salida como los obj y los exe los cuales son producto de la compilación y es lo que ejecutarás.</a:t>
            </a:r>
          </a:p>
          <a:p>
            <a:pPr algn="l"/>
            <a:r>
              <a:rPr lang="es-US" sz="2800" dirty="0"/>
              <a:t>JavaScript es un lenguaje interpretado, las líneas de un proyecto en JS son traducidas y ejecutadas en el momento de ejecutarlo.</a:t>
            </a:r>
            <a:endParaRPr lang="es-CO" sz="2800" dirty="0"/>
          </a:p>
        </p:txBody>
      </p:sp>
    </p:spTree>
    <p:extLst>
      <p:ext uri="{BB962C8B-B14F-4D97-AF65-F5344CB8AC3E}">
        <p14:creationId xmlns:p14="http://schemas.microsoft.com/office/powerpoint/2010/main" val="366330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46FC4-88A3-433F-B74E-3546477ACEA5}"/>
              </a:ext>
            </a:extLst>
          </p:cNvPr>
          <p:cNvSpPr>
            <a:spLocks noGrp="1"/>
          </p:cNvSpPr>
          <p:nvPr>
            <p:ph type="ctrTitle"/>
          </p:nvPr>
        </p:nvSpPr>
        <p:spPr>
          <a:xfrm>
            <a:off x="1618489" y="212036"/>
            <a:ext cx="8676222" cy="967408"/>
          </a:xfrm>
        </p:spPr>
        <p:txBody>
          <a:bodyPr>
            <a:normAutofit fontScale="90000"/>
          </a:bodyPr>
          <a:lstStyle/>
          <a:p>
            <a:r>
              <a:rPr lang="en-US" dirty="0"/>
              <a:t>Tipos de datos en javascript</a:t>
            </a:r>
            <a:endParaRPr lang="es-CO" dirty="0"/>
          </a:p>
        </p:txBody>
      </p:sp>
      <p:sp>
        <p:nvSpPr>
          <p:cNvPr id="3" name="Subtítulo 2">
            <a:extLst>
              <a:ext uri="{FF2B5EF4-FFF2-40B4-BE49-F238E27FC236}">
                <a16:creationId xmlns:a16="http://schemas.microsoft.com/office/drawing/2014/main" id="{63BAD021-C19C-433D-AA37-516AD2BA0C1A}"/>
              </a:ext>
            </a:extLst>
          </p:cNvPr>
          <p:cNvSpPr>
            <a:spLocks noGrp="1"/>
          </p:cNvSpPr>
          <p:nvPr>
            <p:ph type="subTitle" idx="1"/>
          </p:nvPr>
        </p:nvSpPr>
        <p:spPr>
          <a:xfrm>
            <a:off x="976112" y="1179444"/>
            <a:ext cx="10734261" cy="5320747"/>
          </a:xfrm>
        </p:spPr>
        <p:txBody>
          <a:bodyPr>
            <a:noAutofit/>
          </a:bodyPr>
          <a:lstStyle/>
          <a:p>
            <a:pPr algn="l"/>
            <a:r>
              <a:rPr lang="es-US" sz="2400" dirty="0"/>
              <a:t>String Cadenas de texto.</a:t>
            </a:r>
          </a:p>
          <a:p>
            <a:pPr algn="l"/>
            <a:r>
              <a:rPr lang="es-US" sz="2400" dirty="0"/>
              <a:t>Number Valores numéricos.</a:t>
            </a:r>
          </a:p>
          <a:p>
            <a:pPr algn="l"/>
            <a:r>
              <a:rPr lang="es-US" sz="2400" dirty="0"/>
              <a:t>Boolean Representa una entidad lógica y puede tener dos valores: true y false.</a:t>
            </a:r>
          </a:p>
          <a:p>
            <a:pPr algn="l"/>
            <a:r>
              <a:rPr lang="es-US" sz="2400" dirty="0"/>
              <a:t>null Es un valor asignado tiene el valor de “no valor”.</a:t>
            </a:r>
          </a:p>
          <a:p>
            <a:pPr algn="l"/>
            <a:r>
              <a:rPr lang="es-US" sz="2400" dirty="0"/>
              <a:t>undefined Una variable a la que no se le ha asignado ningún valor tiene el valor undefined.</a:t>
            </a:r>
          </a:p>
          <a:p>
            <a:pPr algn="l"/>
            <a:r>
              <a:rPr lang="es-US" sz="2400" dirty="0"/>
              <a:t>Symbol Nuevo en ECMAScript 2015.</a:t>
            </a:r>
          </a:p>
          <a:p>
            <a:pPr algn="l"/>
            <a:r>
              <a:rPr lang="es-US" sz="2400" dirty="0"/>
              <a:t>Object Un valor en memoria al que podemos acceder por un identificador.</a:t>
            </a:r>
          </a:p>
          <a:p>
            <a:pPr algn="l"/>
            <a:r>
              <a:rPr lang="es-US" dirty="0">
                <a:effectLst/>
              </a:rPr>
              <a:t>Estos tipos se dividen en dos grupos, </a:t>
            </a:r>
            <a:r>
              <a:rPr lang="es-US" b="1" dirty="0">
                <a:effectLst/>
              </a:rPr>
              <a:t>Primitivos</a:t>
            </a:r>
            <a:r>
              <a:rPr lang="es-US" dirty="0">
                <a:effectLst/>
              </a:rPr>
              <a:t> y </a:t>
            </a:r>
            <a:r>
              <a:rPr lang="es-US" b="1" dirty="0">
                <a:effectLst/>
              </a:rPr>
              <a:t>de Objeto</a:t>
            </a:r>
            <a:r>
              <a:rPr lang="es-US" dirty="0">
                <a:effectLst/>
              </a:rPr>
              <a:t>.</a:t>
            </a:r>
            <a:endParaRPr lang="es-CO" sz="2400" dirty="0"/>
          </a:p>
        </p:txBody>
      </p:sp>
    </p:spTree>
    <p:extLst>
      <p:ext uri="{BB962C8B-B14F-4D97-AF65-F5344CB8AC3E}">
        <p14:creationId xmlns:p14="http://schemas.microsoft.com/office/powerpoint/2010/main" val="66177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15082-E055-4E08-BE91-8A0A6D07942A}"/>
              </a:ext>
            </a:extLst>
          </p:cNvPr>
          <p:cNvSpPr>
            <a:spLocks noGrp="1"/>
          </p:cNvSpPr>
          <p:nvPr>
            <p:ph type="ctrTitle"/>
          </p:nvPr>
        </p:nvSpPr>
        <p:spPr>
          <a:xfrm>
            <a:off x="1578733" y="543338"/>
            <a:ext cx="8676222" cy="768627"/>
          </a:xfrm>
        </p:spPr>
        <p:txBody>
          <a:bodyPr>
            <a:normAutofit fontScale="90000"/>
          </a:bodyPr>
          <a:lstStyle/>
          <a:p>
            <a:r>
              <a:rPr lang="es-CO" b="1" dirty="0">
                <a:effectLst/>
              </a:rPr>
              <a:t>Tipos Primitivos</a:t>
            </a:r>
            <a:endParaRPr lang="es-CO" dirty="0"/>
          </a:p>
        </p:txBody>
      </p:sp>
      <p:sp>
        <p:nvSpPr>
          <p:cNvPr id="3" name="Subtítulo 2">
            <a:extLst>
              <a:ext uri="{FF2B5EF4-FFF2-40B4-BE49-F238E27FC236}">
                <a16:creationId xmlns:a16="http://schemas.microsoft.com/office/drawing/2014/main" id="{DC19CE6B-2CB0-4481-9F38-9C40485B273E}"/>
              </a:ext>
            </a:extLst>
          </p:cNvPr>
          <p:cNvSpPr>
            <a:spLocks noGrp="1"/>
          </p:cNvSpPr>
          <p:nvPr>
            <p:ph type="subTitle" idx="1"/>
          </p:nvPr>
        </p:nvSpPr>
        <p:spPr>
          <a:xfrm>
            <a:off x="1751012" y="1311965"/>
            <a:ext cx="8676222" cy="4479235"/>
          </a:xfrm>
        </p:spPr>
        <p:txBody>
          <a:bodyPr/>
          <a:lstStyle/>
          <a:p>
            <a:pPr algn="l"/>
            <a:r>
              <a:rPr lang="es-US" sz="2800" dirty="0">
                <a:effectLst/>
              </a:rPr>
              <a:t>Los valores primitivos son inmutables, no pueden ser cambiados.</a:t>
            </a:r>
          </a:p>
          <a:p>
            <a:pPr algn="l"/>
            <a:r>
              <a:rPr lang="es-US" sz="2800" dirty="0">
                <a:effectLst/>
              </a:rPr>
              <a:t>String, Number, Boolean, null, undefined y Symbol son tipos primitivos.</a:t>
            </a:r>
          </a:p>
          <a:p>
            <a:pPr algn="l"/>
            <a:r>
              <a:rPr lang="es-US" sz="2800" dirty="0">
                <a:effectLst/>
              </a:rPr>
              <a:t>Los tipos primitivos no tienen métodos ni propiedades, aunque en los string, numbers y booleans podemos acceder a ellas grácias a los wrappers objects que veremos enseguida.</a:t>
            </a:r>
          </a:p>
          <a:p>
            <a:endParaRPr lang="es-CO" dirty="0"/>
          </a:p>
        </p:txBody>
      </p:sp>
    </p:spTree>
    <p:extLst>
      <p:ext uri="{BB962C8B-B14F-4D97-AF65-F5344CB8AC3E}">
        <p14:creationId xmlns:p14="http://schemas.microsoft.com/office/powerpoint/2010/main" val="200352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ipos de datos javascript">
            <a:extLst>
              <a:ext uri="{FF2B5EF4-FFF2-40B4-BE49-F238E27FC236}">
                <a16:creationId xmlns:a16="http://schemas.microsoft.com/office/drawing/2014/main" id="{76676D85-0616-4D95-8CC6-E51242608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558" y="198783"/>
            <a:ext cx="11622155" cy="653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26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36290-DD29-43BD-90C4-46E09DA99F4A}"/>
              </a:ext>
            </a:extLst>
          </p:cNvPr>
          <p:cNvSpPr>
            <a:spLocks noGrp="1"/>
          </p:cNvSpPr>
          <p:nvPr>
            <p:ph type="ctrTitle"/>
          </p:nvPr>
        </p:nvSpPr>
        <p:spPr>
          <a:xfrm>
            <a:off x="475957" y="647114"/>
            <a:ext cx="11240086" cy="731112"/>
          </a:xfrm>
        </p:spPr>
        <p:txBody>
          <a:bodyPr>
            <a:normAutofit fontScale="90000"/>
          </a:bodyPr>
          <a:lstStyle/>
          <a:p>
            <a:pPr algn="ctr"/>
            <a:r>
              <a:rPr lang="es-US" dirty="0"/>
              <a:t>Tipos de lenguaje de programación</a:t>
            </a:r>
            <a:endParaRPr lang="es-CO" dirty="0"/>
          </a:p>
        </p:txBody>
      </p:sp>
      <p:sp>
        <p:nvSpPr>
          <p:cNvPr id="4" name="Subtítulo 3">
            <a:extLst>
              <a:ext uri="{FF2B5EF4-FFF2-40B4-BE49-F238E27FC236}">
                <a16:creationId xmlns:a16="http://schemas.microsoft.com/office/drawing/2014/main" id="{5AACB892-050B-45A8-9682-3DABCE9A01EC}"/>
              </a:ext>
            </a:extLst>
          </p:cNvPr>
          <p:cNvSpPr>
            <a:spLocks noGrp="1"/>
          </p:cNvSpPr>
          <p:nvPr>
            <p:ph type="subTitle" idx="1"/>
          </p:nvPr>
        </p:nvSpPr>
        <p:spPr>
          <a:xfrm>
            <a:off x="773723" y="1669774"/>
            <a:ext cx="10410092" cy="4541112"/>
          </a:xfrm>
        </p:spPr>
        <p:txBody>
          <a:bodyPr>
            <a:noAutofit/>
          </a:bodyPr>
          <a:lstStyle/>
          <a:p>
            <a:pPr algn="l"/>
            <a:r>
              <a:rPr lang="es-US" sz="2800" dirty="0"/>
              <a:t>Existen dos tipos de lenguajes claramente diferenciados; los lenguajes de bajo nivel y los de alto nivel.</a:t>
            </a:r>
          </a:p>
          <a:p>
            <a:pPr algn="l"/>
            <a:r>
              <a:rPr lang="es-US" sz="2800" dirty="0"/>
              <a:t>El ordenador sólo entiende un lenguaje conocido como código binario o código máquina, consistente en ceros y unos. Es decir, sólo utiliza 0 y 1 para codificar cualquier acción.</a:t>
            </a:r>
          </a:p>
          <a:p>
            <a:pPr algn="l"/>
            <a:r>
              <a:rPr lang="es-US" sz="2800" dirty="0"/>
              <a:t>Los lenguajes más próximos a la arquitectura hardware se denominan lenguajes de bajo nivel y los que se encuentran más cercanos a los programadores y usuarios se denominan lenguajes de alto nivel.</a:t>
            </a:r>
            <a:endParaRPr lang="es-CO" sz="2800" dirty="0"/>
          </a:p>
        </p:txBody>
      </p:sp>
    </p:spTree>
    <p:extLst>
      <p:ext uri="{BB962C8B-B14F-4D97-AF65-F5344CB8AC3E}">
        <p14:creationId xmlns:p14="http://schemas.microsoft.com/office/powerpoint/2010/main" val="332619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210D8-389D-4F65-91DB-201B5819565B}"/>
              </a:ext>
            </a:extLst>
          </p:cNvPr>
          <p:cNvSpPr>
            <a:spLocks noGrp="1"/>
          </p:cNvSpPr>
          <p:nvPr>
            <p:ph type="ctrTitle"/>
          </p:nvPr>
        </p:nvSpPr>
        <p:spPr>
          <a:xfrm>
            <a:off x="1751012" y="609601"/>
            <a:ext cx="8676222" cy="797168"/>
          </a:xfrm>
        </p:spPr>
        <p:txBody>
          <a:bodyPr>
            <a:normAutofit fontScale="90000"/>
          </a:bodyPr>
          <a:lstStyle/>
          <a:p>
            <a:r>
              <a:rPr lang="es-US" dirty="0"/>
              <a:t>Lenguajes de bajo nivel</a:t>
            </a:r>
            <a:endParaRPr lang="es-CO" dirty="0"/>
          </a:p>
        </p:txBody>
      </p:sp>
      <p:sp>
        <p:nvSpPr>
          <p:cNvPr id="4" name="Subtítulo 3">
            <a:extLst>
              <a:ext uri="{FF2B5EF4-FFF2-40B4-BE49-F238E27FC236}">
                <a16:creationId xmlns:a16="http://schemas.microsoft.com/office/drawing/2014/main" id="{29B31C02-3A72-43DB-8702-D53E6808F4BE}"/>
              </a:ext>
            </a:extLst>
          </p:cNvPr>
          <p:cNvSpPr>
            <a:spLocks noGrp="1"/>
          </p:cNvSpPr>
          <p:nvPr>
            <p:ph type="subTitle" idx="1"/>
          </p:nvPr>
        </p:nvSpPr>
        <p:spPr>
          <a:xfrm>
            <a:off x="1645920" y="1795771"/>
            <a:ext cx="9393140" cy="4074942"/>
          </a:xfrm>
        </p:spPr>
        <p:txBody>
          <a:bodyPr>
            <a:noAutofit/>
          </a:bodyPr>
          <a:lstStyle/>
          <a:p>
            <a:pPr algn="l"/>
            <a:r>
              <a:rPr lang="es-US" sz="2800" dirty="0"/>
              <a:t>Son lenguajes totalmente dependientes de la máquina, es decir que el programa que se realiza con este tipo de lenguajes no se pueden migrar o utilizar en otras maquinas.</a:t>
            </a:r>
          </a:p>
          <a:p>
            <a:pPr algn="l"/>
            <a:r>
              <a:rPr lang="es-US" sz="2800" dirty="0"/>
              <a:t>Al estar prácticamente diseñados a medida del hardware, aprovechan al máximo las características del mismo.</a:t>
            </a:r>
          </a:p>
          <a:p>
            <a:pPr algn="l"/>
            <a:r>
              <a:rPr lang="es-US" sz="2800" dirty="0"/>
              <a:t>Dentro de este grupo se encuentran:</a:t>
            </a:r>
            <a:endParaRPr lang="es-CO" sz="2800" dirty="0"/>
          </a:p>
        </p:txBody>
      </p:sp>
    </p:spTree>
    <p:extLst>
      <p:ext uri="{BB962C8B-B14F-4D97-AF65-F5344CB8AC3E}">
        <p14:creationId xmlns:p14="http://schemas.microsoft.com/office/powerpoint/2010/main" val="235235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9533E-DA3F-4478-BFDF-48CD495C2ED5}"/>
              </a:ext>
            </a:extLst>
          </p:cNvPr>
          <p:cNvSpPr>
            <a:spLocks noGrp="1"/>
          </p:cNvSpPr>
          <p:nvPr>
            <p:ph type="ctrTitle"/>
          </p:nvPr>
        </p:nvSpPr>
        <p:spPr>
          <a:xfrm>
            <a:off x="1815694" y="1828800"/>
            <a:ext cx="8676222" cy="2027583"/>
          </a:xfrm>
        </p:spPr>
        <p:txBody>
          <a:bodyPr>
            <a:normAutofit fontScale="90000"/>
          </a:bodyPr>
          <a:lstStyle/>
          <a:p>
            <a:pPr algn="l"/>
            <a:br>
              <a:rPr lang="es-US" sz="3200" dirty="0"/>
            </a:br>
            <a:r>
              <a:rPr lang="es-US" sz="2800" dirty="0"/>
              <a:t>este lenguaje ordena a la máquina las operaciones fundamentales para su funcionamiento. Consiste en la combinación de 0's y 1's para formar las ordenes entendibles por el hardware de la maquina.</a:t>
            </a:r>
            <a:br>
              <a:rPr lang="es-US" sz="3100" dirty="0"/>
            </a:br>
            <a:endParaRPr lang="es-CO" sz="3100" dirty="0"/>
          </a:p>
        </p:txBody>
      </p:sp>
      <p:sp>
        <p:nvSpPr>
          <p:cNvPr id="4" name="Subtítulo 3">
            <a:extLst>
              <a:ext uri="{FF2B5EF4-FFF2-40B4-BE49-F238E27FC236}">
                <a16:creationId xmlns:a16="http://schemas.microsoft.com/office/drawing/2014/main" id="{8FF6788D-03E9-4475-A754-AC3BD932A15C}"/>
              </a:ext>
            </a:extLst>
          </p:cNvPr>
          <p:cNvSpPr>
            <a:spLocks noGrp="1"/>
          </p:cNvSpPr>
          <p:nvPr>
            <p:ph type="subTitle" idx="1"/>
          </p:nvPr>
        </p:nvSpPr>
        <p:spPr>
          <a:xfrm>
            <a:off x="1886183" y="463827"/>
            <a:ext cx="8676222" cy="1020417"/>
          </a:xfrm>
        </p:spPr>
        <p:txBody>
          <a:bodyPr>
            <a:normAutofit/>
          </a:bodyPr>
          <a:lstStyle/>
          <a:p>
            <a:r>
              <a:rPr lang="es-US" sz="4800" dirty="0"/>
              <a:t>El lenguaje maquina</a:t>
            </a:r>
            <a:endParaRPr lang="es-CO" sz="4800" dirty="0"/>
          </a:p>
        </p:txBody>
      </p:sp>
      <p:pic>
        <p:nvPicPr>
          <p:cNvPr id="5" name="Picture 2" descr="Qué es el lenguaje assembler? | MUYCRITICO.COM.AR">
            <a:extLst>
              <a:ext uri="{FF2B5EF4-FFF2-40B4-BE49-F238E27FC236}">
                <a16:creationId xmlns:a16="http://schemas.microsoft.com/office/drawing/2014/main" id="{3203EAB1-92A8-4E82-AEB6-AFEC750C4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084" y="3579616"/>
            <a:ext cx="9068612" cy="254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76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9533E-DA3F-4478-BFDF-48CD495C2ED5}"/>
              </a:ext>
            </a:extLst>
          </p:cNvPr>
          <p:cNvSpPr>
            <a:spLocks noGrp="1"/>
          </p:cNvSpPr>
          <p:nvPr>
            <p:ph type="ctrTitle"/>
          </p:nvPr>
        </p:nvSpPr>
        <p:spPr>
          <a:xfrm>
            <a:off x="1473634" y="1291425"/>
            <a:ext cx="9639843" cy="1923145"/>
          </a:xfrm>
        </p:spPr>
        <p:txBody>
          <a:bodyPr>
            <a:normAutofit fontScale="90000"/>
          </a:bodyPr>
          <a:lstStyle/>
          <a:p>
            <a:pPr algn="l"/>
            <a:r>
              <a:rPr lang="es-US" sz="2800" dirty="0"/>
              <a:t>El lenguaje ensamblador es un derivado del lenguaje maquina y esta formado por abreviaturas de letras y números llamadas mnemotécnicos.</a:t>
            </a:r>
            <a:br>
              <a:rPr lang="es-US" sz="3100" dirty="0"/>
            </a:br>
            <a:endParaRPr lang="es-CO" sz="3100" dirty="0"/>
          </a:p>
        </p:txBody>
      </p:sp>
      <p:sp>
        <p:nvSpPr>
          <p:cNvPr id="4" name="Subtítulo 3">
            <a:extLst>
              <a:ext uri="{FF2B5EF4-FFF2-40B4-BE49-F238E27FC236}">
                <a16:creationId xmlns:a16="http://schemas.microsoft.com/office/drawing/2014/main" id="{8FF6788D-03E9-4475-A754-AC3BD932A15C}"/>
              </a:ext>
            </a:extLst>
          </p:cNvPr>
          <p:cNvSpPr>
            <a:spLocks noGrp="1"/>
          </p:cNvSpPr>
          <p:nvPr>
            <p:ph type="subTitle" idx="1"/>
          </p:nvPr>
        </p:nvSpPr>
        <p:spPr>
          <a:xfrm>
            <a:off x="1886183" y="463827"/>
            <a:ext cx="8676222" cy="1020417"/>
          </a:xfrm>
        </p:spPr>
        <p:txBody>
          <a:bodyPr>
            <a:normAutofit/>
          </a:bodyPr>
          <a:lstStyle/>
          <a:p>
            <a:r>
              <a:rPr lang="es-US" sz="4800" dirty="0"/>
              <a:t>El lenguaje ensamblador</a:t>
            </a:r>
            <a:endParaRPr lang="es-CO" sz="4800" dirty="0"/>
          </a:p>
        </p:txBody>
      </p:sp>
      <p:pic>
        <p:nvPicPr>
          <p:cNvPr id="1028" name="Picture 4" descr="Cecilia Urbina: Aplicaciones del lenguaje ensamblador">
            <a:extLst>
              <a:ext uri="{FF2B5EF4-FFF2-40B4-BE49-F238E27FC236}">
                <a16:creationId xmlns:a16="http://schemas.microsoft.com/office/drawing/2014/main" id="{5A24668F-76F5-4AA3-B678-D4025C43D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634" y="3277772"/>
            <a:ext cx="9780520" cy="3137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59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541E7-C31D-4E75-B3C3-43F49F38AAD2}"/>
              </a:ext>
            </a:extLst>
          </p:cNvPr>
          <p:cNvSpPr>
            <a:spLocks noGrp="1"/>
          </p:cNvSpPr>
          <p:nvPr>
            <p:ph type="ctrTitle"/>
          </p:nvPr>
        </p:nvSpPr>
        <p:spPr>
          <a:xfrm>
            <a:off x="1636713" y="145775"/>
            <a:ext cx="8676222" cy="1064454"/>
          </a:xfrm>
        </p:spPr>
        <p:txBody>
          <a:bodyPr/>
          <a:lstStyle/>
          <a:p>
            <a:r>
              <a:rPr lang="es-US" dirty="0"/>
              <a:t>Lenguajes de alto nivel</a:t>
            </a:r>
            <a:endParaRPr lang="es-CO" dirty="0"/>
          </a:p>
        </p:txBody>
      </p:sp>
      <p:graphicFrame>
        <p:nvGraphicFramePr>
          <p:cNvPr id="4" name="Tabla 3">
            <a:extLst>
              <a:ext uri="{FF2B5EF4-FFF2-40B4-BE49-F238E27FC236}">
                <a16:creationId xmlns:a16="http://schemas.microsoft.com/office/drawing/2014/main" id="{ACCEDCE5-CFCB-4FE9-8F8D-97486F951A27}"/>
              </a:ext>
            </a:extLst>
          </p:cNvPr>
          <p:cNvGraphicFramePr>
            <a:graphicFrameLocks noGrp="1"/>
          </p:cNvGraphicFramePr>
          <p:nvPr>
            <p:extLst>
              <p:ext uri="{D42A27DB-BD31-4B8C-83A1-F6EECF244321}">
                <p14:modId xmlns:p14="http://schemas.microsoft.com/office/powerpoint/2010/main" val="3472966659"/>
              </p:ext>
            </p:extLst>
          </p:nvPr>
        </p:nvGraphicFramePr>
        <p:xfrm>
          <a:off x="1537251" y="1431234"/>
          <a:ext cx="9064487" cy="4797287"/>
        </p:xfrm>
        <a:graphic>
          <a:graphicData uri="http://schemas.openxmlformats.org/drawingml/2006/table">
            <a:tbl>
              <a:tblPr/>
              <a:tblGrid>
                <a:gridCol w="9064487">
                  <a:extLst>
                    <a:ext uri="{9D8B030D-6E8A-4147-A177-3AD203B41FA5}">
                      <a16:colId xmlns:a16="http://schemas.microsoft.com/office/drawing/2014/main" val="4095963253"/>
                    </a:ext>
                  </a:extLst>
                </a:gridCol>
              </a:tblGrid>
              <a:tr h="4797287">
                <a:tc>
                  <a:txBody>
                    <a:bodyPr/>
                    <a:lstStyle/>
                    <a:p>
                      <a:pPr algn="l"/>
                      <a:r>
                        <a:rPr lang="es-US" sz="2800" dirty="0">
                          <a:effectLst/>
                        </a:rPr>
                        <a:t>Son aquellos que se encuentran más cercanos al lenguaje natural que al lenguaje máquina.</a:t>
                      </a:r>
                    </a:p>
                    <a:p>
                      <a:pPr algn="l"/>
                      <a:r>
                        <a:rPr lang="es-US" sz="2800" dirty="0">
                          <a:effectLst/>
                        </a:rPr>
                        <a:t>Están dirigidos a solucionar problemas mediante el uso de Estructuras Dinámicas de Datos.</a:t>
                      </a:r>
                    </a:p>
                    <a:p>
                      <a:pPr algn="l"/>
                      <a:r>
                        <a:rPr lang="es-US" sz="2800" dirty="0">
                          <a:effectLst/>
                        </a:rPr>
                        <a:t>Se tratan de lenguajes independientes de la arquitectura del ordenador. Por lo que, en principio, un programa escrito en un lenguaje de alto nivel, lo puedes migrar de una máquina a otra sin ningún tipo de problema.</a:t>
                      </a:r>
                    </a:p>
                  </a:txBody>
                  <a:tcPr anchor="ctr">
                    <a:lnL>
                      <a:noFill/>
                    </a:lnL>
                    <a:lnR>
                      <a:noFill/>
                    </a:lnR>
                    <a:lnT>
                      <a:noFill/>
                    </a:lnT>
                    <a:lnB>
                      <a:noFill/>
                    </a:lnB>
                  </a:tcPr>
                </a:tc>
                <a:extLst>
                  <a:ext uri="{0D108BD9-81ED-4DB2-BD59-A6C34878D82A}">
                    <a16:rowId xmlns:a16="http://schemas.microsoft.com/office/drawing/2014/main" val="4098644107"/>
                  </a:ext>
                </a:extLst>
              </a:tr>
            </a:tbl>
          </a:graphicData>
        </a:graphic>
      </p:graphicFrame>
    </p:spTree>
    <p:extLst>
      <p:ext uri="{BB962C8B-B14F-4D97-AF65-F5344CB8AC3E}">
        <p14:creationId xmlns:p14="http://schemas.microsoft.com/office/powerpoint/2010/main" val="300402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100" name="Picture 4" descr="3. PROGRAMACIÓN UTILIZANDO UN LENGUAJE DE ALTO NIVEL">
            <a:extLst>
              <a:ext uri="{FF2B5EF4-FFF2-40B4-BE49-F238E27FC236}">
                <a16:creationId xmlns:a16="http://schemas.microsoft.com/office/drawing/2014/main" id="{500A9ADD-4529-4ECA-B482-9533ADFF2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571500"/>
            <a:ext cx="85725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9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D8D7D-6656-4C65-8DA7-12A6ED14CA68}"/>
              </a:ext>
            </a:extLst>
          </p:cNvPr>
          <p:cNvSpPr>
            <a:spLocks noGrp="1"/>
          </p:cNvSpPr>
          <p:nvPr>
            <p:ph type="ctrTitle"/>
          </p:nvPr>
        </p:nvSpPr>
        <p:spPr>
          <a:xfrm>
            <a:off x="1751012" y="609601"/>
            <a:ext cx="8676222" cy="1166190"/>
          </a:xfrm>
        </p:spPr>
        <p:txBody>
          <a:bodyPr/>
          <a:lstStyle/>
          <a:p>
            <a:r>
              <a:rPr lang="es-US" dirty="0"/>
              <a:t>JavaScript	</a:t>
            </a:r>
            <a:endParaRPr lang="es-CO" dirty="0"/>
          </a:p>
        </p:txBody>
      </p:sp>
      <p:sp>
        <p:nvSpPr>
          <p:cNvPr id="3" name="Subtítulo 2">
            <a:extLst>
              <a:ext uri="{FF2B5EF4-FFF2-40B4-BE49-F238E27FC236}">
                <a16:creationId xmlns:a16="http://schemas.microsoft.com/office/drawing/2014/main" id="{C0462E72-4524-4018-8192-D6905DA9F098}"/>
              </a:ext>
            </a:extLst>
          </p:cNvPr>
          <p:cNvSpPr>
            <a:spLocks noGrp="1"/>
          </p:cNvSpPr>
          <p:nvPr>
            <p:ph type="subTitle" idx="1"/>
          </p:nvPr>
        </p:nvSpPr>
        <p:spPr>
          <a:xfrm>
            <a:off x="1751012" y="1987826"/>
            <a:ext cx="8676222" cy="3803374"/>
          </a:xfrm>
        </p:spPr>
        <p:txBody>
          <a:bodyPr>
            <a:normAutofit/>
          </a:bodyPr>
          <a:lstStyle/>
          <a:p>
            <a:pPr algn="l"/>
            <a:r>
              <a:rPr lang="es-US" sz="3200" dirty="0"/>
              <a:t>es un lenguaje de alto nivel, dinámico, no tipado interpretado que esta bien adecuado a estilos de programación orientada a objetos y funcional.</a:t>
            </a:r>
            <a:endParaRPr lang="es-CO" sz="3200" dirty="0"/>
          </a:p>
        </p:txBody>
      </p:sp>
    </p:spTree>
    <p:extLst>
      <p:ext uri="{BB962C8B-B14F-4D97-AF65-F5344CB8AC3E}">
        <p14:creationId xmlns:p14="http://schemas.microsoft.com/office/powerpoint/2010/main" val="149955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9C3A2-36F1-474D-89F7-94A59D9C57CC}"/>
              </a:ext>
            </a:extLst>
          </p:cNvPr>
          <p:cNvSpPr>
            <a:spLocks noGrp="1"/>
          </p:cNvSpPr>
          <p:nvPr>
            <p:ph type="ctrTitle"/>
          </p:nvPr>
        </p:nvSpPr>
        <p:spPr>
          <a:xfrm>
            <a:off x="649356" y="549912"/>
            <a:ext cx="10609893" cy="1905001"/>
          </a:xfrm>
        </p:spPr>
        <p:txBody>
          <a:bodyPr>
            <a:normAutofit fontScale="90000"/>
          </a:bodyPr>
          <a:lstStyle/>
          <a:p>
            <a:r>
              <a:rPr lang="es-US" b="1" dirty="0">
                <a:effectLst/>
              </a:rPr>
              <a:t>High Level — Lenguaje de alto nivel</a:t>
            </a:r>
            <a:br>
              <a:rPr lang="es-US" b="1" dirty="0">
                <a:effectLst/>
              </a:rPr>
            </a:br>
            <a:endParaRPr lang="es-CO" dirty="0"/>
          </a:p>
        </p:txBody>
      </p:sp>
      <p:sp>
        <p:nvSpPr>
          <p:cNvPr id="3" name="Subtítulo 2">
            <a:extLst>
              <a:ext uri="{FF2B5EF4-FFF2-40B4-BE49-F238E27FC236}">
                <a16:creationId xmlns:a16="http://schemas.microsoft.com/office/drawing/2014/main" id="{58D7927F-18BC-4C5D-BF4E-0F4587127E66}"/>
              </a:ext>
            </a:extLst>
          </p:cNvPr>
          <p:cNvSpPr>
            <a:spLocks noGrp="1"/>
          </p:cNvSpPr>
          <p:nvPr>
            <p:ph type="subTitle" idx="1"/>
          </p:nvPr>
        </p:nvSpPr>
        <p:spPr>
          <a:xfrm>
            <a:off x="932751" y="1934817"/>
            <a:ext cx="9973788" cy="4373271"/>
          </a:xfrm>
        </p:spPr>
        <p:txBody>
          <a:bodyPr>
            <a:noAutofit/>
          </a:bodyPr>
          <a:lstStyle/>
          <a:p>
            <a:pPr algn="l"/>
            <a:r>
              <a:rPr lang="es-US" sz="2800" dirty="0"/>
              <a:t>Hay varios espectros entre que tan entendible (abstracto) es un lenguaje de programación, mientras sea más entendible para nosotros (los humanos) lo llamamos high level. Y mientras más entendible sea para la máquina le llamamos low level. En los lenguajes de bajo nivel tienes que lidiar directamente con direcciones de memoria, call stacks y similares.</a:t>
            </a:r>
          </a:p>
          <a:p>
            <a:pPr algn="l"/>
            <a:r>
              <a:rPr lang="es-US" sz="2800" dirty="0"/>
              <a:t>Mientras más se abstrae y sea más entendible o leíble para los humanos, lo llamamos high-level.</a:t>
            </a:r>
            <a:endParaRPr lang="es-CO" sz="2800" dirty="0"/>
          </a:p>
        </p:txBody>
      </p:sp>
    </p:spTree>
    <p:extLst>
      <p:ext uri="{BB962C8B-B14F-4D97-AF65-F5344CB8AC3E}">
        <p14:creationId xmlns:p14="http://schemas.microsoft.com/office/powerpoint/2010/main" val="631498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B02FC592510FD40998EA473D3E00866" ma:contentTypeVersion="11" ma:contentTypeDescription="Crear nuevo documento." ma:contentTypeScope="" ma:versionID="a786e00274fcb644e86ca07512a22554">
  <xsd:schema xmlns:xsd="http://www.w3.org/2001/XMLSchema" xmlns:xs="http://www.w3.org/2001/XMLSchema" xmlns:p="http://schemas.microsoft.com/office/2006/metadata/properties" xmlns:ns3="bdab191c-ccef-44cd-98d5-1e4e21bece3d" xmlns:ns4="dc28a1fb-3136-4834-abb1-a87031207f38" targetNamespace="http://schemas.microsoft.com/office/2006/metadata/properties" ma:root="true" ma:fieldsID="bc5065ab80ff783a94a240138ca969a3" ns3:_="" ns4:_="">
    <xsd:import namespace="bdab191c-ccef-44cd-98d5-1e4e21bece3d"/>
    <xsd:import namespace="dc28a1fb-3136-4834-abb1-a87031207f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ab191c-ccef-44cd-98d5-1e4e21bece3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28a1fb-3136-4834-abb1-a87031207f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919FC8-A572-4DDB-8501-7D10CE55C3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ab191c-ccef-44cd-98d5-1e4e21bece3d"/>
    <ds:schemaRef ds:uri="dc28a1fb-3136-4834-abb1-a87031207f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9B4F94-D85D-4695-9138-6BF257037708}">
  <ds:schemaRefs>
    <ds:schemaRef ds:uri="http://schemas.microsoft.com/sharepoint/v3/contenttype/forms"/>
  </ds:schemaRefs>
</ds:datastoreItem>
</file>

<file path=customXml/itemProps3.xml><?xml version="1.0" encoding="utf-8"?>
<ds:datastoreItem xmlns:ds="http://schemas.openxmlformats.org/officeDocument/2006/customXml" ds:itemID="{12B00598-4CD8-4CE0-901C-467E51EA2DF2}">
  <ds:schemaRefs>
    <ds:schemaRef ds:uri="http://purl.org/dc/elements/1.1/"/>
    <ds:schemaRef ds:uri="http://schemas.microsoft.com/office/2006/documentManagement/types"/>
    <ds:schemaRef ds:uri="http://purl.org/dc/dcmitype/"/>
    <ds:schemaRef ds:uri="bdab191c-ccef-44cd-98d5-1e4e21bece3d"/>
    <ds:schemaRef ds:uri="http://schemas.openxmlformats.org/package/2006/metadata/core-properties"/>
    <ds:schemaRef ds:uri="http://schemas.microsoft.com/office/infopath/2007/PartnerControls"/>
    <ds:schemaRef ds:uri="http://schemas.microsoft.com/office/2006/metadata/properties"/>
    <ds:schemaRef ds:uri="dc28a1fb-3136-4834-abb1-a87031207f38"/>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373</TotalTime>
  <Words>890</Words>
  <Application>Microsoft Office PowerPoint</Application>
  <PresentationFormat>Panorámica</PresentationFormat>
  <Paragraphs>44</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Century Gothic</vt:lpstr>
      <vt:lpstr>Malla</vt:lpstr>
      <vt:lpstr>Lenguajes de programación</vt:lpstr>
      <vt:lpstr>Tipos de lenguaje de programación</vt:lpstr>
      <vt:lpstr>Lenguajes de bajo nivel</vt:lpstr>
      <vt:lpstr> este lenguaje ordena a la máquina las operaciones fundamentales para su funcionamiento. Consiste en la combinación de 0's y 1's para formar las ordenes entendibles por el hardware de la maquina. </vt:lpstr>
      <vt:lpstr>El lenguaje ensamblador es un derivado del lenguaje maquina y esta formado por abreviaturas de letras y números llamadas mnemotécnicos. </vt:lpstr>
      <vt:lpstr>Lenguajes de alto nivel</vt:lpstr>
      <vt:lpstr>Presentación de PowerPoint</vt:lpstr>
      <vt:lpstr>JavaScript </vt:lpstr>
      <vt:lpstr>High Level — Lenguaje de alto nivel </vt:lpstr>
      <vt:lpstr>Sin tipo - Sin tipado</vt:lpstr>
      <vt:lpstr>Dynamic Language — Lenguaje dinámico</vt:lpstr>
      <vt:lpstr>Interpreted — Lenguaje interpretado</vt:lpstr>
      <vt:lpstr>Tipos de datos en javascript</vt:lpstr>
      <vt:lpstr>Tipos Primitivos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programación</dc:title>
  <dc:creator>Julio Cesar Naranjo Quintero</dc:creator>
  <cp:lastModifiedBy>Julio Cesar Naranjo Quintero</cp:lastModifiedBy>
  <cp:revision>10</cp:revision>
  <dcterms:created xsi:type="dcterms:W3CDTF">2020-08-25T20:13:36Z</dcterms:created>
  <dcterms:modified xsi:type="dcterms:W3CDTF">2020-08-26T02:27:09Z</dcterms:modified>
</cp:coreProperties>
</file>