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36"/>
      </p:cViewPr>
      <p:guideLst>
        <p:guide orient="horz"/>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4E95C7-1664-412F-8BFA-E571368975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C081D09-EBC4-4C55-8796-4DFD6EB7E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068F366-4BE4-4DE4-A84D-7161344409A2}"/>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5" name="Marcador de pie de página 4">
            <a:extLst>
              <a:ext uri="{FF2B5EF4-FFF2-40B4-BE49-F238E27FC236}">
                <a16:creationId xmlns:a16="http://schemas.microsoft.com/office/drawing/2014/main" id="{7984AD0E-9219-4D83-A1FC-242B0C5D649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FFF48A9-5A28-40BA-A0E4-C85DE9293097}"/>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159166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A1769-1C2A-4550-8D1D-8BDDA0E6B6C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ACCBDFB-9114-4600-A977-32DC633E999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8FD0552-74FA-43A2-8730-2DE7AA1D62B8}"/>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5" name="Marcador de pie de página 4">
            <a:extLst>
              <a:ext uri="{FF2B5EF4-FFF2-40B4-BE49-F238E27FC236}">
                <a16:creationId xmlns:a16="http://schemas.microsoft.com/office/drawing/2014/main" id="{68E704C8-6296-4AF3-A7DA-1F9B6CBB9FE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EDCE33-D583-4C42-B0A4-74F5A3E17E97}"/>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379566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ECC9B62-7993-4137-9F51-410CB727851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A6C6539-663E-49EE-934C-0796B9C1D40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54CFC25-B381-423F-9BCC-E671CB250362}"/>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5" name="Marcador de pie de página 4">
            <a:extLst>
              <a:ext uri="{FF2B5EF4-FFF2-40B4-BE49-F238E27FC236}">
                <a16:creationId xmlns:a16="http://schemas.microsoft.com/office/drawing/2014/main" id="{CA08A50A-8CBD-4377-839B-F834226F2EB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F9D465-2318-46C4-8CD5-B22C508BCE1C}"/>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263720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3BD4A-F1A4-4443-8E27-B787AC77D2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C7BBA86-FBD5-40E0-A687-E1493EC4F3D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1EC2A52-C561-4766-A34D-CAF22840F605}"/>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5" name="Marcador de pie de página 4">
            <a:extLst>
              <a:ext uri="{FF2B5EF4-FFF2-40B4-BE49-F238E27FC236}">
                <a16:creationId xmlns:a16="http://schemas.microsoft.com/office/drawing/2014/main" id="{6738E6A7-0BC1-4473-985A-8A3EBE8D9A0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38CCC82-A73A-4260-818E-0CDA17A6EFA2}"/>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149122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217C-5579-4C7A-AC7F-F29C83D8BF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A7B8FCD-EF38-4F25-8146-A49F83698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3AA0483-193B-4AA7-87DA-965C518F9381}"/>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5" name="Marcador de pie de página 4">
            <a:extLst>
              <a:ext uri="{FF2B5EF4-FFF2-40B4-BE49-F238E27FC236}">
                <a16:creationId xmlns:a16="http://schemas.microsoft.com/office/drawing/2014/main" id="{5B034D58-8E7B-4190-A9DD-79D8E0ED381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3D1B484-EEF9-4158-B99B-32807DB847B8}"/>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373340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728F2-4286-4AAD-90AF-B8B2E520BBB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581E180-BE5D-44A7-A38D-632F73C3CDE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0C02489-CF94-4A6F-87CE-1C370EF20DC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3800FF0-953B-4734-8E76-839F95CFAD4D}"/>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6" name="Marcador de pie de página 5">
            <a:extLst>
              <a:ext uri="{FF2B5EF4-FFF2-40B4-BE49-F238E27FC236}">
                <a16:creationId xmlns:a16="http://schemas.microsoft.com/office/drawing/2014/main" id="{F498E41B-DF58-4C8A-942E-4C791FB0E2A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59C8E46-C880-40BE-9E18-056A617F8C0F}"/>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102396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1470E-009C-4F76-932A-137B1026012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D855B8-A405-42BB-8A32-EC9755DD0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B1105A8-5AD7-40A4-BDEE-9E51FCDD2C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2A6C711-4CA3-4044-B16A-3BFAB4D62B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881650-7564-4C20-9E8F-A7D48BCA8F4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7E88EDC-73C0-4BA2-88BD-237D42546FB0}"/>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8" name="Marcador de pie de página 7">
            <a:extLst>
              <a:ext uri="{FF2B5EF4-FFF2-40B4-BE49-F238E27FC236}">
                <a16:creationId xmlns:a16="http://schemas.microsoft.com/office/drawing/2014/main" id="{590792B1-9578-48A7-A40F-6F88023A47C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95C5529-5973-413D-A6C8-766E6707276C}"/>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245721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F9715-CE33-437A-BEBF-77A66E123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A51FFE0-C96C-472C-94C2-5AD4B28C070F}"/>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4" name="Marcador de pie de página 3">
            <a:extLst>
              <a:ext uri="{FF2B5EF4-FFF2-40B4-BE49-F238E27FC236}">
                <a16:creationId xmlns:a16="http://schemas.microsoft.com/office/drawing/2014/main" id="{FD0149CF-CE8A-4DEA-B723-3424F0B1F09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DF90E2E-772F-465D-9D92-77DD63D95B7C}"/>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317020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AB2557-9F36-40E6-A935-0AD211593AC8}"/>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3" name="Marcador de pie de página 2">
            <a:extLst>
              <a:ext uri="{FF2B5EF4-FFF2-40B4-BE49-F238E27FC236}">
                <a16:creationId xmlns:a16="http://schemas.microsoft.com/office/drawing/2014/main" id="{16683112-17CE-41A5-87BB-DC5EA4D3C95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71737B9-076F-497A-8FCA-8DDFD1C0BD89}"/>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307376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D728D-6792-4F30-BBC1-04CCE1ADCC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68FC250-8D98-445F-8305-A9A7752F0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BA3A28F-8552-4992-9ED5-F96C9BBDB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CAE5B4-4EB0-453E-B261-4441DD4877C0}"/>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6" name="Marcador de pie de página 5">
            <a:extLst>
              <a:ext uri="{FF2B5EF4-FFF2-40B4-BE49-F238E27FC236}">
                <a16:creationId xmlns:a16="http://schemas.microsoft.com/office/drawing/2014/main" id="{2415CA58-7F29-4BF1-884E-99015382A13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5C35599-6BE5-41F0-B4F8-ABC441B03E0C}"/>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420166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0DBBA-282E-4DD6-9B2B-E44D4F4174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FF2F18E-F2C9-4210-88A7-B3E2371BA7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5D90621-4187-4391-BC72-910ACA548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DDE92FD-204B-43B7-B1E7-0B417887ED7F}"/>
              </a:ext>
            </a:extLst>
          </p:cNvPr>
          <p:cNvSpPr>
            <a:spLocks noGrp="1"/>
          </p:cNvSpPr>
          <p:nvPr>
            <p:ph type="dt" sz="half" idx="10"/>
          </p:nvPr>
        </p:nvSpPr>
        <p:spPr/>
        <p:txBody>
          <a:bodyPr/>
          <a:lstStyle/>
          <a:p>
            <a:fld id="{C9ADF5F9-7DFF-4D9B-AFF6-59B0C695A895}" type="datetimeFigureOut">
              <a:rPr lang="es-CO" smtClean="0"/>
              <a:t>20/10/2020</a:t>
            </a:fld>
            <a:endParaRPr lang="es-CO"/>
          </a:p>
        </p:txBody>
      </p:sp>
      <p:sp>
        <p:nvSpPr>
          <p:cNvPr id="6" name="Marcador de pie de página 5">
            <a:extLst>
              <a:ext uri="{FF2B5EF4-FFF2-40B4-BE49-F238E27FC236}">
                <a16:creationId xmlns:a16="http://schemas.microsoft.com/office/drawing/2014/main" id="{FDC84A8F-C928-4B96-9E86-5B5081AD825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087D8ED-970C-4E90-8BB4-CC27B56B3C98}"/>
              </a:ext>
            </a:extLst>
          </p:cNvPr>
          <p:cNvSpPr>
            <a:spLocks noGrp="1"/>
          </p:cNvSpPr>
          <p:nvPr>
            <p:ph type="sldNum" sz="quarter" idx="12"/>
          </p:nvPr>
        </p:nvSpPr>
        <p:spPr/>
        <p:txBody>
          <a:bodyPr/>
          <a:lstStyle/>
          <a:p>
            <a:fld id="{4A3F55F3-C09C-4186-BBA7-DFD8BCC0A8DE}" type="slidenum">
              <a:rPr lang="es-CO" smtClean="0"/>
              <a:t>‹Nº›</a:t>
            </a:fld>
            <a:endParaRPr lang="es-CO"/>
          </a:p>
        </p:txBody>
      </p:sp>
    </p:spTree>
    <p:extLst>
      <p:ext uri="{BB962C8B-B14F-4D97-AF65-F5344CB8AC3E}">
        <p14:creationId xmlns:p14="http://schemas.microsoft.com/office/powerpoint/2010/main" val="71411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AE65AD9-DA13-4189-AB0B-098EF28B3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7FD1534-B50E-4EDF-910D-5BB1D9AFE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EE6C8EB-4EF6-4922-937D-B88EEC23D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DF5F9-7DFF-4D9B-AFF6-59B0C695A895}" type="datetimeFigureOut">
              <a:rPr lang="es-CO" smtClean="0"/>
              <a:t>20/10/2020</a:t>
            </a:fld>
            <a:endParaRPr lang="es-CO"/>
          </a:p>
        </p:txBody>
      </p:sp>
      <p:sp>
        <p:nvSpPr>
          <p:cNvPr id="5" name="Marcador de pie de página 4">
            <a:extLst>
              <a:ext uri="{FF2B5EF4-FFF2-40B4-BE49-F238E27FC236}">
                <a16:creationId xmlns:a16="http://schemas.microsoft.com/office/drawing/2014/main" id="{0BEA6048-C86C-478C-8852-16408D37B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6594685-99D4-4EC2-98C6-D0D525081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F55F3-C09C-4186-BBA7-DFD8BCC0A8DE}" type="slidenum">
              <a:rPr lang="es-CO" smtClean="0"/>
              <a:t>‹Nº›</a:t>
            </a:fld>
            <a:endParaRPr lang="es-CO"/>
          </a:p>
        </p:txBody>
      </p:sp>
    </p:spTree>
    <p:extLst>
      <p:ext uri="{BB962C8B-B14F-4D97-AF65-F5344CB8AC3E}">
        <p14:creationId xmlns:p14="http://schemas.microsoft.com/office/powerpoint/2010/main" val="99855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96A71-140C-4253-9CF2-F54828A80AD9}"/>
              </a:ext>
            </a:extLst>
          </p:cNvPr>
          <p:cNvSpPr>
            <a:spLocks noGrp="1"/>
          </p:cNvSpPr>
          <p:nvPr>
            <p:ph type="ctrTitle"/>
          </p:nvPr>
        </p:nvSpPr>
        <p:spPr>
          <a:xfrm>
            <a:off x="1524000" y="591282"/>
            <a:ext cx="9144000" cy="734572"/>
          </a:xfrm>
        </p:spPr>
        <p:txBody>
          <a:bodyPr>
            <a:normAutofit fontScale="90000"/>
          </a:bodyPr>
          <a:lstStyle/>
          <a:p>
            <a:r>
              <a:rPr lang="en-US" dirty="0"/>
              <a:t>c</a:t>
            </a:r>
            <a:r>
              <a:rPr lang="es-US" dirty="0" err="1"/>
              <a:t>omo</a:t>
            </a:r>
            <a:r>
              <a:rPr lang="es-US" dirty="0"/>
              <a:t> funciona la web</a:t>
            </a:r>
            <a:r>
              <a:rPr lang="en-US" dirty="0"/>
              <a:t>?</a:t>
            </a:r>
            <a:endParaRPr lang="es-CO" dirty="0"/>
          </a:p>
        </p:txBody>
      </p:sp>
      <p:pic>
        <p:nvPicPr>
          <p:cNvPr id="4" name="Imagen 3">
            <a:extLst>
              <a:ext uri="{FF2B5EF4-FFF2-40B4-BE49-F238E27FC236}">
                <a16:creationId xmlns:a16="http://schemas.microsoft.com/office/drawing/2014/main" id="{A57CBEA5-B99A-4AD6-970B-8346343DCA10}"/>
              </a:ext>
            </a:extLst>
          </p:cNvPr>
          <p:cNvPicPr>
            <a:picLocks noChangeAspect="1"/>
          </p:cNvPicPr>
          <p:nvPr/>
        </p:nvPicPr>
        <p:blipFill>
          <a:blip r:embed="rId2"/>
          <a:stretch>
            <a:fillRect/>
          </a:stretch>
        </p:blipFill>
        <p:spPr>
          <a:xfrm>
            <a:off x="1125416" y="1325854"/>
            <a:ext cx="10663310" cy="5412571"/>
          </a:xfrm>
          <a:prstGeom prst="rect">
            <a:avLst/>
          </a:prstGeom>
        </p:spPr>
      </p:pic>
    </p:spTree>
    <p:extLst>
      <p:ext uri="{BB962C8B-B14F-4D97-AF65-F5344CB8AC3E}">
        <p14:creationId xmlns:p14="http://schemas.microsoft.com/office/powerpoint/2010/main" val="388393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1B0930D-AEAB-4451-BA83-8FA033E5588B}"/>
              </a:ext>
            </a:extLst>
          </p:cNvPr>
          <p:cNvPicPr>
            <a:picLocks noChangeAspect="1"/>
          </p:cNvPicPr>
          <p:nvPr/>
        </p:nvPicPr>
        <p:blipFill>
          <a:blip r:embed="rId2"/>
          <a:stretch>
            <a:fillRect/>
          </a:stretch>
        </p:blipFill>
        <p:spPr>
          <a:xfrm>
            <a:off x="98474" y="267286"/>
            <a:ext cx="11830929" cy="6623844"/>
          </a:xfrm>
          <a:prstGeom prst="rect">
            <a:avLst/>
          </a:prstGeom>
        </p:spPr>
      </p:pic>
    </p:spTree>
    <p:extLst>
      <p:ext uri="{BB962C8B-B14F-4D97-AF65-F5344CB8AC3E}">
        <p14:creationId xmlns:p14="http://schemas.microsoft.com/office/powerpoint/2010/main" val="144093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E1B65C53-E127-4DC3-AA30-A6942E3D6FEC}"/>
              </a:ext>
            </a:extLst>
          </p:cNvPr>
          <p:cNvPicPr>
            <a:picLocks noGrp="1" noChangeAspect="1"/>
          </p:cNvPicPr>
          <p:nvPr>
            <p:ph idx="1"/>
          </p:nvPr>
        </p:nvPicPr>
        <p:blipFill>
          <a:blip r:embed="rId2"/>
          <a:stretch>
            <a:fillRect/>
          </a:stretch>
        </p:blipFill>
        <p:spPr>
          <a:xfrm>
            <a:off x="-239151" y="0"/>
            <a:ext cx="12717193" cy="6963507"/>
          </a:xfrm>
          <a:prstGeom prst="rect">
            <a:avLst/>
          </a:prstGeom>
        </p:spPr>
      </p:pic>
    </p:spTree>
    <p:extLst>
      <p:ext uri="{BB962C8B-B14F-4D97-AF65-F5344CB8AC3E}">
        <p14:creationId xmlns:p14="http://schemas.microsoft.com/office/powerpoint/2010/main" val="126804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EA518AC-3F92-455F-A0E3-144DCA1A94AE}"/>
              </a:ext>
            </a:extLst>
          </p:cNvPr>
          <p:cNvPicPr>
            <a:picLocks noChangeAspect="1"/>
          </p:cNvPicPr>
          <p:nvPr/>
        </p:nvPicPr>
        <p:blipFill>
          <a:blip r:embed="rId2"/>
          <a:stretch>
            <a:fillRect/>
          </a:stretch>
        </p:blipFill>
        <p:spPr>
          <a:xfrm>
            <a:off x="0" y="-1"/>
            <a:ext cx="12191999" cy="6858001"/>
          </a:xfrm>
          <a:prstGeom prst="rect">
            <a:avLst/>
          </a:prstGeom>
        </p:spPr>
      </p:pic>
    </p:spTree>
    <p:extLst>
      <p:ext uri="{BB962C8B-B14F-4D97-AF65-F5344CB8AC3E}">
        <p14:creationId xmlns:p14="http://schemas.microsoft.com/office/powerpoint/2010/main" val="293531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9380115-512A-4FBF-A473-3694F5403956}"/>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97408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C6AB30B-9FD4-4DF0-8EB3-DFBB8634C707}"/>
              </a:ext>
            </a:extLst>
          </p:cNvPr>
          <p:cNvSpPr/>
          <p:nvPr/>
        </p:nvSpPr>
        <p:spPr>
          <a:xfrm>
            <a:off x="267286" y="475348"/>
            <a:ext cx="12037255" cy="5693866"/>
          </a:xfrm>
          <a:prstGeom prst="rect">
            <a:avLst/>
          </a:prstGeom>
        </p:spPr>
        <p:txBody>
          <a:bodyPr wrap="square">
            <a:spAutoFit/>
          </a:bodyPr>
          <a:lstStyle/>
          <a:p>
            <a:r>
              <a:rPr lang="es-US" sz="2800" dirty="0"/>
              <a:t>El verbo HTTP</a:t>
            </a:r>
          </a:p>
          <a:p>
            <a:r>
              <a:rPr lang="es-US" sz="2800" dirty="0"/>
              <a:t>La primera línea de un mensaje de petición empieza con un verbo (también se le conoce como método). Los verbos definen la acción que se quiere realizar sobre el recurso. Los verbos más comunes son:</a:t>
            </a:r>
          </a:p>
          <a:p>
            <a:endParaRPr lang="es-US" sz="2800" dirty="0"/>
          </a:p>
          <a:p>
            <a:r>
              <a:rPr lang="es-US" sz="2800" dirty="0"/>
              <a:t>GET: se utiliza para solicitar un recurso.</a:t>
            </a:r>
          </a:p>
          <a:p>
            <a:r>
              <a:rPr lang="es-US" sz="2800" dirty="0"/>
              <a:t>POST: se utiliza para publicar un recurso.</a:t>
            </a:r>
          </a:p>
          <a:p>
            <a:r>
              <a:rPr lang="es-US" sz="2800" dirty="0"/>
              <a:t>PUT: se utiliza para reemplazar un recurso.</a:t>
            </a:r>
          </a:p>
          <a:p>
            <a:r>
              <a:rPr lang="es-US" sz="2800" dirty="0"/>
              <a:t>DELETE: se utiliza para eliminar un recurso.</a:t>
            </a:r>
          </a:p>
          <a:p>
            <a:r>
              <a:rPr lang="es-US" sz="2800" dirty="0"/>
              <a:t>Existen otros pero estos son los más comunes.</a:t>
            </a:r>
          </a:p>
          <a:p>
            <a:endParaRPr lang="es-US" sz="2800" dirty="0"/>
          </a:p>
          <a:p>
            <a:r>
              <a:rPr lang="es-US" sz="2800" dirty="0"/>
              <a:t>Cuando ingresas a una página desde un navegador, por debajo el navegador envía un mensaje GET, lo mismo cuando oprimes un vínculo a otra página.</a:t>
            </a:r>
            <a:endParaRPr lang="es-CO" sz="2800" dirty="0"/>
          </a:p>
        </p:txBody>
      </p:sp>
    </p:spTree>
    <p:extLst>
      <p:ext uri="{BB962C8B-B14F-4D97-AF65-F5344CB8AC3E}">
        <p14:creationId xmlns:p14="http://schemas.microsoft.com/office/powerpoint/2010/main" val="89252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457E3-4B7E-4ABA-A9BF-D6769F25D69E}"/>
              </a:ext>
            </a:extLst>
          </p:cNvPr>
          <p:cNvSpPr>
            <a:spLocks noGrp="1"/>
          </p:cNvSpPr>
          <p:nvPr>
            <p:ph type="title"/>
          </p:nvPr>
        </p:nvSpPr>
        <p:spPr>
          <a:xfrm>
            <a:off x="440635" y="31680"/>
            <a:ext cx="10515600" cy="1099930"/>
          </a:xfrm>
        </p:spPr>
        <p:txBody>
          <a:bodyPr>
            <a:normAutofit fontScale="90000"/>
          </a:bodyPr>
          <a:lstStyle/>
          <a:p>
            <a:pPr algn="ctr"/>
            <a:br>
              <a:rPr lang="es-US" dirty="0"/>
            </a:br>
            <a:r>
              <a:rPr lang="es-US" dirty="0"/>
              <a:t>El código de respuesta</a:t>
            </a:r>
            <a:endParaRPr lang="es-CO" dirty="0"/>
          </a:p>
        </p:txBody>
      </p:sp>
      <p:sp>
        <p:nvSpPr>
          <p:cNvPr id="3" name="Marcador de contenido 2">
            <a:extLst>
              <a:ext uri="{FF2B5EF4-FFF2-40B4-BE49-F238E27FC236}">
                <a16:creationId xmlns:a16="http://schemas.microsoft.com/office/drawing/2014/main" id="{7CEA7F8F-65E3-4247-8D8F-53CCC9D7D63F}"/>
              </a:ext>
            </a:extLst>
          </p:cNvPr>
          <p:cNvSpPr>
            <a:spLocks noGrp="1"/>
          </p:cNvSpPr>
          <p:nvPr>
            <p:ph idx="1"/>
          </p:nvPr>
        </p:nvSpPr>
        <p:spPr>
          <a:xfrm>
            <a:off x="159027" y="1131610"/>
            <a:ext cx="11860696" cy="5507729"/>
          </a:xfrm>
        </p:spPr>
        <p:txBody>
          <a:bodyPr>
            <a:noAutofit/>
          </a:bodyPr>
          <a:lstStyle/>
          <a:p>
            <a:r>
              <a:rPr lang="es-US" sz="2400" dirty="0"/>
              <a:t>La primera línea de un mensaje de respuesta tiene un código de 3 dígitos que le indica al cliente cómo interpretar la respuesta.</a:t>
            </a:r>
          </a:p>
          <a:p>
            <a:endParaRPr lang="es-US" sz="2400" dirty="0"/>
          </a:p>
          <a:p>
            <a:r>
              <a:rPr lang="es-US" sz="2400" dirty="0"/>
              <a:t>Los códigos de respuesta se dividen en cinco categorías dependiendo del dígito con el que inician:</a:t>
            </a:r>
          </a:p>
          <a:p>
            <a:r>
              <a:rPr lang="es-US" sz="2400" dirty="0"/>
              <a:t>1XX: Información</a:t>
            </a:r>
          </a:p>
          <a:p>
            <a:r>
              <a:rPr lang="es-US" sz="2400" dirty="0"/>
              <a:t>2XX: Éxito</a:t>
            </a:r>
          </a:p>
          <a:p>
            <a:r>
              <a:rPr lang="es-US" sz="2400" dirty="0"/>
              <a:t>3XX: Redirección</a:t>
            </a:r>
          </a:p>
          <a:p>
            <a:r>
              <a:rPr lang="es-US" sz="2400" dirty="0"/>
              <a:t>4XX: Error en el cliente</a:t>
            </a:r>
          </a:p>
          <a:p>
            <a:r>
              <a:rPr lang="es-US" sz="2400" dirty="0"/>
              <a:t>5XX: Error en el servidor</a:t>
            </a:r>
          </a:p>
          <a:p>
            <a:r>
              <a:rPr lang="es-US" sz="2400" dirty="0"/>
              <a:t>Seguramente estás familiarizado(a) con el famoso error 404 que retornan los servidores cuando el recurso no fue encontrado. O con el error 500 cuando ocurre un error en el servidor. Pero existen muchos más.</a:t>
            </a:r>
            <a:endParaRPr lang="es-CO" sz="2400" dirty="0"/>
          </a:p>
        </p:txBody>
      </p:sp>
    </p:spTree>
    <p:extLst>
      <p:ext uri="{BB962C8B-B14F-4D97-AF65-F5344CB8AC3E}">
        <p14:creationId xmlns:p14="http://schemas.microsoft.com/office/powerpoint/2010/main" val="353227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640DF-6321-40CE-BB24-2DBBD16C39DE}"/>
              </a:ext>
            </a:extLst>
          </p:cNvPr>
          <p:cNvSpPr>
            <a:spLocks noGrp="1"/>
          </p:cNvSpPr>
          <p:nvPr>
            <p:ph type="title"/>
          </p:nvPr>
        </p:nvSpPr>
        <p:spPr>
          <a:xfrm>
            <a:off x="838200" y="391630"/>
            <a:ext cx="10515600" cy="1145623"/>
          </a:xfrm>
        </p:spPr>
        <p:txBody>
          <a:bodyPr>
            <a:normAutofit fontScale="90000"/>
          </a:bodyPr>
          <a:lstStyle/>
          <a:p>
            <a:pPr algn="ctr"/>
            <a:r>
              <a:rPr lang="es-US" dirty="0"/>
              <a:t>Los encabezados</a:t>
            </a:r>
            <a:br>
              <a:rPr lang="es-US" dirty="0"/>
            </a:br>
            <a:endParaRPr lang="es-CO" dirty="0"/>
          </a:p>
        </p:txBody>
      </p:sp>
      <p:sp>
        <p:nvSpPr>
          <p:cNvPr id="3" name="Marcador de contenido 2">
            <a:extLst>
              <a:ext uri="{FF2B5EF4-FFF2-40B4-BE49-F238E27FC236}">
                <a16:creationId xmlns:a16="http://schemas.microsoft.com/office/drawing/2014/main" id="{169ABDEE-9064-476C-8A2B-EE341FDE92A7}"/>
              </a:ext>
            </a:extLst>
          </p:cNvPr>
          <p:cNvSpPr>
            <a:spLocks noGrp="1"/>
          </p:cNvSpPr>
          <p:nvPr>
            <p:ph idx="1"/>
          </p:nvPr>
        </p:nvSpPr>
        <p:spPr/>
        <p:txBody>
          <a:bodyPr>
            <a:normAutofit fontScale="92500" lnSpcReduction="10000"/>
          </a:bodyPr>
          <a:lstStyle/>
          <a:p>
            <a:r>
              <a:rPr lang="es-US" dirty="0"/>
              <a:t>Los encabezados brindan información adicional sobre la petición o la respuesta. Los encabezados tienen la siguiente sintaxis:</a:t>
            </a:r>
          </a:p>
          <a:p>
            <a:endParaRPr lang="es-US" dirty="0"/>
          </a:p>
          <a:p>
            <a:r>
              <a:rPr lang="es-US" dirty="0"/>
              <a:t>[nombre del encabezado]: [valor del encabezado]</a:t>
            </a:r>
          </a:p>
          <a:p>
            <a:r>
              <a:rPr lang="es-US" dirty="0"/>
              <a:t>Encabezados comunes incluyen:</a:t>
            </a:r>
          </a:p>
          <a:p>
            <a:endParaRPr lang="es-US" dirty="0"/>
          </a:p>
          <a:p>
            <a:r>
              <a:rPr lang="es-US" dirty="0"/>
              <a:t>Content-</a:t>
            </a:r>
            <a:r>
              <a:rPr lang="es-US" dirty="0" err="1"/>
              <a:t>Type</a:t>
            </a:r>
            <a:r>
              <a:rPr lang="es-US" dirty="0"/>
              <a:t>: el tipo de contenido que se está enviando en el cuerpo de un mensaje de petición, por ejemplo text/html.</a:t>
            </a:r>
          </a:p>
          <a:p>
            <a:r>
              <a:rPr lang="es-US" dirty="0"/>
              <a:t>Accept: el tipo de contenido que el cliente está esperando.</a:t>
            </a:r>
          </a:p>
          <a:p>
            <a:r>
              <a:rPr lang="es-US" dirty="0"/>
              <a:t>User-Agent: el tipo de navegador que está haciendo la petición</a:t>
            </a:r>
            <a:endParaRPr lang="es-CO" dirty="0"/>
          </a:p>
        </p:txBody>
      </p:sp>
    </p:spTree>
    <p:extLst>
      <p:ext uri="{BB962C8B-B14F-4D97-AF65-F5344CB8AC3E}">
        <p14:creationId xmlns:p14="http://schemas.microsoft.com/office/powerpoint/2010/main" val="112741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113D915-EB49-47CA-A0E8-C34D0FEBBE06}"/>
              </a:ext>
            </a:extLst>
          </p:cNvPr>
          <p:cNvPicPr>
            <a:picLocks noChangeAspect="1"/>
          </p:cNvPicPr>
          <p:nvPr/>
        </p:nvPicPr>
        <p:blipFill>
          <a:blip r:embed="rId2"/>
          <a:stretch>
            <a:fillRect/>
          </a:stretch>
        </p:blipFill>
        <p:spPr>
          <a:xfrm>
            <a:off x="0" y="1"/>
            <a:ext cx="12191999" cy="2610678"/>
          </a:xfrm>
          <a:prstGeom prst="rect">
            <a:avLst/>
          </a:prstGeom>
        </p:spPr>
      </p:pic>
      <p:sp>
        <p:nvSpPr>
          <p:cNvPr id="3" name="Marcador de contenido 2">
            <a:extLst>
              <a:ext uri="{FF2B5EF4-FFF2-40B4-BE49-F238E27FC236}">
                <a16:creationId xmlns:a16="http://schemas.microsoft.com/office/drawing/2014/main" id="{D5AEDAC4-0D84-4B1D-A590-ECD5C3A6DFFA}"/>
              </a:ext>
            </a:extLst>
          </p:cNvPr>
          <p:cNvSpPr>
            <a:spLocks noGrp="1"/>
          </p:cNvSpPr>
          <p:nvPr>
            <p:ph idx="1"/>
          </p:nvPr>
        </p:nvSpPr>
        <p:spPr>
          <a:xfrm>
            <a:off x="182880" y="2610678"/>
            <a:ext cx="11844997" cy="4247321"/>
          </a:xfrm>
        </p:spPr>
        <p:txBody>
          <a:bodyPr>
            <a:noAutofit/>
          </a:bodyPr>
          <a:lstStyle/>
          <a:p>
            <a:r>
              <a:rPr lang="es-US" sz="2400" dirty="0"/>
              <a:t>Esquema: El esquema define el protocolo a utilizar, para HTTP puede ser http o https (el protocolo seguro de HTTP).</a:t>
            </a:r>
          </a:p>
          <a:p>
            <a:r>
              <a:rPr lang="es-US" sz="2400" dirty="0"/>
              <a:t>Host: La IP o el nombre del servidor que se quiere acceder (</a:t>
            </a:r>
            <a:r>
              <a:rPr lang="es-US" sz="2400" dirty="0" err="1"/>
              <a:t>p.e</a:t>
            </a:r>
            <a:r>
              <a:rPr lang="es-US" sz="2400" dirty="0"/>
              <a:t>. 127.0.0.1, localhost, google.com, www.google.com.co, etc.)</a:t>
            </a:r>
          </a:p>
          <a:p>
            <a:r>
              <a:rPr lang="es-US" sz="2400" dirty="0"/>
              <a:t>Puerto: El puerto en el que está escuchando el servidor HTTP. Si se omite se asume que es el 80.</a:t>
            </a:r>
          </a:p>
          <a:p>
            <a:r>
              <a:rPr lang="es-US" sz="2400" dirty="0"/>
              <a:t>Path: La ruta al recurso que se quiere acceder.</a:t>
            </a:r>
          </a:p>
          <a:p>
            <a:r>
              <a:rPr lang="es-US" sz="2400" dirty="0"/>
              <a:t>Query String: Contiene información adicional para el servidor en forma de propiedades (atributo=valor). Las propiedades se separan por &amp;.</a:t>
            </a:r>
          </a:p>
          <a:p>
            <a:r>
              <a:rPr lang="es-US" sz="2400" dirty="0"/>
              <a:t>Fragmento: La referencia a una ubicación interna del documento.</a:t>
            </a:r>
            <a:endParaRPr lang="es-CO" sz="2400" dirty="0"/>
          </a:p>
        </p:txBody>
      </p:sp>
    </p:spTree>
    <p:extLst>
      <p:ext uri="{BB962C8B-B14F-4D97-AF65-F5344CB8AC3E}">
        <p14:creationId xmlns:p14="http://schemas.microsoft.com/office/powerpoint/2010/main" val="31601398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441</Words>
  <Application>Microsoft Office PowerPoint</Application>
  <PresentationFormat>Panorámica</PresentationFormat>
  <Paragraphs>36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como funciona la web?</vt:lpstr>
      <vt:lpstr>Presentación de PowerPoint</vt:lpstr>
      <vt:lpstr>Presentación de PowerPoint</vt:lpstr>
      <vt:lpstr>Presentación de PowerPoint</vt:lpstr>
      <vt:lpstr>Presentación de PowerPoint</vt:lpstr>
      <vt:lpstr>Presentación de PowerPoint</vt:lpstr>
      <vt:lpstr> El código de respuesta</vt:lpstr>
      <vt:lpstr>Los encabezados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 funciona la web?</dc:title>
  <dc:creator>Julio Cesar Naranjo Quintero</dc:creator>
  <cp:lastModifiedBy>Julio Cesar Naranjo Quintero</cp:lastModifiedBy>
  <cp:revision>7</cp:revision>
  <dcterms:created xsi:type="dcterms:W3CDTF">2020-10-20T21:46:19Z</dcterms:created>
  <dcterms:modified xsi:type="dcterms:W3CDTF">2020-10-21T02:13:25Z</dcterms:modified>
</cp:coreProperties>
</file>