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23" r:id="rId57"/>
  </p:sldIdLst>
  <p:sldSz cx="9144000" cy="5143500" type="screen16x9"/>
  <p:notesSz cx="6858000" cy="9144000"/>
  <p:embeddedFontLst>
    <p:embeddedFont>
      <p:font typeface="Playfair Display" panose="020B0604020202020204" charset="0"/>
      <p:regular r:id="rId59"/>
      <p:bold r:id="rId60"/>
      <p:italic r:id="rId61"/>
      <p:boldItalic r:id="rId62"/>
    </p:embeddedFont>
    <p:embeddedFont>
      <p:font typeface="Lat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b0a5d7e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b0a5d7e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b0a5d7e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b0a5d7e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b0a5d7e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b0a5d7e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b0a5d7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b0a5d7e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b0a5d7e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b0a5d7e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b0a5d7e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b0a5d7e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b0a5d7e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b0a5d7e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b0a5d7e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b0a5d7e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b0a5d7e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b0a5d7e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0d30a84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0d30a84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a61a802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a61a802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56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0d30a846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0d30a846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d30a846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0d30a846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0d30a846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0d30a846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0d30a846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0d30a846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0d30a8463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0d30a8463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0d30a846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0d30a846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0d30a8463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0d30a8463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0d30a846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0d30a846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0d30a846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0d30a846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0d30a8463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50d30a8463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a61a802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a61a802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50d30a8463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50d30a8463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50d30a8463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50d30a8463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0d30a8463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0d30a8463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0d30a8463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0d30a8463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50d30a8463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50d30a8463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0d30a8463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50d30a8463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0d30a8463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0d30a8463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50d30a8463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50d30a8463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50d30a8463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50d30a8463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50d30a8463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50d30a8463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a61a802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a61a802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0d30a8463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0d30a8463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50d30a8463_0_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50d30a8463_0_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50d30a8463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50d30a8463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0d30a8463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0d30a8463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50d30a8463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50d30a8463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50d30a8463_0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50d30a8463_0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50d30a8463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50d30a8463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0d30a8463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50d30a8463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50d30a8463_0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50d30a8463_0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50d30a8463_0_2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50d30a8463_0_2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a61a802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a61a802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50d30a8463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50d30a8463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50d30a8463_0_2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50d30a8463_0_2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50d30a8463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50d30a8463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50d30a8463_0_2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50d30a8463_0_2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50d30a8463_0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50d30a8463_0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554816728e_2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554816728e_2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91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a61a802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a61a802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a61a802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a61a802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b0a5d7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b0a5d7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b0a5d7e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b0a5d7e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Huffman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Equipes  ̶5̶ ̶e̶ ̶6</a:t>
            </a:r>
            <a:r>
              <a:rPr lang="pt-BR" dirty="0" smtClean="0"/>
              <a:t>̶ 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lógica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949300"/>
            <a:ext cx="29094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 </a:t>
            </a:r>
            <a:r>
              <a:rPr lang="pt-BR" b="1"/>
              <a:t>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O</a:t>
            </a:r>
            <a:r>
              <a:rPr lang="pt-BR" b="1"/>
              <a:t> x 1 = 7,15%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1"/>
                </a:solidFill>
              </a:rPr>
              <a:t>R</a:t>
            </a:r>
            <a:r>
              <a:rPr lang="pt-BR" b="1"/>
              <a:t> x 1 = 7,15%</a:t>
            </a: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221100" y="462290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Método de compressão Huffman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ordenar de forma decrescente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813250"/>
            <a:ext cx="26253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 </a:t>
            </a:r>
            <a:r>
              <a:rPr lang="pt-BR" b="1"/>
              <a:t>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FF0000"/>
                </a:solidFill>
              </a:rPr>
              <a:t>O</a:t>
            </a:r>
            <a:r>
              <a:rPr lang="pt-BR" b="1" u="sng"/>
              <a:t> x 1 = 7,15%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chemeClr val="accent1"/>
                </a:solidFill>
              </a:rPr>
              <a:t>R</a:t>
            </a:r>
            <a:r>
              <a:rPr lang="pt-BR" b="1" u="sng"/>
              <a:t> x 1 = 7,15%</a:t>
            </a:r>
            <a:endParaRPr b="1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31" name="Google Shape;131;p22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463050" y="4378575"/>
            <a:ext cx="5664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7,15%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797450" y="4378575"/>
            <a:ext cx="5664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7,15%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995000" y="3104125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14,30%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2"/>
          <p:cNvCxnSpPr>
            <a:endCxn id="135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2"/>
          <p:cNvCxnSpPr>
            <a:endCxn id="132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agrupar os dois de menor frequência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813250"/>
            <a:ext cx="34827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n1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 </a:t>
            </a:r>
            <a:r>
              <a:rPr lang="pt-BR" b="1"/>
              <a:t>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x 1 = 7,15%</a:t>
            </a:r>
            <a:endParaRPr b="1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49" name="Google Shape;149;p23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23"/>
          <p:cNvCxnSpPr>
            <a:endCxn id="152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3"/>
          <p:cNvCxnSpPr>
            <a:endCxn id="150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33105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forma um dos nós da árvore, gerando um novo elemento na lista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1896975"/>
            <a:ext cx="27942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n1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674EA7"/>
                </a:solidFill>
              </a:rPr>
              <a:t>I </a:t>
            </a:r>
            <a:r>
              <a:rPr lang="pt-BR" b="1" u="sng"/>
              <a:t>x 1 = 7,15%</a:t>
            </a:r>
            <a:endParaRPr b="1" u="sng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A36041"/>
                </a:solidFill>
              </a:rPr>
              <a:t>D</a:t>
            </a:r>
            <a:r>
              <a:rPr lang="pt-BR" b="1" u="sng"/>
              <a:t> x 1 = 7,15%</a:t>
            </a:r>
            <a:endParaRPr b="1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65" name="Google Shape;165;p24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4"/>
          <p:cNvCxnSpPr>
            <a:endCxn id="168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endCxn id="166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4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107050" y="4404225"/>
            <a:ext cx="5664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7,15%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441450" y="4404225"/>
            <a:ext cx="5664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7,15%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639000" y="3129775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14,30%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4"/>
          <p:cNvCxnSpPr>
            <a:endCxn id="177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>
            <a:endCxn id="174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re-ordena a lista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311700" y="1911000"/>
            <a:ext cx="28644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n1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n2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92" name="Google Shape;192;p25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5"/>
          <p:cNvCxnSpPr>
            <a:endCxn id="195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5"/>
          <p:cNvCxnSpPr>
            <a:endCxn id="193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5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5"/>
          <p:cNvCxnSpPr>
            <a:endCxn id="203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>
            <a:endCxn id="201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311700" y="1838900"/>
            <a:ext cx="24567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n1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n2</a:t>
            </a:r>
            <a:r>
              <a:rPr lang="pt-BR" b="1"/>
              <a:t> = 14,30 %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chemeClr val="accent3"/>
                </a:solidFill>
              </a:rPr>
              <a:t>A</a:t>
            </a:r>
            <a:r>
              <a:rPr lang="pt-BR" b="1" u="sng"/>
              <a:t> x 2 = 14,28%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chemeClr val="accent4"/>
                </a:solidFill>
              </a:rPr>
              <a:t>L</a:t>
            </a:r>
            <a:r>
              <a:rPr lang="pt-BR" b="1" u="sng"/>
              <a:t> x 2 = 14,28%</a:t>
            </a:r>
            <a:endParaRPr b="1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15" name="Google Shape;215;p26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26"/>
          <p:cNvCxnSpPr>
            <a:endCxn id="218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>
            <a:endCxn id="216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6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6"/>
          <p:cNvCxnSpPr>
            <a:endCxn id="226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6"/>
          <p:cNvCxnSpPr>
            <a:endCxn id="224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6"/>
          <p:cNvSpPr/>
          <p:nvPr/>
        </p:nvSpPr>
        <p:spPr>
          <a:xfrm>
            <a:off x="5007450" y="327857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5007450" y="325622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4912650" y="3653900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14,28%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4341850" y="330092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4341850" y="327857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4247025" y="3653900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14,28%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639300" y="26749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4553350" y="26190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491700" y="2385900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28,56%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6"/>
          <p:cNvCxnSpPr>
            <a:endCxn id="235" idx="0"/>
          </p:cNvCxnSpPr>
          <p:nvPr/>
        </p:nvCxnSpPr>
        <p:spPr>
          <a:xfrm flipH="1">
            <a:off x="4577350" y="3025375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6"/>
          <p:cNvCxnSpPr>
            <a:endCxn id="232" idx="0"/>
          </p:cNvCxnSpPr>
          <p:nvPr/>
        </p:nvCxnSpPr>
        <p:spPr>
          <a:xfrm>
            <a:off x="4957950" y="3013225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3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326400" y="1847300"/>
            <a:ext cx="25803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n3</a:t>
            </a:r>
            <a:r>
              <a:rPr lang="pt-BR" b="1"/>
              <a:t> = 28,56 %</a:t>
            </a:r>
            <a:endParaRPr b="1">
              <a:solidFill>
                <a:schemeClr val="accent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000000"/>
                </a:solidFill>
              </a:rPr>
              <a:t>n1</a:t>
            </a:r>
            <a:r>
              <a:rPr lang="pt-BR" b="1" u="sng"/>
              <a:t> = 14,30 %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000000"/>
                </a:solidFill>
              </a:rPr>
              <a:t>n2</a:t>
            </a:r>
            <a:r>
              <a:rPr lang="pt-BR" b="1" u="sng"/>
              <a:t> = 14,30 %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49" name="Google Shape;249;p27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/>
          <p:nvPr/>
        </p:nvSpPr>
        <p:spPr>
          <a:xfrm flipH="1"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27"/>
          <p:cNvCxnSpPr>
            <a:endCxn id="252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7"/>
          <p:cNvCxnSpPr>
            <a:endCxn id="250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7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27"/>
          <p:cNvCxnSpPr>
            <a:endCxn id="260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>
            <a:endCxn id="258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7"/>
          <p:cNvSpPr/>
          <p:nvPr/>
        </p:nvSpPr>
        <p:spPr>
          <a:xfrm>
            <a:off x="5007450" y="327857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5007450" y="325622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4341850" y="330092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4341850" y="327857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4639300" y="26749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4553350" y="26190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7"/>
          <p:cNvCxnSpPr>
            <a:endCxn id="268" idx="0"/>
          </p:cNvCxnSpPr>
          <p:nvPr/>
        </p:nvCxnSpPr>
        <p:spPr>
          <a:xfrm flipH="1">
            <a:off x="4577350" y="3025375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7"/>
          <p:cNvCxnSpPr>
            <a:endCxn id="266" idx="0"/>
          </p:cNvCxnSpPr>
          <p:nvPr/>
        </p:nvCxnSpPr>
        <p:spPr>
          <a:xfrm>
            <a:off x="4957950" y="3013225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7"/>
          <p:cNvSpPr/>
          <p:nvPr/>
        </p:nvSpPr>
        <p:spPr>
          <a:xfrm>
            <a:off x="6430100" y="30210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6378650" y="29634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6317000" y="2571738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28,60%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6" name="Google Shape;276;p27"/>
          <p:cNvCxnSpPr/>
          <p:nvPr/>
        </p:nvCxnSpPr>
        <p:spPr>
          <a:xfrm>
            <a:off x="6830875" y="3293325"/>
            <a:ext cx="3204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7"/>
          <p:cNvCxnSpPr/>
          <p:nvPr/>
        </p:nvCxnSpPr>
        <p:spPr>
          <a:xfrm flipH="1">
            <a:off x="6170625" y="3330325"/>
            <a:ext cx="2976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5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412350" y="1891375"/>
            <a:ext cx="2320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n4</a:t>
            </a:r>
            <a:r>
              <a:rPr lang="pt-BR" b="1"/>
              <a:t> = 28,60 %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n3</a:t>
            </a:r>
            <a:r>
              <a:rPr lang="pt-BR" b="1"/>
              <a:t> = 28,56 %</a:t>
            </a:r>
            <a:endParaRPr b="1">
              <a:solidFill>
                <a:schemeClr val="accent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85" name="Google Shape;285;p28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1" name="Google Shape;291;p28"/>
          <p:cNvCxnSpPr>
            <a:endCxn id="288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8"/>
          <p:cNvCxnSpPr>
            <a:endCxn id="286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28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28"/>
          <p:cNvCxnSpPr>
            <a:endCxn id="296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8"/>
          <p:cNvCxnSpPr>
            <a:endCxn id="294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8"/>
          <p:cNvSpPr/>
          <p:nvPr/>
        </p:nvSpPr>
        <p:spPr>
          <a:xfrm>
            <a:off x="5007450" y="327857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5007450" y="325622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4341850" y="3300925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4341850" y="3278575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4639300" y="26749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4553350" y="26190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28"/>
          <p:cNvCxnSpPr>
            <a:endCxn id="304" idx="0"/>
          </p:cNvCxnSpPr>
          <p:nvPr/>
        </p:nvCxnSpPr>
        <p:spPr>
          <a:xfrm flipH="1">
            <a:off x="4577350" y="3025375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8"/>
          <p:cNvCxnSpPr>
            <a:endCxn id="302" idx="0"/>
          </p:cNvCxnSpPr>
          <p:nvPr/>
        </p:nvCxnSpPr>
        <p:spPr>
          <a:xfrm>
            <a:off x="4957950" y="3013225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8"/>
          <p:cNvSpPr/>
          <p:nvPr/>
        </p:nvSpPr>
        <p:spPr>
          <a:xfrm>
            <a:off x="6507575" y="306916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6421625" y="301321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>
            <a:off x="6860475" y="3356800"/>
            <a:ext cx="290700" cy="1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8"/>
          <p:cNvCxnSpPr/>
          <p:nvPr/>
        </p:nvCxnSpPr>
        <p:spPr>
          <a:xfrm flipH="1">
            <a:off x="6127525" y="3364200"/>
            <a:ext cx="399900" cy="1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4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body" idx="1"/>
          </p:nvPr>
        </p:nvSpPr>
        <p:spPr>
          <a:xfrm>
            <a:off x="311700" y="1763450"/>
            <a:ext cx="23445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n4</a:t>
            </a:r>
            <a:r>
              <a:rPr lang="pt-BR" b="1"/>
              <a:t> = 28,60 %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n3</a:t>
            </a:r>
            <a:r>
              <a:rPr lang="pt-BR" b="1"/>
              <a:t> = 28,56 %</a:t>
            </a:r>
            <a:endParaRPr b="1">
              <a:solidFill>
                <a:schemeClr val="accent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chemeClr val="accent6"/>
                </a:solidFill>
              </a:rPr>
              <a:t>P</a:t>
            </a:r>
            <a:r>
              <a:rPr lang="pt-BR" b="1" u="sng"/>
              <a:t> x 3 = 21,42%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1A798F"/>
                </a:solidFill>
              </a:rPr>
              <a:t>E</a:t>
            </a:r>
            <a:r>
              <a:rPr lang="pt-BR" b="1" u="sng"/>
              <a:t> x 3 = 21,42%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320" name="Google Shape;320;p29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29"/>
          <p:cNvCxnSpPr>
            <a:endCxn id="323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9"/>
          <p:cNvCxnSpPr>
            <a:endCxn id="321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29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29"/>
          <p:cNvCxnSpPr>
            <a:endCxn id="331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9"/>
          <p:cNvCxnSpPr>
            <a:endCxn id="329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9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2" name="Google Shape;342;p29"/>
          <p:cNvCxnSpPr>
            <a:endCxn id="339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9"/>
          <p:cNvCxnSpPr>
            <a:endCxn id="337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9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6" name="Google Shape;346;p29"/>
          <p:cNvCxnSpPr/>
          <p:nvPr/>
        </p:nvCxnSpPr>
        <p:spPr>
          <a:xfrm>
            <a:off x="6771650" y="3016375"/>
            <a:ext cx="37980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9"/>
          <p:cNvCxnSpPr/>
          <p:nvPr/>
        </p:nvCxnSpPr>
        <p:spPr>
          <a:xfrm flipH="1">
            <a:off x="6127925" y="3001575"/>
            <a:ext cx="3255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9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8005025" y="3039088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21,42%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339400" y="3039088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21,42%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7584075" y="1771088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42,84%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7" name="Google Shape;357;p29"/>
          <p:cNvCxnSpPr>
            <a:endCxn id="352" idx="0"/>
          </p:cNvCxnSpPr>
          <p:nvPr/>
        </p:nvCxnSpPr>
        <p:spPr>
          <a:xfrm flipH="1">
            <a:off x="7669725" y="2410563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9"/>
          <p:cNvCxnSpPr>
            <a:endCxn id="349" idx="0"/>
          </p:cNvCxnSpPr>
          <p:nvPr/>
        </p:nvCxnSpPr>
        <p:spPr>
          <a:xfrm>
            <a:off x="8050325" y="2398413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5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body" idx="1"/>
          </p:nvPr>
        </p:nvSpPr>
        <p:spPr>
          <a:xfrm>
            <a:off x="311825" y="1763450"/>
            <a:ext cx="2449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n5</a:t>
            </a:r>
            <a:r>
              <a:rPr lang="pt-BR" b="1"/>
              <a:t> = 42,84 %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n4</a:t>
            </a:r>
            <a:r>
              <a:rPr lang="pt-BR" b="1"/>
              <a:t> = 28,60 %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n3</a:t>
            </a:r>
            <a:r>
              <a:rPr lang="pt-BR" b="1"/>
              <a:t> = 28,56 %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366" name="Google Shape;366;p30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0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2" name="Google Shape;372;p30"/>
          <p:cNvCxnSpPr>
            <a:endCxn id="369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30"/>
          <p:cNvCxnSpPr>
            <a:endCxn id="367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30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30"/>
          <p:cNvCxnSpPr>
            <a:endCxn id="377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0"/>
          <p:cNvCxnSpPr>
            <a:endCxn id="375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0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8" name="Google Shape;388;p30"/>
          <p:cNvCxnSpPr>
            <a:endCxn id="385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0"/>
          <p:cNvCxnSpPr>
            <a:endCxn id="383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0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30"/>
          <p:cNvCxnSpPr/>
          <p:nvPr/>
        </p:nvCxnSpPr>
        <p:spPr>
          <a:xfrm>
            <a:off x="6771650" y="3034300"/>
            <a:ext cx="379500" cy="5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0"/>
          <p:cNvCxnSpPr/>
          <p:nvPr/>
        </p:nvCxnSpPr>
        <p:spPr>
          <a:xfrm flipH="1">
            <a:off x="6172250" y="3012025"/>
            <a:ext cx="296100" cy="4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30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0" name="Google Shape;400;p30"/>
          <p:cNvCxnSpPr>
            <a:endCxn id="397" idx="0"/>
          </p:cNvCxnSpPr>
          <p:nvPr/>
        </p:nvCxnSpPr>
        <p:spPr>
          <a:xfrm flipH="1">
            <a:off x="7669725" y="2410563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0"/>
          <p:cNvCxnSpPr>
            <a:endCxn id="395" idx="0"/>
          </p:cNvCxnSpPr>
          <p:nvPr/>
        </p:nvCxnSpPr>
        <p:spPr>
          <a:xfrm>
            <a:off x="8050325" y="2398413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2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Equipe 3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Amanda Chaves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Caio de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Gabriel Queiroz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Nadine Brito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Nayra</a:t>
            </a:r>
            <a:r>
              <a:rPr lang="pt-BR" dirty="0" smtClean="0"/>
              <a:t> Vieira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Paulo Marinho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Robson Borges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Stephany</a:t>
            </a:r>
            <a:r>
              <a:rPr lang="pt-BR" dirty="0" smtClean="0"/>
              <a:t> Barroso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Thiago Santos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1"/>
          <p:cNvCxnSpPr>
            <a:endCxn id="411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31"/>
          <p:cNvCxnSpPr>
            <a:endCxn id="409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1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1"/>
          <p:cNvCxnSpPr>
            <a:endCxn id="419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31"/>
          <p:cNvCxnSpPr>
            <a:endCxn id="417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31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31"/>
          <p:cNvCxnSpPr>
            <a:endCxn id="427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1"/>
          <p:cNvCxnSpPr>
            <a:endCxn id="425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31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31"/>
          <p:cNvCxnSpPr/>
          <p:nvPr/>
        </p:nvCxnSpPr>
        <p:spPr>
          <a:xfrm>
            <a:off x="6786450" y="3026900"/>
            <a:ext cx="3648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31"/>
          <p:cNvCxnSpPr/>
          <p:nvPr/>
        </p:nvCxnSpPr>
        <p:spPr>
          <a:xfrm flipH="1">
            <a:off x="6149825" y="3041700"/>
            <a:ext cx="32580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31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2" name="Google Shape;442;p31"/>
          <p:cNvCxnSpPr>
            <a:endCxn id="439" idx="0"/>
          </p:cNvCxnSpPr>
          <p:nvPr/>
        </p:nvCxnSpPr>
        <p:spPr>
          <a:xfrm flipH="1">
            <a:off x="7669725" y="2410563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1"/>
          <p:cNvCxnSpPr>
            <a:endCxn id="437" idx="0"/>
          </p:cNvCxnSpPr>
          <p:nvPr/>
        </p:nvCxnSpPr>
        <p:spPr>
          <a:xfrm>
            <a:off x="8050325" y="2398413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31"/>
          <p:cNvSpPr/>
          <p:nvPr/>
        </p:nvSpPr>
        <p:spPr>
          <a:xfrm>
            <a:off x="5527400" y="20601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5441450" y="20042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31"/>
          <p:cNvCxnSpPr/>
          <p:nvPr/>
        </p:nvCxnSpPr>
        <p:spPr>
          <a:xfrm flipH="1">
            <a:off x="5010425" y="2362063"/>
            <a:ext cx="5670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31"/>
          <p:cNvCxnSpPr/>
          <p:nvPr/>
        </p:nvCxnSpPr>
        <p:spPr>
          <a:xfrm>
            <a:off x="5925250" y="2299000"/>
            <a:ext cx="61500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31"/>
          <p:cNvSpPr txBox="1"/>
          <p:nvPr/>
        </p:nvSpPr>
        <p:spPr>
          <a:xfrm>
            <a:off x="5379800" y="1755175"/>
            <a:ext cx="689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57,16%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311825" y="1763450"/>
            <a:ext cx="2449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n5</a:t>
            </a:r>
            <a:r>
              <a:rPr lang="pt-BR" b="1"/>
              <a:t> = 42,84 %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000000"/>
                </a:solidFill>
              </a:rPr>
              <a:t>n4</a:t>
            </a:r>
            <a:r>
              <a:rPr lang="pt-BR" b="1" u="sng"/>
              <a:t> = 28,60 %</a:t>
            </a:r>
            <a:endParaRPr b="1" u="sng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000000"/>
                </a:solidFill>
              </a:rPr>
              <a:t>n3</a:t>
            </a:r>
            <a:r>
              <a:rPr lang="pt-BR" b="1" u="sng"/>
              <a:t> = 28,56 %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7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2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2" name="Google Shape;462;p32"/>
          <p:cNvCxnSpPr>
            <a:endCxn id="459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2"/>
          <p:cNvCxnSpPr>
            <a:endCxn id="457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2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0" name="Google Shape;470;p32"/>
          <p:cNvCxnSpPr>
            <a:endCxn id="467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2"/>
          <p:cNvCxnSpPr>
            <a:endCxn id="465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32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32"/>
          <p:cNvCxnSpPr>
            <a:endCxn id="475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32"/>
          <p:cNvCxnSpPr>
            <a:endCxn id="473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32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2" name="Google Shape;482;p32"/>
          <p:cNvCxnSpPr/>
          <p:nvPr/>
        </p:nvCxnSpPr>
        <p:spPr>
          <a:xfrm>
            <a:off x="6793850" y="3049100"/>
            <a:ext cx="4218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2"/>
          <p:cNvCxnSpPr/>
          <p:nvPr/>
        </p:nvCxnSpPr>
        <p:spPr>
          <a:xfrm flipH="1">
            <a:off x="6135125" y="3049100"/>
            <a:ext cx="3405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32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0" name="Google Shape;490;p32"/>
          <p:cNvCxnSpPr/>
          <p:nvPr/>
        </p:nvCxnSpPr>
        <p:spPr>
          <a:xfrm flipH="1">
            <a:off x="7674525" y="2410563"/>
            <a:ext cx="177300" cy="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2"/>
          <p:cNvCxnSpPr/>
          <p:nvPr/>
        </p:nvCxnSpPr>
        <p:spPr>
          <a:xfrm>
            <a:off x="8050325" y="2398413"/>
            <a:ext cx="2754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32"/>
          <p:cNvSpPr/>
          <p:nvPr/>
        </p:nvSpPr>
        <p:spPr>
          <a:xfrm>
            <a:off x="5527400" y="20601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5441450" y="20042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4" name="Google Shape;494;p32"/>
          <p:cNvCxnSpPr/>
          <p:nvPr/>
        </p:nvCxnSpPr>
        <p:spPr>
          <a:xfrm flipH="1">
            <a:off x="5017625" y="2362063"/>
            <a:ext cx="5598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32"/>
          <p:cNvCxnSpPr/>
          <p:nvPr/>
        </p:nvCxnSpPr>
        <p:spPr>
          <a:xfrm>
            <a:off x="5940250" y="2299000"/>
            <a:ext cx="61500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32"/>
          <p:cNvSpPr txBox="1">
            <a:spLocks noGrp="1"/>
          </p:cNvSpPr>
          <p:nvPr>
            <p:ph type="body" idx="1"/>
          </p:nvPr>
        </p:nvSpPr>
        <p:spPr>
          <a:xfrm>
            <a:off x="311825" y="1763450"/>
            <a:ext cx="2449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n6</a:t>
            </a:r>
            <a:r>
              <a:rPr lang="pt-BR" b="1"/>
              <a:t> = 57,16 %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n5</a:t>
            </a:r>
            <a:r>
              <a:rPr lang="pt-BR" b="1"/>
              <a:t> = 42,84 %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6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9" name="Google Shape;509;p33"/>
          <p:cNvCxnSpPr>
            <a:endCxn id="506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3"/>
          <p:cNvCxnSpPr>
            <a:endCxn id="504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3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7" name="Google Shape;517;p33"/>
          <p:cNvCxnSpPr>
            <a:endCxn id="514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33"/>
          <p:cNvCxnSpPr>
            <a:endCxn id="512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33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5" name="Google Shape;525;p33"/>
          <p:cNvCxnSpPr>
            <a:endCxn id="522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3"/>
          <p:cNvCxnSpPr>
            <a:endCxn id="520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3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9" name="Google Shape;529;p33"/>
          <p:cNvCxnSpPr/>
          <p:nvPr/>
        </p:nvCxnSpPr>
        <p:spPr>
          <a:xfrm>
            <a:off x="6786450" y="3034300"/>
            <a:ext cx="429300" cy="4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3"/>
          <p:cNvCxnSpPr/>
          <p:nvPr/>
        </p:nvCxnSpPr>
        <p:spPr>
          <a:xfrm flipH="1">
            <a:off x="6157250" y="3041425"/>
            <a:ext cx="348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33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33"/>
          <p:cNvCxnSpPr>
            <a:endCxn id="534" idx="0"/>
          </p:cNvCxnSpPr>
          <p:nvPr/>
        </p:nvCxnSpPr>
        <p:spPr>
          <a:xfrm flipH="1">
            <a:off x="7669725" y="2410563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33"/>
          <p:cNvCxnSpPr>
            <a:endCxn id="532" idx="0"/>
          </p:cNvCxnSpPr>
          <p:nvPr/>
        </p:nvCxnSpPr>
        <p:spPr>
          <a:xfrm>
            <a:off x="8050325" y="2398413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33"/>
          <p:cNvSpPr/>
          <p:nvPr/>
        </p:nvSpPr>
        <p:spPr>
          <a:xfrm>
            <a:off x="5527400" y="20601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 txBox="1"/>
          <p:nvPr/>
        </p:nvSpPr>
        <p:spPr>
          <a:xfrm>
            <a:off x="5441450" y="20042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1" name="Google Shape;541;p33"/>
          <p:cNvCxnSpPr>
            <a:endCxn id="524" idx="3"/>
          </p:cNvCxnSpPr>
          <p:nvPr/>
        </p:nvCxnSpPr>
        <p:spPr>
          <a:xfrm flipH="1">
            <a:off x="5117225" y="2362063"/>
            <a:ext cx="460200" cy="5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33"/>
          <p:cNvCxnSpPr/>
          <p:nvPr/>
        </p:nvCxnSpPr>
        <p:spPr>
          <a:xfrm>
            <a:off x="5925250" y="2341638"/>
            <a:ext cx="61500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33"/>
          <p:cNvSpPr/>
          <p:nvPr/>
        </p:nvSpPr>
        <p:spPr>
          <a:xfrm>
            <a:off x="6509744" y="1677550"/>
            <a:ext cx="781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 txBox="1"/>
          <p:nvPr/>
        </p:nvSpPr>
        <p:spPr>
          <a:xfrm>
            <a:off x="6339525" y="1621600"/>
            <a:ext cx="1121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5" name="Google Shape;545;p33"/>
          <p:cNvCxnSpPr/>
          <p:nvPr/>
        </p:nvCxnSpPr>
        <p:spPr>
          <a:xfrm flipH="1">
            <a:off x="5906825" y="1909375"/>
            <a:ext cx="613200" cy="2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3"/>
          <p:cNvCxnSpPr/>
          <p:nvPr/>
        </p:nvCxnSpPr>
        <p:spPr>
          <a:xfrm>
            <a:off x="7304500" y="1931600"/>
            <a:ext cx="473700" cy="2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33"/>
          <p:cNvSpPr txBox="1">
            <a:spLocks noGrp="1"/>
          </p:cNvSpPr>
          <p:nvPr>
            <p:ph type="body" idx="1"/>
          </p:nvPr>
        </p:nvSpPr>
        <p:spPr>
          <a:xfrm>
            <a:off x="311825" y="1763450"/>
            <a:ext cx="2449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n6</a:t>
            </a:r>
            <a:r>
              <a:rPr lang="pt-BR" b="1"/>
              <a:t> = 57,16 %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n5</a:t>
            </a:r>
            <a:r>
              <a:rPr lang="pt-BR" b="1"/>
              <a:t> = 42,84 %</a:t>
            </a:r>
            <a:endParaRPr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548" name="Google Shape;548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0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>
            <a:spLocks noGrp="1"/>
          </p:cNvSpPr>
          <p:nvPr>
            <p:ph type="body" idx="1"/>
          </p:nvPr>
        </p:nvSpPr>
        <p:spPr>
          <a:xfrm>
            <a:off x="2542625" y="1771100"/>
            <a:ext cx="168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000000"/>
                </a:solidFill>
              </a:rPr>
              <a:t>100%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555" name="Google Shape;555;p34"/>
          <p:cNvSpPr/>
          <p:nvPr/>
        </p:nvSpPr>
        <p:spPr>
          <a:xfrm>
            <a:off x="7510750" y="4003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4"/>
          <p:cNvSpPr txBox="1"/>
          <p:nvPr/>
        </p:nvSpPr>
        <p:spPr>
          <a:xfrm>
            <a:off x="7510750" y="3980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6845150" y="40256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"/>
          <p:cNvSpPr txBox="1"/>
          <p:nvPr/>
        </p:nvSpPr>
        <p:spPr>
          <a:xfrm>
            <a:off x="6845150" y="40032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7142600" y="33996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4"/>
          <p:cNvSpPr txBox="1"/>
          <p:nvPr/>
        </p:nvSpPr>
        <p:spPr>
          <a:xfrm>
            <a:off x="7056650" y="33436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34"/>
          <p:cNvCxnSpPr>
            <a:endCxn id="558" idx="0"/>
          </p:cNvCxnSpPr>
          <p:nvPr/>
        </p:nvCxnSpPr>
        <p:spPr>
          <a:xfrm flipH="1">
            <a:off x="7080650" y="375005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4"/>
          <p:cNvCxnSpPr>
            <a:endCxn id="556" idx="0"/>
          </p:cNvCxnSpPr>
          <p:nvPr/>
        </p:nvCxnSpPr>
        <p:spPr>
          <a:xfrm>
            <a:off x="7461250" y="373790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34"/>
          <p:cNvSpPr/>
          <p:nvPr/>
        </p:nvSpPr>
        <p:spPr>
          <a:xfrm>
            <a:off x="6154750" y="402890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/>
          <p:cNvSpPr txBox="1"/>
          <p:nvPr/>
        </p:nvSpPr>
        <p:spPr>
          <a:xfrm>
            <a:off x="6154750" y="400655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5489150" y="4051250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5489150" y="4028900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5786600" y="342527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4"/>
          <p:cNvSpPr txBox="1"/>
          <p:nvPr/>
        </p:nvSpPr>
        <p:spPr>
          <a:xfrm>
            <a:off x="5700650" y="336932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9" name="Google Shape;569;p34"/>
          <p:cNvCxnSpPr>
            <a:endCxn id="566" idx="0"/>
          </p:cNvCxnSpPr>
          <p:nvPr/>
        </p:nvCxnSpPr>
        <p:spPr>
          <a:xfrm flipH="1">
            <a:off x="5724650" y="3775700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34"/>
          <p:cNvCxnSpPr>
            <a:endCxn id="564" idx="0"/>
          </p:cNvCxnSpPr>
          <p:nvPr/>
        </p:nvCxnSpPr>
        <p:spPr>
          <a:xfrm>
            <a:off x="6105250" y="3763550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34"/>
          <p:cNvSpPr/>
          <p:nvPr/>
        </p:nvSpPr>
        <p:spPr>
          <a:xfrm>
            <a:off x="5004925" y="331293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"/>
          <p:cNvSpPr txBox="1"/>
          <p:nvPr/>
        </p:nvSpPr>
        <p:spPr>
          <a:xfrm>
            <a:off x="5004925" y="329058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4339325" y="3335288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4"/>
          <p:cNvSpPr txBox="1"/>
          <p:nvPr/>
        </p:nvSpPr>
        <p:spPr>
          <a:xfrm>
            <a:off x="4339325" y="3312938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4636775" y="2709313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4550825" y="2653363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7" name="Google Shape;577;p34"/>
          <p:cNvCxnSpPr>
            <a:endCxn id="574" idx="0"/>
          </p:cNvCxnSpPr>
          <p:nvPr/>
        </p:nvCxnSpPr>
        <p:spPr>
          <a:xfrm flipH="1">
            <a:off x="4574825" y="3059738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4"/>
          <p:cNvCxnSpPr>
            <a:endCxn id="572" idx="0"/>
          </p:cNvCxnSpPr>
          <p:nvPr/>
        </p:nvCxnSpPr>
        <p:spPr>
          <a:xfrm>
            <a:off x="4955425" y="3047588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4"/>
          <p:cNvSpPr/>
          <p:nvPr/>
        </p:nvSpPr>
        <p:spPr>
          <a:xfrm>
            <a:off x="6425475" y="2709325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6339525" y="2653375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1" name="Google Shape;581;p34"/>
          <p:cNvCxnSpPr/>
          <p:nvPr/>
        </p:nvCxnSpPr>
        <p:spPr>
          <a:xfrm>
            <a:off x="6788475" y="3030650"/>
            <a:ext cx="414300" cy="4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34"/>
          <p:cNvCxnSpPr/>
          <p:nvPr/>
        </p:nvCxnSpPr>
        <p:spPr>
          <a:xfrm flipH="1">
            <a:off x="6157525" y="3026900"/>
            <a:ext cx="2811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4"/>
          <p:cNvSpPr/>
          <p:nvPr/>
        </p:nvSpPr>
        <p:spPr>
          <a:xfrm>
            <a:off x="8099825" y="266376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4"/>
          <p:cNvSpPr txBox="1"/>
          <p:nvPr/>
        </p:nvSpPr>
        <p:spPr>
          <a:xfrm>
            <a:off x="8099825" y="264141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34"/>
          <p:cNvSpPr/>
          <p:nvPr/>
        </p:nvSpPr>
        <p:spPr>
          <a:xfrm>
            <a:off x="7434225" y="26861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4"/>
          <p:cNvSpPr txBox="1"/>
          <p:nvPr/>
        </p:nvSpPr>
        <p:spPr>
          <a:xfrm>
            <a:off x="7434225" y="26637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34"/>
          <p:cNvSpPr/>
          <p:nvPr/>
        </p:nvSpPr>
        <p:spPr>
          <a:xfrm>
            <a:off x="7731675" y="2060138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 txBox="1"/>
          <p:nvPr/>
        </p:nvSpPr>
        <p:spPr>
          <a:xfrm>
            <a:off x="7645725" y="2004188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34"/>
          <p:cNvCxnSpPr>
            <a:endCxn id="586" idx="0"/>
          </p:cNvCxnSpPr>
          <p:nvPr/>
        </p:nvCxnSpPr>
        <p:spPr>
          <a:xfrm flipH="1">
            <a:off x="7669725" y="2410563"/>
            <a:ext cx="182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4"/>
          <p:cNvCxnSpPr>
            <a:endCxn id="584" idx="0"/>
          </p:cNvCxnSpPr>
          <p:nvPr/>
        </p:nvCxnSpPr>
        <p:spPr>
          <a:xfrm>
            <a:off x="8050325" y="2398413"/>
            <a:ext cx="2850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34"/>
          <p:cNvSpPr/>
          <p:nvPr/>
        </p:nvSpPr>
        <p:spPr>
          <a:xfrm>
            <a:off x="5527400" y="2060150"/>
            <a:ext cx="394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 txBox="1"/>
          <p:nvPr/>
        </p:nvSpPr>
        <p:spPr>
          <a:xfrm>
            <a:off x="5441450" y="2004200"/>
            <a:ext cx="566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3" name="Google Shape;593;p34"/>
          <p:cNvCxnSpPr/>
          <p:nvPr/>
        </p:nvCxnSpPr>
        <p:spPr>
          <a:xfrm flipH="1">
            <a:off x="5025238" y="2305188"/>
            <a:ext cx="484200" cy="4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34"/>
          <p:cNvCxnSpPr/>
          <p:nvPr/>
        </p:nvCxnSpPr>
        <p:spPr>
          <a:xfrm>
            <a:off x="5940250" y="2273913"/>
            <a:ext cx="61500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34"/>
          <p:cNvSpPr/>
          <p:nvPr/>
        </p:nvSpPr>
        <p:spPr>
          <a:xfrm>
            <a:off x="6509744" y="1677550"/>
            <a:ext cx="781500" cy="37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4"/>
          <p:cNvSpPr txBox="1"/>
          <p:nvPr/>
        </p:nvSpPr>
        <p:spPr>
          <a:xfrm>
            <a:off x="6339525" y="1621600"/>
            <a:ext cx="1121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7" name="Google Shape;597;p34"/>
          <p:cNvCxnSpPr/>
          <p:nvPr/>
        </p:nvCxnSpPr>
        <p:spPr>
          <a:xfrm flipH="1">
            <a:off x="5906825" y="1901975"/>
            <a:ext cx="5910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4"/>
          <p:cNvCxnSpPr/>
          <p:nvPr/>
        </p:nvCxnSpPr>
        <p:spPr>
          <a:xfrm>
            <a:off x="7282425" y="1931588"/>
            <a:ext cx="488400" cy="1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Compressão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0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Huffman</a:t>
            </a: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5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35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35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5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35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5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5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2146225" y="357755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5"/>
          <p:cNvSpPr txBox="1"/>
          <p:nvPr/>
        </p:nvSpPr>
        <p:spPr>
          <a:xfrm>
            <a:off x="2146225" y="355453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5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4" name="Google Shape;624;p35"/>
          <p:cNvCxnSpPr>
            <a:endCxn id="619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35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5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7" name="Google Shape;627;p35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5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35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5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5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35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7" name="Google Shape;637;p35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35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35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5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1" name="Google Shape;641;p35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5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35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35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5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5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652" name="Google Shape;652;p35"/>
          <p:cNvCxnSpPr>
            <a:endCxn id="621" idx="0"/>
          </p:cNvCxnSpPr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35"/>
          <p:cNvCxnSpPr>
            <a:endCxn id="632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35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5" name="Google Shape;655;p35"/>
          <p:cNvCxnSpPr>
            <a:endCxn id="630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35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7" name="Google Shape;657;p35"/>
          <p:cNvCxnSpPr>
            <a:endCxn id="615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p35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9" name="Google Shape;659;p35"/>
          <p:cNvCxnSpPr>
            <a:endCxn id="613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35"/>
          <p:cNvCxnSpPr>
            <a:endCxn id="609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1" name="Google Shape;661;p35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2" name="Google Shape;662;p35"/>
          <p:cNvCxnSpPr>
            <a:endCxn id="607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35"/>
          <p:cNvSpPr txBox="1"/>
          <p:nvPr/>
        </p:nvSpPr>
        <p:spPr>
          <a:xfrm>
            <a:off x="2282006" y="306470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dirty="0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dirty="0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dirty="0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"/>
          <p:cNvSpPr txBox="1">
            <a:spLocks noGrp="1"/>
          </p:cNvSpPr>
          <p:nvPr>
            <p:ph type="body" idx="1"/>
          </p:nvPr>
        </p:nvSpPr>
        <p:spPr>
          <a:xfrm>
            <a:off x="311700" y="1949300"/>
            <a:ext cx="16857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= 11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= 000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1"/>
                </a:solidFill>
              </a:rPr>
              <a:t>R</a:t>
            </a:r>
            <a:r>
              <a:rPr lang="pt-BR" b="1"/>
              <a:t> = 0110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= 001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= 10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</a:t>
            </a:r>
            <a:r>
              <a:rPr lang="pt-BR" b="1"/>
              <a:t> = 0100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= 0101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O</a:t>
            </a:r>
            <a:r>
              <a:rPr lang="pt-BR" b="1"/>
              <a:t> = 0111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670" name="Google Shape;670;p36"/>
          <p:cNvSpPr/>
          <p:nvPr/>
        </p:nvSpPr>
        <p:spPr>
          <a:xfrm>
            <a:off x="6091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6"/>
          <p:cNvSpPr txBox="1"/>
          <p:nvPr/>
        </p:nvSpPr>
        <p:spPr>
          <a:xfrm>
            <a:off x="6091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5227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6"/>
          <p:cNvSpPr txBox="1"/>
          <p:nvPr/>
        </p:nvSpPr>
        <p:spPr>
          <a:xfrm>
            <a:off x="5227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36"/>
          <p:cNvSpPr/>
          <p:nvPr/>
        </p:nvSpPr>
        <p:spPr>
          <a:xfrm>
            <a:off x="5697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6"/>
          <p:cNvSpPr txBox="1"/>
          <p:nvPr/>
        </p:nvSpPr>
        <p:spPr>
          <a:xfrm>
            <a:off x="5605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36"/>
          <p:cNvSpPr/>
          <p:nvPr/>
        </p:nvSpPr>
        <p:spPr>
          <a:xfrm>
            <a:off x="4641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6"/>
          <p:cNvSpPr txBox="1"/>
          <p:nvPr/>
        </p:nvSpPr>
        <p:spPr>
          <a:xfrm>
            <a:off x="4641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36"/>
          <p:cNvSpPr/>
          <p:nvPr/>
        </p:nvSpPr>
        <p:spPr>
          <a:xfrm>
            <a:off x="3777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6"/>
          <p:cNvSpPr txBox="1"/>
          <p:nvPr/>
        </p:nvSpPr>
        <p:spPr>
          <a:xfrm>
            <a:off x="3777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4247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6"/>
          <p:cNvSpPr txBox="1"/>
          <p:nvPr/>
        </p:nvSpPr>
        <p:spPr>
          <a:xfrm>
            <a:off x="4155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3335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6"/>
          <p:cNvSpPr txBox="1"/>
          <p:nvPr/>
        </p:nvSpPr>
        <p:spPr>
          <a:xfrm>
            <a:off x="3335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4" name="Google Shape;684;p36"/>
          <p:cNvSpPr/>
          <p:nvPr/>
        </p:nvSpPr>
        <p:spPr>
          <a:xfrm>
            <a:off x="3017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6"/>
          <p:cNvSpPr txBox="1"/>
          <p:nvPr/>
        </p:nvSpPr>
        <p:spPr>
          <a:xfrm>
            <a:off x="2925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6" name="Google Shape;686;p36"/>
          <p:cNvCxnSpPr>
            <a:endCxn id="683" idx="0"/>
          </p:cNvCxnSpPr>
          <p:nvPr/>
        </p:nvCxnSpPr>
        <p:spPr>
          <a:xfrm>
            <a:off x="3282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36"/>
          <p:cNvSpPr/>
          <p:nvPr/>
        </p:nvSpPr>
        <p:spPr>
          <a:xfrm>
            <a:off x="4930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6"/>
          <p:cNvSpPr txBox="1"/>
          <p:nvPr/>
        </p:nvSpPr>
        <p:spPr>
          <a:xfrm>
            <a:off x="4838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9" name="Google Shape;689;p36"/>
          <p:cNvCxnSpPr/>
          <p:nvPr/>
        </p:nvCxnSpPr>
        <p:spPr>
          <a:xfrm>
            <a:off x="5342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36"/>
          <p:cNvCxnSpPr/>
          <p:nvPr/>
        </p:nvCxnSpPr>
        <p:spPr>
          <a:xfrm flipH="1">
            <a:off x="4604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36"/>
          <p:cNvSpPr/>
          <p:nvPr/>
        </p:nvSpPr>
        <p:spPr>
          <a:xfrm>
            <a:off x="6682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6"/>
          <p:cNvSpPr txBox="1"/>
          <p:nvPr/>
        </p:nvSpPr>
        <p:spPr>
          <a:xfrm>
            <a:off x="6682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6"/>
          <p:cNvSpPr/>
          <p:nvPr/>
        </p:nvSpPr>
        <p:spPr>
          <a:xfrm>
            <a:off x="5971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5971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6327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 txBox="1"/>
          <p:nvPr/>
        </p:nvSpPr>
        <p:spPr>
          <a:xfrm>
            <a:off x="6235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3970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 txBox="1"/>
          <p:nvPr/>
        </p:nvSpPr>
        <p:spPr>
          <a:xfrm>
            <a:off x="3878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9" name="Google Shape;699;p36"/>
          <p:cNvCxnSpPr/>
          <p:nvPr/>
        </p:nvCxnSpPr>
        <p:spPr>
          <a:xfrm flipH="1">
            <a:off x="3393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6"/>
          <p:cNvCxnSpPr/>
          <p:nvPr/>
        </p:nvCxnSpPr>
        <p:spPr>
          <a:xfrm>
            <a:off x="4382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36"/>
          <p:cNvSpPr/>
          <p:nvPr/>
        </p:nvSpPr>
        <p:spPr>
          <a:xfrm>
            <a:off x="5020838" y="1843539"/>
            <a:ext cx="8358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6"/>
          <p:cNvSpPr txBox="1"/>
          <p:nvPr/>
        </p:nvSpPr>
        <p:spPr>
          <a:xfrm>
            <a:off x="4838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36"/>
          <p:cNvCxnSpPr/>
          <p:nvPr/>
        </p:nvCxnSpPr>
        <p:spPr>
          <a:xfrm flipH="1">
            <a:off x="4358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6"/>
          <p:cNvCxnSpPr/>
          <p:nvPr/>
        </p:nvCxnSpPr>
        <p:spPr>
          <a:xfrm>
            <a:off x="5862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5" name="Google Shape;705;p36"/>
          <p:cNvSpPr txBox="1"/>
          <p:nvPr/>
        </p:nvSpPr>
        <p:spPr>
          <a:xfrm>
            <a:off x="4433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36"/>
          <p:cNvSpPr txBox="1"/>
          <p:nvPr/>
        </p:nvSpPr>
        <p:spPr>
          <a:xfrm>
            <a:off x="3409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36"/>
          <p:cNvSpPr txBox="1"/>
          <p:nvPr/>
        </p:nvSpPr>
        <p:spPr>
          <a:xfrm>
            <a:off x="4679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36"/>
          <p:cNvSpPr txBox="1"/>
          <p:nvPr/>
        </p:nvSpPr>
        <p:spPr>
          <a:xfrm>
            <a:off x="4679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6013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36"/>
          <p:cNvSpPr txBox="1"/>
          <p:nvPr/>
        </p:nvSpPr>
        <p:spPr>
          <a:xfrm>
            <a:off x="6130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36"/>
          <p:cNvSpPr txBox="1"/>
          <p:nvPr/>
        </p:nvSpPr>
        <p:spPr>
          <a:xfrm>
            <a:off x="3439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36"/>
          <p:cNvSpPr txBox="1"/>
          <p:nvPr/>
        </p:nvSpPr>
        <p:spPr>
          <a:xfrm>
            <a:off x="4433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36"/>
          <p:cNvSpPr txBox="1"/>
          <p:nvPr/>
        </p:nvSpPr>
        <p:spPr>
          <a:xfrm>
            <a:off x="5421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714" name="Google Shape;714;p36"/>
          <p:cNvCxnSpPr/>
          <p:nvPr/>
        </p:nvCxnSpPr>
        <p:spPr>
          <a:xfrm flipH="1">
            <a:off x="2779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6"/>
          <p:cNvCxnSpPr>
            <a:endCxn id="694" idx="0"/>
          </p:cNvCxnSpPr>
          <p:nvPr/>
        </p:nvCxnSpPr>
        <p:spPr>
          <a:xfrm flipH="1">
            <a:off x="6222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36"/>
          <p:cNvSpPr txBox="1"/>
          <p:nvPr/>
        </p:nvSpPr>
        <p:spPr>
          <a:xfrm>
            <a:off x="6083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7" name="Google Shape;717;p36"/>
          <p:cNvCxnSpPr>
            <a:endCxn id="692" idx="0"/>
          </p:cNvCxnSpPr>
          <p:nvPr/>
        </p:nvCxnSpPr>
        <p:spPr>
          <a:xfrm>
            <a:off x="6676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36"/>
          <p:cNvSpPr txBox="1"/>
          <p:nvPr/>
        </p:nvSpPr>
        <p:spPr>
          <a:xfrm>
            <a:off x="6795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9" name="Google Shape;719;p36"/>
          <p:cNvCxnSpPr>
            <a:endCxn id="679" idx="0"/>
          </p:cNvCxnSpPr>
          <p:nvPr/>
        </p:nvCxnSpPr>
        <p:spPr>
          <a:xfrm flipH="1">
            <a:off x="4028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36"/>
          <p:cNvSpPr txBox="1"/>
          <p:nvPr/>
        </p:nvSpPr>
        <p:spPr>
          <a:xfrm>
            <a:off x="4003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1" name="Google Shape;721;p36"/>
          <p:cNvCxnSpPr>
            <a:endCxn id="677" idx="0"/>
          </p:cNvCxnSpPr>
          <p:nvPr/>
        </p:nvCxnSpPr>
        <p:spPr>
          <a:xfrm>
            <a:off x="4582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6"/>
          <p:cNvCxnSpPr>
            <a:endCxn id="673" idx="0"/>
          </p:cNvCxnSpPr>
          <p:nvPr/>
        </p:nvCxnSpPr>
        <p:spPr>
          <a:xfrm flipH="1">
            <a:off x="5478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36"/>
          <p:cNvSpPr txBox="1"/>
          <p:nvPr/>
        </p:nvSpPr>
        <p:spPr>
          <a:xfrm>
            <a:off x="5453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4" name="Google Shape;724;p36"/>
          <p:cNvCxnSpPr>
            <a:endCxn id="671" idx="0"/>
          </p:cNvCxnSpPr>
          <p:nvPr/>
        </p:nvCxnSpPr>
        <p:spPr>
          <a:xfrm>
            <a:off x="6030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36"/>
          <p:cNvSpPr/>
          <p:nvPr/>
        </p:nvSpPr>
        <p:spPr>
          <a:xfrm>
            <a:off x="2548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6"/>
          <p:cNvSpPr txBox="1"/>
          <p:nvPr/>
        </p:nvSpPr>
        <p:spPr>
          <a:xfrm>
            <a:off x="2548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Huffman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3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dirty="0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dirty="0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dirty="0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  <p:sp>
        <p:nvSpPr>
          <p:cNvPr id="64" name="Google Shape;663;p35"/>
          <p:cNvSpPr txBox="1"/>
          <p:nvPr/>
        </p:nvSpPr>
        <p:spPr>
          <a:xfrm>
            <a:off x="2662992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</a:t>
            </a:r>
            <a:endParaRPr/>
          </a:p>
        </p:txBody>
      </p:sp>
      <p:sp>
        <p:nvSpPr>
          <p:cNvPr id="733" name="Google Shape;733;p37"/>
          <p:cNvSpPr txBox="1">
            <a:spLocks noGrp="1"/>
          </p:cNvSpPr>
          <p:nvPr>
            <p:ph type="body" idx="1"/>
          </p:nvPr>
        </p:nvSpPr>
        <p:spPr>
          <a:xfrm>
            <a:off x="311700" y="1642900"/>
            <a:ext cx="85206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equivalente à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11   000   0110   000   001   10   001   10   11   0100   11   10   0101   0111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35" name="Google Shape;735;p37"/>
          <p:cNvSpPr txBox="1">
            <a:spLocks noGrp="1"/>
          </p:cNvSpPr>
          <p:nvPr>
            <p:ph type="body" idx="1"/>
          </p:nvPr>
        </p:nvSpPr>
        <p:spPr>
          <a:xfrm>
            <a:off x="5735100" y="4217925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Método de compressão Huffman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36" name="Google Shape;736;p37"/>
          <p:cNvSpPr txBox="1">
            <a:spLocks noGrp="1"/>
          </p:cNvSpPr>
          <p:nvPr>
            <p:ph type="body" idx="1"/>
          </p:nvPr>
        </p:nvSpPr>
        <p:spPr>
          <a:xfrm>
            <a:off x="5735100" y="1485725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→ 112 bits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37" name="Google Shape;737;p37"/>
          <p:cNvSpPr txBox="1">
            <a:spLocks noGrp="1"/>
          </p:cNvSpPr>
          <p:nvPr>
            <p:ph type="body" idx="1"/>
          </p:nvPr>
        </p:nvSpPr>
        <p:spPr>
          <a:xfrm>
            <a:off x="5735100" y="2661313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→  40 bits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38" name="Google Shape;738;p37"/>
          <p:cNvSpPr txBox="1">
            <a:spLocks noGrp="1"/>
          </p:cNvSpPr>
          <p:nvPr>
            <p:ph type="body" idx="1"/>
          </p:nvPr>
        </p:nvSpPr>
        <p:spPr>
          <a:xfrm>
            <a:off x="311700" y="3050888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1A798F"/>
                </a:solidFill>
              </a:rPr>
              <a:t>economia de →  72 bits</a:t>
            </a:r>
            <a:endParaRPr sz="1400" b="1">
              <a:solidFill>
                <a:srgbClr val="1A798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2" name="Google Shape;101;p19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pt-BR" b="1" smtClean="0">
                <a:solidFill>
                  <a:schemeClr val="accent6"/>
                </a:solidFill>
              </a:rPr>
              <a:t>P</a:t>
            </a:r>
            <a:r>
              <a:rPr lang="pt-BR" b="1" smtClean="0"/>
              <a:t>   </a:t>
            </a:r>
            <a:r>
              <a:rPr lang="pt-BR" b="1" smtClean="0">
                <a:solidFill>
                  <a:schemeClr val="accent3"/>
                </a:solidFill>
              </a:rPr>
              <a:t>A</a:t>
            </a:r>
            <a:r>
              <a:rPr lang="pt-BR" b="1" smtClean="0"/>
              <a:t>   </a:t>
            </a:r>
            <a:r>
              <a:rPr lang="pt-BR" b="1" smtClean="0">
                <a:solidFill>
                  <a:schemeClr val="accent1"/>
                </a:solidFill>
              </a:rPr>
              <a:t>R </a:t>
            </a:r>
            <a:r>
              <a:rPr lang="pt-BR" b="1" smtClean="0"/>
              <a:t>  </a:t>
            </a:r>
            <a:r>
              <a:rPr lang="pt-BR" b="1" smtClean="0">
                <a:solidFill>
                  <a:schemeClr val="accent3"/>
                </a:solidFill>
              </a:rPr>
              <a:t>A </a:t>
            </a:r>
            <a:r>
              <a:rPr lang="pt-BR" b="1" smtClean="0"/>
              <a:t>  </a:t>
            </a:r>
            <a:r>
              <a:rPr lang="pt-BR" b="1" smtClean="0">
                <a:solidFill>
                  <a:schemeClr val="accent4"/>
                </a:solidFill>
              </a:rPr>
              <a:t>L </a:t>
            </a:r>
            <a:r>
              <a:rPr lang="pt-BR" b="1" smtClean="0"/>
              <a:t>  </a:t>
            </a:r>
            <a:r>
              <a:rPr lang="pt-BR" b="1" smtClean="0">
                <a:solidFill>
                  <a:srgbClr val="1A798F"/>
                </a:solidFill>
              </a:rPr>
              <a:t>E</a:t>
            </a:r>
            <a:r>
              <a:rPr lang="pt-BR" b="1" smtClean="0"/>
              <a:t>   </a:t>
            </a:r>
            <a:r>
              <a:rPr lang="pt-BR" b="1" smtClean="0">
                <a:solidFill>
                  <a:schemeClr val="accent4"/>
                </a:solidFill>
              </a:rPr>
              <a:t>L</a:t>
            </a:r>
            <a:r>
              <a:rPr lang="pt-BR" b="1" smtClean="0"/>
              <a:t>	  </a:t>
            </a:r>
            <a:r>
              <a:rPr lang="pt-BR" b="1" smtClean="0">
                <a:solidFill>
                  <a:srgbClr val="1A798F"/>
                </a:solidFill>
              </a:rPr>
              <a:t>E</a:t>
            </a:r>
            <a:r>
              <a:rPr lang="pt-BR" b="1" smtClean="0"/>
              <a:t>   </a:t>
            </a:r>
            <a:r>
              <a:rPr lang="pt-BR" b="1" smtClean="0">
                <a:solidFill>
                  <a:schemeClr val="accent6"/>
                </a:solidFill>
              </a:rPr>
              <a:t>P</a:t>
            </a:r>
            <a:r>
              <a:rPr lang="pt-BR" b="1" smtClean="0"/>
              <a:t>  </a:t>
            </a:r>
            <a:r>
              <a:rPr lang="pt-BR" b="1" smtClean="0">
                <a:solidFill>
                  <a:srgbClr val="674EA7"/>
                </a:solidFill>
              </a:rPr>
              <a:t> I</a:t>
            </a:r>
            <a:r>
              <a:rPr lang="pt-BR" b="1" smtClean="0"/>
              <a:t>   </a:t>
            </a:r>
            <a:r>
              <a:rPr lang="pt-BR" b="1" smtClean="0">
                <a:solidFill>
                  <a:schemeClr val="accent6"/>
                </a:solidFill>
              </a:rPr>
              <a:t>P</a:t>
            </a:r>
            <a:r>
              <a:rPr lang="pt-BR" b="1" smtClean="0"/>
              <a:t>   </a:t>
            </a:r>
            <a:r>
              <a:rPr lang="pt-BR" b="1" smtClean="0">
                <a:solidFill>
                  <a:srgbClr val="1A798F"/>
                </a:solidFill>
              </a:rPr>
              <a:t>E</a:t>
            </a:r>
            <a:r>
              <a:rPr lang="pt-BR" b="1" smtClean="0"/>
              <a:t>   </a:t>
            </a:r>
            <a:r>
              <a:rPr lang="pt-BR" b="1" smtClean="0">
                <a:solidFill>
                  <a:srgbClr val="A36041"/>
                </a:solidFill>
              </a:rPr>
              <a:t>D</a:t>
            </a:r>
            <a:r>
              <a:rPr lang="pt-BR" b="1" smtClean="0"/>
              <a:t>   </a:t>
            </a:r>
            <a:r>
              <a:rPr lang="pt-BR" b="1" smtClean="0">
                <a:solidFill>
                  <a:srgbClr val="FF0000"/>
                </a:solidFill>
              </a:rPr>
              <a:t>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744" name="Google Shape;74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11   000   0110   000   001   10   001   10   11   0100   11   10   0101   0111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45" name="Google Shape;745;p38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8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38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38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8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38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8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38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38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8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38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38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1" name="Google Shape;761;p38"/>
          <p:cNvCxnSpPr>
            <a:endCxn id="758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38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8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4" name="Google Shape;764;p38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38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6" name="Google Shape;766;p38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8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38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8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38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8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8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4" name="Google Shape;774;p38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38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38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38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38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0" name="Google Shape;780;p38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38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38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3" name="Google Shape;783;p38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38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38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38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789" name="Google Shape;789;p38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8"/>
          <p:cNvCxnSpPr>
            <a:endCxn id="769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1" name="Google Shape;791;p38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2" name="Google Shape;792;p38"/>
          <p:cNvCxnSpPr>
            <a:endCxn id="767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38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4" name="Google Shape;794;p38"/>
          <p:cNvCxnSpPr>
            <a:endCxn id="754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5" name="Google Shape;795;p38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6" name="Google Shape;796;p38"/>
          <p:cNvCxnSpPr>
            <a:endCxn id="752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38"/>
          <p:cNvCxnSpPr>
            <a:endCxn id="748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Google Shape;798;p38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9" name="Google Shape;799;p38"/>
          <p:cNvCxnSpPr>
            <a:endCxn id="746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38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8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63;p35"/>
          <p:cNvSpPr txBox="1"/>
          <p:nvPr/>
        </p:nvSpPr>
        <p:spPr>
          <a:xfrm>
            <a:off x="2327853" y="3040931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11   000   0110   000   001   10   001   10   11   0100   11   10   0101   0111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808" name="Google Shape;808;p39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9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39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9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4" name="Google Shape;814;p39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9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6" name="Google Shape;816;p39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9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9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39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9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39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9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4" name="Google Shape;824;p39"/>
          <p:cNvCxnSpPr>
            <a:endCxn id="821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39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7" name="Google Shape;827;p39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39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39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9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39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9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9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5" name="Google Shape;835;p39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39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7" name="Google Shape;837;p39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39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39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39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39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39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39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39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39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848" name="Google Shape;848;p39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39"/>
          <p:cNvCxnSpPr>
            <a:endCxn id="831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39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1" name="Google Shape;851;p39"/>
          <p:cNvCxnSpPr>
            <a:endCxn id="852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9"/>
          <p:cNvCxnSpPr>
            <a:endCxn id="817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4" name="Google Shape;854;p39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5" name="Google Shape;855;p39"/>
          <p:cNvCxnSpPr>
            <a:endCxn id="815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39"/>
          <p:cNvCxnSpPr>
            <a:endCxn id="811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39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8" name="Google Shape;858;p39"/>
          <p:cNvCxnSpPr>
            <a:endCxn id="809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9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39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000 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873" name="Google Shape;873;p40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0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40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0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7" name="Google Shape;877;p40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0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40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0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40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40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0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40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40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0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9" name="Google Shape;889;p40"/>
          <p:cNvCxnSpPr>
            <a:endCxn id="886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" name="Google Shape;890;p40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0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2" name="Google Shape;892;p40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0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40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0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7" name="Google Shape;897;p40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0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0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0" name="Google Shape;900;p40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40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40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3" name="Google Shape;903;p40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0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5" name="Google Shape;905;p40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40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40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40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40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40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913" name="Google Shape;913;p40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40"/>
          <p:cNvCxnSpPr>
            <a:endCxn id="896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40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6" name="Google Shape;916;p40"/>
          <p:cNvCxnSpPr/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40"/>
          <p:cNvCxnSpPr>
            <a:endCxn id="882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8" name="Google Shape;918;p40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9" name="Google Shape;919;p40"/>
          <p:cNvCxnSpPr>
            <a:endCxn id="880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40"/>
          <p:cNvCxnSpPr>
            <a:endCxn id="876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1" name="Google Shape;921;p40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2" name="Google Shape;922;p40"/>
          <p:cNvCxnSpPr>
            <a:endCxn id="874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40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40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0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40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7" name="Google Shape;927;p40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8" name="Google Shape;928;p40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40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	Método para compressão de mídias (entre outros).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	David Huffman desenvolveu o método como projeto da disciplina Teoria da Informação em 1950 enquanto era aluno no MIT.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	A codificação de Huffman se baseia no princípio de que, num elemento de informação (texto, imagem, áudio, etc.) representado por símbolos, alguns desses símbolos ocorrem mais vezes que outros.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000 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937" name="Google Shape;937;p41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1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41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1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1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41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1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41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1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41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1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41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1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41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2" name="Google Shape;952;p41"/>
          <p:cNvCxnSpPr>
            <a:endCxn id="950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41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1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5" name="Google Shape;955;p41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41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Google Shape;957;p41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41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1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1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41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4" name="Google Shape;964;p41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41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6" name="Google Shape;966;p41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41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41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41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41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41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41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41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976" name="Google Shape;976;p41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41"/>
          <p:cNvCxnSpPr>
            <a:endCxn id="960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8" name="Google Shape;978;p41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9" name="Google Shape;979;p41"/>
          <p:cNvCxnSpPr>
            <a:endCxn id="958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41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1" name="Google Shape;981;p41"/>
          <p:cNvCxnSpPr>
            <a:endCxn id="946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2" name="Google Shape;982;p41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3" name="Google Shape;983;p41"/>
          <p:cNvCxnSpPr>
            <a:endCxn id="944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41"/>
          <p:cNvCxnSpPr>
            <a:endCxn id="940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41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6" name="Google Shape;986;p41"/>
          <p:cNvCxnSpPr>
            <a:endCxn id="938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41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1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41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0" name="Google Shape;990;p41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41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41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41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01" name="Google Shape;1001;p42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2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42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2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2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42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2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2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42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42"/>
          <p:cNvCxnSpPr>
            <a:endCxn id="1014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7" name="Google Shape;1017;p42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9" name="Google Shape;1019;p42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42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42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2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2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8" name="Google Shape;1028;p42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42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0" name="Google Shape;1030;p42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1" name="Google Shape;1031;p42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42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42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42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5" name="Google Shape;1035;p42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42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42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42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42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040" name="Google Shape;1040;p42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42"/>
          <p:cNvCxnSpPr>
            <a:endCxn id="1024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42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3" name="Google Shape;1043;p42"/>
          <p:cNvCxnSpPr>
            <a:endCxn id="1022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4" name="Google Shape;1044;p42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5" name="Google Shape;1045;p42"/>
          <p:cNvCxnSpPr>
            <a:endCxn id="1010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42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7" name="Google Shape;1047;p42"/>
          <p:cNvCxnSpPr>
            <a:endCxn id="1008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42"/>
          <p:cNvCxnSpPr>
            <a:endCxn id="1004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" name="Google Shape;1049;p42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0" name="Google Shape;1050;p42"/>
          <p:cNvCxnSpPr>
            <a:endCxn id="1002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42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42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42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42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42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42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9" name="Google Shape;1059;p4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0110 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65" name="Google Shape;1065;p43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3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43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3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3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3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43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3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43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3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43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3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43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3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9" name="Google Shape;1079;p43"/>
          <p:cNvCxnSpPr>
            <a:endCxn id="1076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0" name="Google Shape;1080;p43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1" name="Google Shape;1081;p43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3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3" name="Google Shape;1083;p43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3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43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3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3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9" name="Google Shape;1089;p43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0" name="Google Shape;1090;p43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43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43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3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3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3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6" name="Google Shape;1096;p43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43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8" name="Google Shape;1098;p43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3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43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1" name="Google Shape;1101;p43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3"/>
          <p:cNvCxnSpPr>
            <a:endCxn id="1086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3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4" name="Google Shape;1104;p43"/>
          <p:cNvCxnSpPr>
            <a:endCxn id="1084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5" name="Google Shape;1105;p43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6" name="Google Shape;1106;p43"/>
          <p:cNvCxnSpPr>
            <a:endCxn id="1072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7" name="Google Shape;1107;p43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8" name="Google Shape;1108;p43"/>
          <p:cNvCxnSpPr>
            <a:endCxn id="1070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43"/>
          <p:cNvCxnSpPr>
            <a:endCxn id="1110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43"/>
          <p:cNvCxnSpPr>
            <a:endCxn id="1066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43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3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43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43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43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43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43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/>
          </a:p>
        </p:txBody>
      </p:sp>
      <p:sp>
        <p:nvSpPr>
          <p:cNvPr id="1121" name="Google Shape;1121;p43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43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130" name="Google Shape;1130;p44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4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4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4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44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4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44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4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44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4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44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4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4" name="Google Shape;1144;p44"/>
          <p:cNvCxnSpPr>
            <a:endCxn id="1141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5" name="Google Shape;1145;p44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6" name="Google Shape;1146;p44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7" name="Google Shape;1147;p44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8" name="Google Shape;1148;p44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4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44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4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4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44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5" name="Google Shape;1155;p44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44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7" name="Google Shape;1157;p44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44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44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0" name="Google Shape;1160;p44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44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44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44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44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44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44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44"/>
          <p:cNvCxnSpPr>
            <a:endCxn id="1151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8" name="Google Shape;1168;p44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9" name="Google Shape;1169;p44"/>
          <p:cNvCxnSpPr>
            <a:endCxn id="1149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0" name="Google Shape;1170;p44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1" name="Google Shape;1171;p44"/>
          <p:cNvCxnSpPr>
            <a:endCxn id="1137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2" name="Google Shape;1172;p44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3" name="Google Shape;1173;p44"/>
          <p:cNvCxnSpPr>
            <a:endCxn id="1135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4"/>
          <p:cNvCxnSpPr/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44"/>
          <p:cNvCxnSpPr>
            <a:endCxn id="1131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44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4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44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44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44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2" name="Google Shape;1182;p44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44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4" name="Google Shape;1184;p44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/>
          </a:p>
        </p:txBody>
      </p:sp>
      <p:sp>
        <p:nvSpPr>
          <p:cNvPr id="1185" name="Google Shape;1185;p44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6" name="Google Shape;1186;p44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44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4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000 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194" name="Google Shape;1194;p45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45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5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8" name="Google Shape;1198;p45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5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45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5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45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5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45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5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45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5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45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9" name="Google Shape;1209;p45"/>
          <p:cNvCxnSpPr>
            <a:endCxn id="1207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0" name="Google Shape;1210;p45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5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2" name="Google Shape;1212;p45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45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45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5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5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8" name="Google Shape;1218;p45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5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1" name="Google Shape;1221;p45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5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45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4" name="Google Shape;1224;p45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45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6" name="Google Shape;1226;p45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45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8" name="Google Shape;1228;p45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45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0" name="Google Shape;1230;p45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45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45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233" name="Google Shape;1233;p45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45"/>
          <p:cNvCxnSpPr>
            <a:endCxn id="1217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5" name="Google Shape;1235;p45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6" name="Google Shape;1236;p45"/>
          <p:cNvCxnSpPr>
            <a:endCxn id="1215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7" name="Google Shape;1237;p45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8" name="Google Shape;1238;p45"/>
          <p:cNvCxnSpPr>
            <a:endCxn id="1203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9" name="Google Shape;1239;p45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0" name="Google Shape;1240;p45"/>
          <p:cNvCxnSpPr>
            <a:endCxn id="1201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5"/>
          <p:cNvCxnSpPr>
            <a:endCxn id="1197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45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3" name="Google Shape;1243;p45"/>
          <p:cNvCxnSpPr>
            <a:endCxn id="1195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45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5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45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45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8" name="Google Shape;1248;p45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45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45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258" name="Google Shape;1258;p46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6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46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6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46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6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4" name="Google Shape;1264;p46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6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6" name="Google Shape;1266;p46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6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46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6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46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6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6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3" name="Google Shape;1273;p46"/>
          <p:cNvCxnSpPr>
            <a:endCxn id="1271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4" name="Google Shape;1274;p46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6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6" name="Google Shape;1276;p46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46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46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6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46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6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2" name="Google Shape;1282;p46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6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4" name="Google Shape;1284;p46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5" name="Google Shape;1285;p46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46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7" name="Google Shape;1287;p46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8" name="Google Shape;1288;p46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46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0" name="Google Shape;1290;p46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1" name="Google Shape;1291;p46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2" name="Google Shape;1292;p46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3" name="Google Shape;1293;p46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4" name="Google Shape;1294;p46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46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46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297" name="Google Shape;1297;p46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46"/>
          <p:cNvCxnSpPr>
            <a:endCxn id="1281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9" name="Google Shape;1299;p46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0" name="Google Shape;1300;p46"/>
          <p:cNvCxnSpPr>
            <a:endCxn id="1279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1" name="Google Shape;1301;p46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2" name="Google Shape;1302;p46"/>
          <p:cNvCxnSpPr>
            <a:endCxn id="1267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3" name="Google Shape;1303;p46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4" name="Google Shape;1304;p46"/>
          <p:cNvCxnSpPr>
            <a:endCxn id="1265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46"/>
          <p:cNvCxnSpPr>
            <a:endCxn id="1261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46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7" name="Google Shape;1307;p46"/>
          <p:cNvCxnSpPr>
            <a:endCxn id="1259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8" name="Google Shape;1308;p46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0" name="Google Shape;1310;p46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46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2" name="Google Shape;1312;p46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46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46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001 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322" name="Google Shape;1322;p47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7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47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7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47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7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8" name="Google Shape;1328;p47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7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47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7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2" name="Google Shape;1332;p47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7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47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6" name="Google Shape;1336;p47"/>
          <p:cNvCxnSpPr>
            <a:endCxn id="1337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8" name="Google Shape;1338;p47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7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0" name="Google Shape;1340;p47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47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2" name="Google Shape;1342;p47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4" name="Google Shape;1344;p47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7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8" name="Google Shape;1348;p47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9" name="Google Shape;1349;p47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7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47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2" name="Google Shape;1352;p47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47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4" name="Google Shape;1354;p47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47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47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7" name="Google Shape;1357;p47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8" name="Google Shape;1358;p47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9" name="Google Shape;1359;p47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360" name="Google Shape;1360;p47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47"/>
          <p:cNvCxnSpPr>
            <a:endCxn id="1345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3" name="Google Shape;1363;p47"/>
          <p:cNvCxnSpPr>
            <a:endCxn id="1343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4" name="Google Shape;1364;p47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5" name="Google Shape;1365;p47"/>
          <p:cNvCxnSpPr>
            <a:endCxn id="1331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6" name="Google Shape;1366;p47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7" name="Google Shape;1367;p47"/>
          <p:cNvCxnSpPr>
            <a:endCxn id="1329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47"/>
          <p:cNvCxnSpPr>
            <a:endCxn id="1325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9" name="Google Shape;1369;p47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0" name="Google Shape;1370;p47"/>
          <p:cNvCxnSpPr>
            <a:endCxn id="1323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47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47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5" name="Google Shape;1375;p47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6" name="Google Shape;1376;p47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7" name="Google Shape;1377;p47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47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47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47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1" name="Google Shape;1381;p4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387" name="Google Shape;1387;p48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8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9" name="Google Shape;1389;p48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8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48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8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3" name="Google Shape;1393;p48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8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48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8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8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8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9" name="Google Shape;1399;p48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48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1" name="Google Shape;1401;p48"/>
          <p:cNvCxnSpPr/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2" name="Google Shape;1402;p48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8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4" name="Google Shape;1404;p48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48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6" name="Google Shape;1406;p48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8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48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8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0" name="Google Shape;1410;p48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8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2" name="Google Shape;1412;p48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3" name="Google Shape;1413;p48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48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48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6" name="Google Shape;1416;p48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48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Google Shape;1418;p48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9" name="Google Shape;1419;p48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1" name="Google Shape;1421;p48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2" name="Google Shape;1422;p48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48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424" name="Google Shape;1424;p48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48"/>
          <p:cNvCxnSpPr>
            <a:endCxn id="1409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6" name="Google Shape;1426;p48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7" name="Google Shape;1427;p48"/>
          <p:cNvCxnSpPr>
            <a:endCxn id="1407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8" name="Google Shape;1428;p48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9" name="Google Shape;1429;p48"/>
          <p:cNvCxnSpPr>
            <a:endCxn id="1396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p48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1" name="Google Shape;1431;p48"/>
          <p:cNvCxnSpPr>
            <a:endCxn id="1394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48"/>
          <p:cNvCxnSpPr>
            <a:endCxn id="1390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3" name="Google Shape;1433;p48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4" name="Google Shape;1434;p48"/>
          <p:cNvCxnSpPr>
            <a:endCxn id="1388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5" name="Google Shape;1435;p48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8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8" name="Google Shape;1438;p48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9" name="Google Shape;1439;p48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0" name="Google Shape;1440;p48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48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48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48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4" name="Google Shape;1444;p48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5" name="Google Shape;1445;p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10 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451" name="Google Shape;1451;p49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9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3" name="Google Shape;1453;p49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9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49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9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49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9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49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49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49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9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3" name="Google Shape;1463;p49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9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5" name="Google Shape;1465;p49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49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7" name="Google Shape;1467;p49"/>
          <p:cNvCxnSpPr>
            <a:endCxn id="1464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49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49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0" name="Google Shape;1470;p49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49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2" name="Google Shape;1472;p49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49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49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49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9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9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8" name="Google Shape;1478;p49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49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0" name="Google Shape;1480;p49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1" name="Google Shape;1481;p49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49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3" name="Google Shape;1483;p49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4" name="Google Shape;1484;p49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5" name="Google Shape;1485;p49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6" name="Google Shape;1486;p49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49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49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49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49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491" name="Google Shape;1491;p49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2" name="Google Shape;1492;p49"/>
          <p:cNvCxnSpPr>
            <a:endCxn id="1493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49"/>
          <p:cNvCxnSpPr>
            <a:endCxn id="1473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5" name="Google Shape;1495;p49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6" name="Google Shape;1496;p49"/>
          <p:cNvCxnSpPr>
            <a:endCxn id="1460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7" name="Google Shape;1497;p49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8" name="Google Shape;1498;p49"/>
          <p:cNvCxnSpPr>
            <a:endCxn id="1458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49"/>
          <p:cNvCxnSpPr>
            <a:endCxn id="1454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0" name="Google Shape;1500;p49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1" name="Google Shape;1501;p49"/>
          <p:cNvCxnSpPr>
            <a:endCxn id="1452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2" name="Google Shape;1502;p49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9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5" name="Google Shape;1505;p49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6" name="Google Shape;1506;p49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7" name="Google Shape;1507;p49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8" name="Google Shape;1508;p49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9" name="Google Shape;1509;p49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E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516" name="Google Shape;1516;p50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0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8" name="Google Shape;1518;p50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0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0" name="Google Shape;1520;p50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50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2" name="Google Shape;1522;p50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50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50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50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6" name="Google Shape;1526;p50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0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8" name="Google Shape;1528;p50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0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0" name="Google Shape;1530;p50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0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2" name="Google Shape;1532;p50"/>
          <p:cNvCxnSpPr>
            <a:endCxn id="1529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3" name="Google Shape;1533;p50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0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5" name="Google Shape;1535;p50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50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7" name="Google Shape;1537;p50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0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50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0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0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0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3" name="Google Shape;1543;p50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Google Shape;1544;p50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50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6" name="Google Shape;1546;p50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0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8" name="Google Shape;1548;p50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9" name="Google Shape;1549;p50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0" name="Google Shape;1550;p50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50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50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50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4" name="Google Shape;1554;p50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50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556" name="Google Shape;1556;p50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7" name="Google Shape;1557;p50"/>
          <p:cNvCxnSpPr/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Google Shape;1558;p50"/>
          <p:cNvCxnSpPr>
            <a:endCxn id="1538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9" name="Google Shape;1559;p50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0" name="Google Shape;1560;p50"/>
          <p:cNvCxnSpPr>
            <a:endCxn id="1525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1" name="Google Shape;1561;p50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2" name="Google Shape;1562;p50"/>
          <p:cNvCxnSpPr>
            <a:endCxn id="1523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3" name="Google Shape;1563;p50"/>
          <p:cNvCxnSpPr>
            <a:endCxn id="1519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4" name="Google Shape;1564;p50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5" name="Google Shape;1565;p50"/>
          <p:cNvCxnSpPr>
            <a:endCxn id="1517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50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0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50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0" name="Google Shape;1570;p50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1" name="Google Shape;1571;p50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50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3" name="Google Shape;1573;p50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	Se representarmos esses símbolos mais comuns utilizando códigos mais pequenos e os símbolos menos frequentes usando códigos mais extensos, iremos obter uma </a:t>
            </a:r>
            <a:r>
              <a:rPr lang="pt-BR" b="1" i="1"/>
              <a:t>codificação binária com menos bits</a:t>
            </a:r>
            <a:r>
              <a:rPr lang="pt-BR"/>
              <a:t>, como resultado de uma </a:t>
            </a:r>
            <a:r>
              <a:rPr lang="pt-BR" b="1" i="1"/>
              <a:t>diminuição do comprimento médio de cada código</a:t>
            </a:r>
            <a:r>
              <a:rPr lang="pt-BR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-	É um modo de codificação sem perdas.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E  001 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580" name="Google Shape;1580;p51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1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2" name="Google Shape;1582;p51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1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4" name="Google Shape;1584;p51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1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51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1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51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1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0" name="Google Shape;1590;p51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1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2" name="Google Shape;1592;p51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1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4" name="Google Shape;1594;p51"/>
          <p:cNvCxnSpPr/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5" name="Google Shape;1595;p51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1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7" name="Google Shape;1597;p51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51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9" name="Google Shape;1599;p51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51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1" name="Google Shape;1601;p51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1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3" name="Google Shape;1603;p51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1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5" name="Google Shape;1605;p51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6" name="Google Shape;1606;p51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51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8" name="Google Shape;1608;p51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9" name="Google Shape;1609;p51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51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1" name="Google Shape;1611;p51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51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3" name="Google Shape;1613;p51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4" name="Google Shape;1614;p51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5" name="Google Shape;1615;p51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6" name="Google Shape;1616;p51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617" name="Google Shape;1617;p51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1"/>
          <p:cNvCxnSpPr>
            <a:endCxn id="1602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9" name="Google Shape;1619;p51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0" name="Google Shape;1620;p51"/>
          <p:cNvCxnSpPr>
            <a:endCxn id="1600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1" name="Google Shape;1621;p51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2" name="Google Shape;1622;p51"/>
          <p:cNvCxnSpPr>
            <a:endCxn id="1589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3" name="Google Shape;1623;p51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4" name="Google Shape;1624;p51"/>
          <p:cNvCxnSpPr>
            <a:endCxn id="1587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5" name="Google Shape;1625;p51"/>
          <p:cNvCxnSpPr>
            <a:endCxn id="1583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6" name="Google Shape;1626;p51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7" name="Google Shape;1627;p51"/>
          <p:cNvCxnSpPr>
            <a:endCxn id="1581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8" name="Google Shape;1628;p51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1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1" name="Google Shape;1631;p51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2" name="Google Shape;1632;p51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3" name="Google Shape;1633;p51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4" name="Google Shape;1634;p51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5" name="Google Shape;1635;p51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6" name="Google Shape;1636;p51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7" name="Google Shape;1637;p51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8" name="Google Shape;1638;p5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E  L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644" name="Google Shape;1644;p52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52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6" name="Google Shape;1646;p52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52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8" name="Google Shape;1648;p52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52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0" name="Google Shape;1650;p52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2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2" name="Google Shape;1652;p52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52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4" name="Google Shape;1654;p52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52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6" name="Google Shape;1656;p52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52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8" name="Google Shape;1658;p52"/>
          <p:cNvCxnSpPr/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9" name="Google Shape;1659;p52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52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1" name="Google Shape;1661;p52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2" name="Google Shape;1662;p52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3" name="Google Shape;1663;p52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52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5" name="Google Shape;1665;p52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52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7" name="Google Shape;1667;p52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2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9" name="Google Shape;1669;p52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0" name="Google Shape;1670;p52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52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2" name="Google Shape;1672;p52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3" name="Google Shape;1673;p52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52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5" name="Google Shape;1675;p52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6" name="Google Shape;1676;p52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7" name="Google Shape;1677;p52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8" name="Google Shape;1678;p52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9" name="Google Shape;1679;p52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52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681" name="Google Shape;1681;p52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2" name="Google Shape;1682;p52"/>
          <p:cNvCxnSpPr>
            <a:endCxn id="1666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3" name="Google Shape;1683;p52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4" name="Google Shape;1684;p52"/>
          <p:cNvCxnSpPr>
            <a:endCxn id="1664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5" name="Google Shape;1685;p52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6" name="Google Shape;1686;p52"/>
          <p:cNvCxnSpPr>
            <a:endCxn id="1653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7" name="Google Shape;1687;p52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8" name="Google Shape;1688;p52"/>
          <p:cNvCxnSpPr>
            <a:endCxn id="1651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9" name="Google Shape;1689;p52"/>
          <p:cNvCxnSpPr>
            <a:endCxn id="1647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0" name="Google Shape;1690;p52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1" name="Google Shape;1691;p52"/>
          <p:cNvCxnSpPr>
            <a:endCxn id="1645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2" name="Google Shape;1692;p52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2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5" name="Google Shape;1695;p52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6" name="Google Shape;1696;p52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7" name="Google Shape;1697;p52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8" name="Google Shape;1698;p52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9" name="Google Shape;1699;p52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0" name="Google Shape;1700;p52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1" name="Google Shape;1701;p52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2" name="Google Shape;1702;p5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E  L  10 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708" name="Google Shape;1708;p53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53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0" name="Google Shape;1710;p53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53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2" name="Google Shape;1712;p53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53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53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53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53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3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8" name="Google Shape;1718;p53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53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0" name="Google Shape;1720;p53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53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2" name="Google Shape;1722;p53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53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4" name="Google Shape;1724;p53"/>
          <p:cNvCxnSpPr>
            <a:endCxn id="1721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5" name="Google Shape;1725;p53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53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7" name="Google Shape;1727;p53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" name="Google Shape;1728;p53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9" name="Google Shape;1729;p53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53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1" name="Google Shape;1731;p53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53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53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3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5" name="Google Shape;1735;p53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" name="Google Shape;1736;p53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7" name="Google Shape;1737;p53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8" name="Google Shape;1738;p53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53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0" name="Google Shape;1740;p53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1" name="Google Shape;1741;p53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2" name="Google Shape;1742;p53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3" name="Google Shape;1743;p53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4" name="Google Shape;1744;p53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5" name="Google Shape;1745;p53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6" name="Google Shape;1746;p53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7" name="Google Shape;1747;p53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748" name="Google Shape;1748;p53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53"/>
          <p:cNvCxnSpPr/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53"/>
          <p:cNvCxnSpPr>
            <a:endCxn id="1730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1" name="Google Shape;1751;p53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2" name="Google Shape;1752;p53"/>
          <p:cNvCxnSpPr>
            <a:endCxn id="1717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3" name="Google Shape;1753;p53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4" name="Google Shape;1754;p53"/>
          <p:cNvCxnSpPr>
            <a:endCxn id="1715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53"/>
          <p:cNvCxnSpPr>
            <a:endCxn id="1711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6" name="Google Shape;1756;p53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7" name="Google Shape;1757;p53"/>
          <p:cNvCxnSpPr>
            <a:endCxn id="1709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8" name="Google Shape;1758;p53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53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1" name="Google Shape;1761;p53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2" name="Google Shape;1762;p53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3" name="Google Shape;1763;p53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4" name="Google Shape;1764;p53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5" name="Google Shape;1765;p53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6" name="Google Shape;1766;p5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 L  E  L  E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772" name="Google Shape;1772;p54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54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4" name="Google Shape;1774;p54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54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6" name="Google Shape;1776;p54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54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8" name="Google Shape;1778;p54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54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0" name="Google Shape;1780;p54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54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2" name="Google Shape;1782;p54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54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4" name="Google Shape;1784;p54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54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6" name="Google Shape;1786;p54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54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8" name="Google Shape;1788;p54"/>
          <p:cNvCxnSpPr>
            <a:endCxn id="1785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9" name="Google Shape;1789;p54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54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1" name="Google Shape;1791;p54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2" name="Google Shape;1792;p54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54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54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5" name="Google Shape;1795;p54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54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54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54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9" name="Google Shape;1799;p54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54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1" name="Google Shape;1801;p54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2" name="Google Shape;1802;p54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Google Shape;1803;p54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4" name="Google Shape;1804;p54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5" name="Google Shape;1805;p54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6" name="Google Shape;1806;p54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7" name="Google Shape;1807;p54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8" name="Google Shape;1808;p54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9" name="Google Shape;1809;p54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0" name="Google Shape;1810;p54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1" name="Google Shape;1811;p54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812" name="Google Shape;1812;p54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3" name="Google Shape;1813;p54"/>
          <p:cNvCxnSpPr/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4" name="Google Shape;1814;p54"/>
          <p:cNvCxnSpPr>
            <a:endCxn id="1794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5" name="Google Shape;1815;p54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6" name="Google Shape;1816;p54"/>
          <p:cNvCxnSpPr>
            <a:endCxn id="1781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7" name="Google Shape;1817;p54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8" name="Google Shape;1818;p54"/>
          <p:cNvCxnSpPr>
            <a:endCxn id="1779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9" name="Google Shape;1819;p54"/>
          <p:cNvCxnSpPr>
            <a:endCxn id="1775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0" name="Google Shape;1820;p54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1" name="Google Shape;1821;p54"/>
          <p:cNvCxnSpPr>
            <a:endCxn id="1773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2" name="Google Shape;1822;p54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54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5" name="Google Shape;1825;p54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6" name="Google Shape;1826;p54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7" name="Google Shape;1827;p54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8" name="Google Shape;1828;p54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9" name="Google Shape;1829;p54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0" name="Google Shape;1830;p5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L  E  L  E  11 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836" name="Google Shape;1836;p55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55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8" name="Google Shape;1838;p55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5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0" name="Google Shape;1840;p55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5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2" name="Google Shape;1842;p55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5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4" name="Google Shape;1844;p55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5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6" name="Google Shape;1846;p55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55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8" name="Google Shape;1848;p55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5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55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5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2" name="Google Shape;1852;p55"/>
          <p:cNvCxnSpPr>
            <a:endCxn id="1849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3" name="Google Shape;1853;p55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55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5" name="Google Shape;1855;p55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55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7" name="Google Shape;1857;p55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5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5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0" name="Google Shape;1860;p55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5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5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3" name="Google Shape;1863;p55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4" name="Google Shape;1864;p55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5" name="Google Shape;1865;p55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6" name="Google Shape;1866;p55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55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8" name="Google Shape;1868;p55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9" name="Google Shape;1869;p55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0" name="Google Shape;1870;p55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1" name="Google Shape;1871;p55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2" name="Google Shape;1872;p55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3" name="Google Shape;1873;p55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4" name="Google Shape;1874;p55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5" name="Google Shape;1875;p55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876" name="Google Shape;1876;p55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7" name="Google Shape;1877;p55"/>
          <p:cNvCxnSpPr>
            <a:endCxn id="1859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8" name="Google Shape;1878;p55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9" name="Google Shape;1879;p55"/>
          <p:cNvCxnSpPr/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0" name="Google Shape;1880;p55"/>
          <p:cNvCxnSpPr>
            <a:endCxn id="1845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1" name="Google Shape;1881;p55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2" name="Google Shape;1882;p55"/>
          <p:cNvCxnSpPr>
            <a:endCxn id="1843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3" name="Google Shape;1883;p55"/>
          <p:cNvCxnSpPr>
            <a:endCxn id="1839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4" name="Google Shape;1884;p55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5" name="Google Shape;1885;p55"/>
          <p:cNvCxnSpPr>
            <a:endCxn id="1837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6" name="Google Shape;1886;p55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7" name="Google Shape;1887;p55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55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9" name="Google Shape;1889;p55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0" name="Google Shape;1890;p55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1" name="Google Shape;1891;p55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2" name="Google Shape;1892;p55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4" name="Google Shape;1894;p5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900" name="Google Shape;1900;p56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56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2" name="Google Shape;1902;p56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6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4" name="Google Shape;1904;p56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6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6" name="Google Shape;1906;p56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6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8" name="Google Shape;1908;p56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6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0" name="Google Shape;1910;p56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6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2" name="Google Shape;1912;p56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6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4" name="Google Shape;1914;p56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6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6" name="Google Shape;1916;p56"/>
          <p:cNvCxnSpPr>
            <a:endCxn id="1913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7" name="Google Shape;1917;p56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6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9" name="Google Shape;1919;p56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56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1" name="Google Shape;1921;p56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6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4" name="Google Shape;1924;p56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6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7" name="Google Shape;1927;p56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8" name="Google Shape;1928;p56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9" name="Google Shape;1929;p56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0" name="Google Shape;1930;p56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1" name="Google Shape;1931;p56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2" name="Google Shape;1932;p56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3" name="Google Shape;1933;p56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4" name="Google Shape;1934;p56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5" name="Google Shape;1935;p56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6" name="Google Shape;1936;p56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7" name="Google Shape;1937;p56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8" name="Google Shape;1938;p56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9" name="Google Shape;1939;p56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1940" name="Google Shape;1940;p56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1" name="Google Shape;1941;p56"/>
          <p:cNvCxnSpPr>
            <a:endCxn id="1923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2" name="Google Shape;1942;p56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3" name="Google Shape;1943;p56"/>
          <p:cNvCxnSpPr/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4" name="Google Shape;1944;p56"/>
          <p:cNvCxnSpPr>
            <a:endCxn id="1909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5" name="Google Shape;1945;p56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6" name="Google Shape;1946;p56"/>
          <p:cNvCxnSpPr>
            <a:endCxn id="1907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7" name="Google Shape;1947;p56"/>
          <p:cNvCxnSpPr>
            <a:endCxn id="1903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8" name="Google Shape;1948;p56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9" name="Google Shape;1949;p56"/>
          <p:cNvCxnSpPr>
            <a:endCxn id="1901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0" name="Google Shape;1950;p56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1" name="Google Shape;1951;p56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6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3" name="Google Shape;1953;p56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4" name="Google Shape;1954;p56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5" name="Google Shape;1955;p56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6" name="Google Shape;1956;p56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8" name="Google Shape;1958;p5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0100 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964" name="Google Shape;1964;p57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57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6" name="Google Shape;1966;p57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7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8" name="Google Shape;1968;p57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7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0" name="Google Shape;1970;p57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7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2" name="Google Shape;1972;p57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7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7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7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6" name="Google Shape;1976;p57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7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8" name="Google Shape;1978;p57"/>
          <p:cNvCxnSpPr>
            <a:endCxn id="1975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9" name="Google Shape;1979;p57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0" name="Google Shape;1980;p57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1" name="Google Shape;1981;p57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2" name="Google Shape;1982;p57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7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4" name="Google Shape;1984;p57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7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6" name="Google Shape;1986;p57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7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8" name="Google Shape;1988;p57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9" name="Google Shape;1989;p57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57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1" name="Google Shape;1991;p57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2" name="Google Shape;1992;p57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3" name="Google Shape;1993;p57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57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5" name="Google Shape;1995;p57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6" name="Google Shape;1996;p57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7" name="Google Shape;1997;p57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8" name="Google Shape;1998;p57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9" name="Google Shape;1999;p57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000" name="Google Shape;2000;p57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1" name="Google Shape;2001;p57"/>
          <p:cNvCxnSpPr>
            <a:endCxn id="1985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2" name="Google Shape;2002;p57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3" name="Google Shape;2003;p57"/>
          <p:cNvCxnSpPr>
            <a:endCxn id="1983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4" name="Google Shape;2004;p57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5" name="Google Shape;2005;p57"/>
          <p:cNvCxnSpPr>
            <a:endCxn id="2006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7" name="Google Shape;2007;p57"/>
          <p:cNvSpPr txBox="1"/>
          <p:nvPr/>
        </p:nvSpPr>
        <p:spPr>
          <a:xfrm>
            <a:off x="3546635" y="39361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8" name="Google Shape;2008;p57"/>
          <p:cNvCxnSpPr>
            <a:endCxn id="1971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9" name="Google Shape;2009;p57"/>
          <p:cNvCxnSpPr>
            <a:endCxn id="1967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0" name="Google Shape;2010;p57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1" name="Google Shape;2011;p57"/>
          <p:cNvCxnSpPr>
            <a:endCxn id="1965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2" name="Google Shape;2012;p57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7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5" name="Google Shape;2015;p57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6" name="Google Shape;2016;p57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7" name="Google Shape;2017;p57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8" name="Google Shape;2018;p57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9" name="Google Shape;2019;p57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0" name="Google Shape;2020;p57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1" name="Google Shape;2021;p57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2" name="Google Shape;2022;p57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 b="1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3" name="Google Shape;2023;p5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029" name="Google Shape;2029;p58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58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1" name="Google Shape;2031;p58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58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3" name="Google Shape;2033;p58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58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5" name="Google Shape;2035;p58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58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7" name="Google Shape;2037;p58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58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58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58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1" name="Google Shape;2041;p58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58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3" name="Google Shape;2043;p58"/>
          <p:cNvCxnSpPr>
            <a:endCxn id="2040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4" name="Google Shape;2044;p58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5" name="Google Shape;2045;p58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6" name="Google Shape;2046;p58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7" name="Google Shape;2047;p58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58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9" name="Google Shape;2049;p58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58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1" name="Google Shape;2051;p58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58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3" name="Google Shape;2053;p58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58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5" name="Google Shape;2055;p58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6" name="Google Shape;2056;p58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7" name="Google Shape;2057;p58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58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9" name="Google Shape;2059;p58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0" name="Google Shape;2060;p58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1" name="Google Shape;2061;p58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2" name="Google Shape;2062;p58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3" name="Google Shape;2063;p58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4" name="Google Shape;2064;p58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065" name="Google Shape;2065;p58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6" name="Google Shape;2066;p58"/>
          <p:cNvCxnSpPr>
            <a:endCxn id="2050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7" name="Google Shape;2067;p58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8" name="Google Shape;2068;p58"/>
          <p:cNvCxnSpPr>
            <a:endCxn id="2048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9" name="Google Shape;2069;p58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0" name="Google Shape;2070;p58"/>
          <p:cNvCxnSpPr/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1" name="Google Shape;2071;p58"/>
          <p:cNvSpPr txBox="1"/>
          <p:nvPr/>
        </p:nvSpPr>
        <p:spPr>
          <a:xfrm>
            <a:off x="3546635" y="39361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2" name="Google Shape;2072;p58"/>
          <p:cNvCxnSpPr>
            <a:endCxn id="2036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3" name="Google Shape;2073;p58"/>
          <p:cNvCxnSpPr>
            <a:endCxn id="2032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4" name="Google Shape;2074;p58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5" name="Google Shape;2075;p58"/>
          <p:cNvCxnSpPr>
            <a:endCxn id="2030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6" name="Google Shape;2076;p58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58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9" name="Google Shape;2079;p58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0" name="Google Shape;2080;p58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1" name="Google Shape;2081;p58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2" name="Google Shape;2082;p58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3" name="Google Shape;2083;p58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4" name="Google Shape;2084;p58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5" name="Google Shape;2085;p58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6" name="Google Shape;2086;p58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 b="1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7" name="Google Shape;2087;p5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A  R  A L  E  L  E  P  I  11 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093" name="Google Shape;2093;p59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59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5" name="Google Shape;2095;p59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59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7" name="Google Shape;2097;p59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59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9" name="Google Shape;2099;p59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59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1" name="Google Shape;2101;p59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59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3" name="Google Shape;2103;p59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59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5" name="Google Shape;2105;p59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59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7" name="Google Shape;2107;p59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59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9" name="Google Shape;2109;p59"/>
          <p:cNvCxnSpPr>
            <a:endCxn id="2106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0" name="Google Shape;2110;p59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59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2" name="Google Shape;2112;p59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3" name="Google Shape;2113;p59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4" name="Google Shape;2114;p59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59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59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7" name="Google Shape;2117;p59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59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9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0" name="Google Shape;2120;p59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59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2" name="Google Shape;2122;p59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3" name="Google Shape;2123;p59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59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5" name="Google Shape;2125;p59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6" name="Google Shape;2126;p59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7" name="Google Shape;2127;p59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8" name="Google Shape;2128;p59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9" name="Google Shape;2129;p59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0" name="Google Shape;2130;p59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1" name="Google Shape;2131;p59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2" name="Google Shape;2132;p59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133" name="Google Shape;2133;p59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4" name="Google Shape;2134;p59"/>
          <p:cNvCxnSpPr>
            <a:endCxn id="2116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5" name="Google Shape;2135;p59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6" name="Google Shape;2136;p59"/>
          <p:cNvCxnSpPr/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9"/>
          <p:cNvCxnSpPr>
            <a:endCxn id="2102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8" name="Google Shape;2138;p59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9" name="Google Shape;2139;p59"/>
          <p:cNvCxnSpPr>
            <a:endCxn id="2100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" name="Google Shape;2140;p59"/>
          <p:cNvCxnSpPr>
            <a:endCxn id="2096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1" name="Google Shape;2141;p59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2" name="Google Shape;2142;p59"/>
          <p:cNvCxnSpPr>
            <a:endCxn id="2094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3" name="Google Shape;2143;p59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4" name="Google Shape;2144;p59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59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6" name="Google Shape;2146;p59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7" name="Google Shape;2147;p59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8" name="Google Shape;2148;p59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9" name="Google Shape;2149;p59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1" name="Google Shape;2151;p5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157" name="Google Shape;2157;p60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60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9" name="Google Shape;2159;p60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60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1" name="Google Shape;2161;p60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60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3" name="Google Shape;2163;p60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60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5" name="Google Shape;2165;p60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60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7" name="Google Shape;2167;p60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60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9" name="Google Shape;2169;p60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60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1" name="Google Shape;2171;p60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60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3" name="Google Shape;2173;p60"/>
          <p:cNvCxnSpPr>
            <a:endCxn id="2170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4" name="Google Shape;2174;p60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60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6" name="Google Shape;2176;p60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60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8" name="Google Shape;2178;p60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60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60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1" name="Google Shape;2181;p60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60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60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4" name="Google Shape;2184;p60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5" name="Google Shape;2185;p60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60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7" name="Google Shape;2187;p60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8" name="Google Shape;2188;p60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9" name="Google Shape;2189;p60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0" name="Google Shape;2190;p60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1" name="Google Shape;2191;p60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2" name="Google Shape;2192;p60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3" name="Google Shape;2193;p60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4" name="Google Shape;2194;p60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5" name="Google Shape;2195;p60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6" name="Google Shape;2196;p60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197" name="Google Shape;2197;p60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8" name="Google Shape;2198;p60"/>
          <p:cNvCxnSpPr>
            <a:endCxn id="2180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60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0" name="Google Shape;2200;p60"/>
          <p:cNvCxnSpPr/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1" name="Google Shape;2201;p60"/>
          <p:cNvCxnSpPr>
            <a:endCxn id="2166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2" name="Google Shape;2202;p60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3" name="Google Shape;2203;p60"/>
          <p:cNvCxnSpPr>
            <a:endCxn id="2164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4" name="Google Shape;2204;p60"/>
          <p:cNvCxnSpPr>
            <a:endCxn id="2160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5" name="Google Shape;2205;p60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6" name="Google Shape;2206;p60"/>
          <p:cNvCxnSpPr>
            <a:endCxn id="2158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60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8" name="Google Shape;2208;p60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60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0" name="Google Shape;2210;p60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1" name="Google Shape;2211;p60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2" name="Google Shape;2212;p60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3" name="Google Shape;2213;p60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5" name="Google Shape;2215;p6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de aplicação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	Otimizar sem perdas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	 Como “passo” final do processamento de dados em normas como JPEG ou MPEG ou ainda em GZIP.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	Huffman é, igualmente, aplicado em codificações de áudio, como CD ou parte da recente norma MP3.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Esta ampla aplicação resulta de 2 fatores principais: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a) Huffman é de utilização livre;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b) É simples, mas muito eficaz.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10 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221" name="Google Shape;2221;p61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61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3" name="Google Shape;2223;p61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61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5" name="Google Shape;2225;p61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61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7" name="Google Shape;2227;p61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61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9" name="Google Shape;2229;p61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61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1" name="Google Shape;2231;p61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61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3" name="Google Shape;2233;p61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61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5" name="Google Shape;2235;p61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61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7" name="Google Shape;2237;p61"/>
          <p:cNvCxnSpPr>
            <a:endCxn id="2234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8" name="Google Shape;2238;p61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61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0" name="Google Shape;2240;p61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1" name="Google Shape;2241;p61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2" name="Google Shape;2242;p61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61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4" name="Google Shape;2244;p61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61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61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1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8" name="Google Shape;2248;p61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9" name="Google Shape;2249;p61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0" name="Google Shape;2250;p61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51" name="Google Shape;2251;p61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2" name="Google Shape;2252;p61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3" name="Google Shape;2253;p61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4" name="Google Shape;2254;p61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5" name="Google Shape;2255;p61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6" name="Google Shape;2256;p61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7" name="Google Shape;2257;p61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8" name="Google Shape;2258;p61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9" name="Google Shape;2259;p61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0" name="Google Shape;2260;p61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261" name="Google Shape;2261;p61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2" name="Google Shape;2262;p61"/>
          <p:cNvCxnSpPr/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3" name="Google Shape;2263;p61"/>
          <p:cNvCxnSpPr>
            <a:endCxn id="2243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4" name="Google Shape;2264;p61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5" name="Google Shape;2265;p61"/>
          <p:cNvCxnSpPr>
            <a:endCxn id="2230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6" name="Google Shape;2266;p61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7" name="Google Shape;2267;p61"/>
          <p:cNvCxnSpPr>
            <a:endCxn id="2228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8" name="Google Shape;2268;p61"/>
          <p:cNvCxnSpPr>
            <a:endCxn id="2224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9" name="Google Shape;2269;p61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0" name="Google Shape;2270;p61"/>
          <p:cNvCxnSpPr>
            <a:endCxn id="2222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1" name="Google Shape;2271;p61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61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4" name="Google Shape;2274;p61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5" name="Google Shape;2275;p61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6" name="Google Shape;2276;p61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7" name="Google Shape;2277;p61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8" name="Google Shape;2278;p61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E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285" name="Google Shape;2285;p62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62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7" name="Google Shape;2287;p62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62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9" name="Google Shape;2289;p62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62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1" name="Google Shape;2291;p62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62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3" name="Google Shape;2293;p62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62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5" name="Google Shape;2295;p62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62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7" name="Google Shape;2297;p62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62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9" name="Google Shape;2299;p62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62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1" name="Google Shape;2301;p62"/>
          <p:cNvCxnSpPr>
            <a:endCxn id="2298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2" name="Google Shape;2302;p62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62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4" name="Google Shape;2304;p62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62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6" name="Google Shape;2306;p62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2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8" name="Google Shape;2308;p62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62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62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2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2" name="Google Shape;2312;p62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62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62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5" name="Google Shape;2315;p62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6" name="Google Shape;2316;p62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7" name="Google Shape;2317;p62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8" name="Google Shape;2318;p62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9" name="Google Shape;2319;p62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0" name="Google Shape;2320;p62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1" name="Google Shape;2321;p62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2" name="Google Shape;2322;p62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3" name="Google Shape;2323;p62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4" name="Google Shape;2324;p62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325" name="Google Shape;2325;p62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6" name="Google Shape;2326;p62"/>
          <p:cNvCxnSpPr/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7" name="Google Shape;2327;p62"/>
          <p:cNvCxnSpPr>
            <a:endCxn id="2307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8" name="Google Shape;2328;p62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9" name="Google Shape;2329;p62"/>
          <p:cNvCxnSpPr>
            <a:endCxn id="2294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0" name="Google Shape;2330;p62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1" name="Google Shape;2331;p62"/>
          <p:cNvCxnSpPr>
            <a:endCxn id="2292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2" name="Google Shape;2332;p62"/>
          <p:cNvCxnSpPr>
            <a:endCxn id="2288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3" name="Google Shape;2333;p62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4" name="Google Shape;2334;p62"/>
          <p:cNvCxnSpPr>
            <a:endCxn id="2286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5" name="Google Shape;2335;p62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62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8" name="Google Shape;2338;p62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9" name="Google Shape;2339;p62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0" name="Google Shape;2340;p62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1" name="Google Shape;2341;p62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2" name="Google Shape;2342;p62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 b="1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 b="1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3" name="Google Shape;2343;p6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E  0101 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349" name="Google Shape;2349;p63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63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1" name="Google Shape;2351;p63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63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3" name="Google Shape;2353;p63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63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5" name="Google Shape;2355;p63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63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63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8" name="Google Shape;2358;p63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63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63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1" name="Google Shape;2361;p63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63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3" name="Google Shape;2363;p63"/>
          <p:cNvCxnSpPr>
            <a:endCxn id="2360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4" name="Google Shape;2364;p63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5" name="Google Shape;2365;p63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6" name="Google Shape;2366;p63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7" name="Google Shape;2367;p63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63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9" name="Google Shape;2369;p63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63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1" name="Google Shape;2371;p63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63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3" name="Google Shape;2373;p63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4" name="Google Shape;2374;p63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63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6" name="Google Shape;2376;p63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7" name="Google Shape;2377;p63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8" name="Google Shape;2378;p63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9" name="Google Shape;2379;p63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0" name="Google Shape;2380;p63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1" name="Google Shape;2381;p63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2" name="Google Shape;2382;p63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3" name="Google Shape;2383;p63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384" name="Google Shape;2384;p63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5" name="Google Shape;2385;p63"/>
          <p:cNvCxnSpPr>
            <a:endCxn id="2370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6" name="Google Shape;2386;p63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7" name="Google Shape;2387;p63"/>
          <p:cNvCxnSpPr>
            <a:endCxn id="2368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8" name="Google Shape;2388;p63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9" name="Google Shape;2389;p63"/>
          <p:cNvCxnSpPr>
            <a:endCxn id="2357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0" name="Google Shape;2390;p63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1" name="Google Shape;2391;p63"/>
          <p:cNvCxnSpPr>
            <a:endCxn id="2392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3" name="Google Shape;2393;p63"/>
          <p:cNvCxnSpPr>
            <a:endCxn id="2352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4" name="Google Shape;2394;p63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5" name="Google Shape;2395;p63"/>
          <p:cNvCxnSpPr>
            <a:endCxn id="2350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6" name="Google Shape;2396;p63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63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9" name="Google Shape;2399;p63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0" name="Google Shape;2400;p63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1" name="Google Shape;2401;p63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2" name="Google Shape;2402;p63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3" name="Google Shape;2403;p63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4" name="Google Shape;2404;p63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5" name="Google Shape;2405;p63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6" name="Google Shape;2406;p63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7" name="Google Shape;2407;p63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 b="1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8" name="Google Shape;2408;p6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E  D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414" name="Google Shape;2414;p64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64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O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6" name="Google Shape;2416;p64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64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8" name="Google Shape;2418;p64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64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0" name="Google Shape;2420;p64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64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64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3" name="Google Shape;2423;p64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64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64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6" name="Google Shape;2426;p64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64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8" name="Google Shape;2428;p64"/>
          <p:cNvCxnSpPr>
            <a:endCxn id="2425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9" name="Google Shape;2429;p64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0" name="Google Shape;2430;p64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1" name="Google Shape;2431;p64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2" name="Google Shape;2432;p64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64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4" name="Google Shape;2434;p64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64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6" name="Google Shape;2436;p64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64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8" name="Google Shape;2438;p64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9" name="Google Shape;2439;p64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0" name="Google Shape;2440;p64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1" name="Google Shape;2441;p64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2" name="Google Shape;2442;p64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3" name="Google Shape;2443;p64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4" name="Google Shape;2444;p64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5" name="Google Shape;2445;p64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6" name="Google Shape;2446;p64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7" name="Google Shape;2447;p64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8" name="Google Shape;2448;p64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cxnSp>
        <p:nvCxnSpPr>
          <p:cNvPr id="2449" name="Google Shape;2449;p64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0" name="Google Shape;2450;p64"/>
          <p:cNvCxnSpPr>
            <a:endCxn id="2435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1" name="Google Shape;2451;p64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2" name="Google Shape;2452;p64"/>
          <p:cNvCxnSpPr>
            <a:endCxn id="2433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3" name="Google Shape;2453;p64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4" name="Google Shape;2454;p64"/>
          <p:cNvCxnSpPr>
            <a:endCxn id="2422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5" name="Google Shape;2455;p64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6" name="Google Shape;2456;p64"/>
          <p:cNvCxnSpPr/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7" name="Google Shape;2457;p64"/>
          <p:cNvCxnSpPr>
            <a:endCxn id="2417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8" name="Google Shape;2458;p64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9" name="Google Shape;2459;p64"/>
          <p:cNvCxnSpPr>
            <a:endCxn id="2415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" name="Google Shape;2460;p64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64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3" name="Google Shape;2463;p64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4" name="Google Shape;2464;p64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5" name="Google Shape;2465;p64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6" name="Google Shape;2466;p64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7" name="Google Shape;2467;p64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8" name="Google Shape;2468;p64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9" name="Google Shape;2469;p64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0" name="Google Shape;2470;p64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1" name="Google Shape;2471;p64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 b="1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2" name="Google Shape;2472;p6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   A  R  A L  E  L  E  P  I  P  E  D  0111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478" name="Google Shape;2478;p65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65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65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1" name="Google Shape;2481;p65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65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65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4" name="Google Shape;2484;p65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65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6" name="Google Shape;2486;p65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65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8" name="Google Shape;2488;p65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65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0" name="Google Shape;2490;p65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65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2" name="Google Shape;2492;p65"/>
          <p:cNvCxnSpPr>
            <a:endCxn id="2489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3" name="Google Shape;2493;p65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4" name="Google Shape;2494;p65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5" name="Google Shape;2495;p65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6" name="Google Shape;2496;p65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65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8" name="Google Shape;2498;p65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65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0" name="Google Shape;2500;p65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65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2" name="Google Shape;2502;p65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3" name="Google Shape;2503;p65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4" name="Google Shape;2504;p65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5" name="Google Shape;2505;p65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6" name="Google Shape;2506;p65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7" name="Google Shape;2507;p65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8" name="Google Shape;2508;p65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9" name="Google Shape;2509;p65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0" name="Google Shape;2510;p65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1" name="Google Shape;2511;p65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2" name="Google Shape;2512;p65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3" name="Google Shape;2513;p65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4" name="Google Shape;2514;p65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5" name="Google Shape;2515;p65"/>
          <p:cNvCxnSpPr>
            <a:endCxn id="2499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6" name="Google Shape;2516;p65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7" name="Google Shape;2517;p65"/>
          <p:cNvCxnSpPr>
            <a:endCxn id="2497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8" name="Google Shape;2518;p65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9" name="Google Shape;2519;p65"/>
          <p:cNvCxnSpPr>
            <a:endCxn id="2485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65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1" name="Google Shape;2521;p65"/>
          <p:cNvCxnSpPr>
            <a:endCxn id="2483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2" name="Google Shape;2522;p65"/>
          <p:cNvCxnSpPr>
            <a:endCxn id="2480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3" name="Google Shape;2523;p65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4" name="Google Shape;2524;p65"/>
          <p:cNvCxnSpPr>
            <a:endCxn id="2525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6" name="Google Shape;2526;p65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65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9" name="Google Shape;2529;p65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0" name="Google Shape;2530;p65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1" name="Google Shape;2531;p65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2" name="Google Shape;2532;p65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3" name="Google Shape;2533;p65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4" name="Google Shape;2534;p65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/>
          </a:p>
        </p:txBody>
      </p:sp>
      <p:sp>
        <p:nvSpPr>
          <p:cNvPr id="2535" name="Google Shape;2535;p65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6" name="Google Shape;2536;p65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sz="18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7" name="Google Shape;2537;p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   A  R  A L  E  L  E  P  I  P  E  D  O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2543" name="Google Shape;2543;p66"/>
          <p:cNvSpPr/>
          <p:nvPr/>
        </p:nvSpPr>
        <p:spPr>
          <a:xfrm>
            <a:off x="5710309" y="4391827"/>
            <a:ext cx="503700" cy="447000"/>
          </a:xfrm>
          <a:prstGeom prst="ellipse">
            <a:avLst/>
          </a:prstGeom>
          <a:solidFill>
            <a:srgbClr val="F5E0E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6"/>
          <p:cNvSpPr/>
          <p:nvPr/>
        </p:nvSpPr>
        <p:spPr>
          <a:xfrm>
            <a:off x="4846119" y="44148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6"/>
          <p:cNvSpPr txBox="1"/>
          <p:nvPr/>
        </p:nvSpPr>
        <p:spPr>
          <a:xfrm>
            <a:off x="4846119" y="43918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6" name="Google Shape;2546;p66"/>
          <p:cNvSpPr/>
          <p:nvPr/>
        </p:nvSpPr>
        <p:spPr>
          <a:xfrm>
            <a:off x="5316611" y="36175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6"/>
          <p:cNvSpPr/>
          <p:nvPr/>
        </p:nvSpPr>
        <p:spPr>
          <a:xfrm>
            <a:off x="4260208" y="44182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6"/>
          <p:cNvSpPr txBox="1"/>
          <p:nvPr/>
        </p:nvSpPr>
        <p:spPr>
          <a:xfrm>
            <a:off x="4260208" y="439522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A3604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>
              <a:solidFill>
                <a:srgbClr val="A360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9" name="Google Shape;2549;p66"/>
          <p:cNvSpPr/>
          <p:nvPr/>
        </p:nvSpPr>
        <p:spPr>
          <a:xfrm>
            <a:off x="3396018" y="4441275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6"/>
          <p:cNvSpPr txBox="1"/>
          <p:nvPr/>
        </p:nvSpPr>
        <p:spPr>
          <a:xfrm>
            <a:off x="3396018" y="4418251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 sz="18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18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1" name="Google Shape;2551;p66"/>
          <p:cNvSpPr/>
          <p:nvPr/>
        </p:nvSpPr>
        <p:spPr>
          <a:xfrm>
            <a:off x="3866510" y="364400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6"/>
          <p:cNvSpPr txBox="1"/>
          <p:nvPr/>
        </p:nvSpPr>
        <p:spPr>
          <a:xfrm>
            <a:off x="3774596" y="358637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n2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3" name="Google Shape;2553;p66"/>
          <p:cNvSpPr/>
          <p:nvPr/>
        </p:nvSpPr>
        <p:spPr>
          <a:xfrm>
            <a:off x="2954727" y="358018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6"/>
          <p:cNvSpPr txBox="1"/>
          <p:nvPr/>
        </p:nvSpPr>
        <p:spPr>
          <a:xfrm>
            <a:off x="2954727" y="3557156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5" name="Google Shape;2555;p66"/>
          <p:cNvSpPr/>
          <p:nvPr/>
        </p:nvSpPr>
        <p:spPr>
          <a:xfrm>
            <a:off x="2636892" y="2906439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6"/>
          <p:cNvSpPr txBox="1"/>
          <p:nvPr/>
        </p:nvSpPr>
        <p:spPr>
          <a:xfrm>
            <a:off x="2544977" y="2848800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7" name="Google Shape;2557;p66"/>
          <p:cNvCxnSpPr>
            <a:endCxn id="2554" idx="0"/>
          </p:cNvCxnSpPr>
          <p:nvPr/>
        </p:nvCxnSpPr>
        <p:spPr>
          <a:xfrm>
            <a:off x="2901777" y="3306956"/>
            <a:ext cx="3048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8" name="Google Shape;2558;p66"/>
          <p:cNvSpPr/>
          <p:nvPr/>
        </p:nvSpPr>
        <p:spPr>
          <a:xfrm>
            <a:off x="4549721" y="2906452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9" name="Google Shape;2559;p66"/>
          <p:cNvCxnSpPr/>
          <p:nvPr/>
        </p:nvCxnSpPr>
        <p:spPr>
          <a:xfrm>
            <a:off x="4961278" y="3241878"/>
            <a:ext cx="459000" cy="40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" name="Google Shape;2560;p66"/>
          <p:cNvCxnSpPr/>
          <p:nvPr/>
        </p:nvCxnSpPr>
        <p:spPr>
          <a:xfrm flipH="1">
            <a:off x="4223600" y="3219459"/>
            <a:ext cx="34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1" name="Google Shape;2561;p66"/>
          <p:cNvSpPr/>
          <p:nvPr/>
        </p:nvSpPr>
        <p:spPr>
          <a:xfrm>
            <a:off x="6301914" y="2924627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6"/>
          <p:cNvSpPr txBox="1"/>
          <p:nvPr/>
        </p:nvSpPr>
        <p:spPr>
          <a:xfrm>
            <a:off x="6301914" y="29016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3" name="Google Shape;2563;p66"/>
          <p:cNvSpPr/>
          <p:nvPr/>
        </p:nvSpPr>
        <p:spPr>
          <a:xfrm>
            <a:off x="5590124" y="2947651"/>
            <a:ext cx="503700" cy="4470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6"/>
          <p:cNvSpPr txBox="1"/>
          <p:nvPr/>
        </p:nvSpPr>
        <p:spPr>
          <a:xfrm>
            <a:off x="5590124" y="2924627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rgbClr val="1A798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800">
              <a:solidFill>
                <a:srgbClr val="1A798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5" name="Google Shape;2565;p66"/>
          <p:cNvSpPr/>
          <p:nvPr/>
        </p:nvSpPr>
        <p:spPr>
          <a:xfrm>
            <a:off x="5946566" y="2237672"/>
            <a:ext cx="422100" cy="38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6"/>
          <p:cNvSpPr txBox="1"/>
          <p:nvPr/>
        </p:nvSpPr>
        <p:spPr>
          <a:xfrm>
            <a:off x="5854651" y="2180034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7" name="Google Shape;2567;p66"/>
          <p:cNvSpPr/>
          <p:nvPr/>
        </p:nvSpPr>
        <p:spPr>
          <a:xfrm>
            <a:off x="3589323" y="2237685"/>
            <a:ext cx="4221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8" name="Google Shape;2568;p66"/>
          <p:cNvCxnSpPr/>
          <p:nvPr/>
        </p:nvCxnSpPr>
        <p:spPr>
          <a:xfrm flipH="1">
            <a:off x="3012219" y="2548709"/>
            <a:ext cx="6306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9" name="Google Shape;2569;p66"/>
          <p:cNvCxnSpPr/>
          <p:nvPr/>
        </p:nvCxnSpPr>
        <p:spPr>
          <a:xfrm>
            <a:off x="4001602" y="2570356"/>
            <a:ext cx="617700" cy="36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0" name="Google Shape;2570;p66"/>
          <p:cNvSpPr/>
          <p:nvPr/>
        </p:nvSpPr>
        <p:spPr>
          <a:xfrm>
            <a:off x="4639838" y="1843539"/>
            <a:ext cx="835800" cy="382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1" name="Google Shape;2571;p66"/>
          <p:cNvCxnSpPr/>
          <p:nvPr/>
        </p:nvCxnSpPr>
        <p:spPr>
          <a:xfrm flipH="1">
            <a:off x="3977705" y="2044243"/>
            <a:ext cx="657300" cy="25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2" name="Google Shape;2572;p66"/>
          <p:cNvCxnSpPr/>
          <p:nvPr/>
        </p:nvCxnSpPr>
        <p:spPr>
          <a:xfrm>
            <a:off x="5481860" y="2120695"/>
            <a:ext cx="5064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3" name="Google Shape;2573;p66"/>
          <p:cNvSpPr txBox="1"/>
          <p:nvPr/>
        </p:nvSpPr>
        <p:spPr>
          <a:xfrm>
            <a:off x="3028831" y="23713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4" name="Google Shape;2574;p66"/>
          <p:cNvSpPr txBox="1"/>
          <p:nvPr/>
        </p:nvSpPr>
        <p:spPr>
          <a:xfrm>
            <a:off x="4298065" y="377556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5" name="Google Shape;2575;p66"/>
          <p:cNvSpPr txBox="1"/>
          <p:nvPr/>
        </p:nvSpPr>
        <p:spPr>
          <a:xfrm>
            <a:off x="5632350" y="186825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6" name="Google Shape;2576;p66"/>
          <p:cNvSpPr txBox="1"/>
          <p:nvPr/>
        </p:nvSpPr>
        <p:spPr>
          <a:xfrm>
            <a:off x="5749289" y="3757508"/>
            <a:ext cx="349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7" name="Google Shape;2577;p66"/>
          <p:cNvSpPr txBox="1"/>
          <p:nvPr/>
        </p:nvSpPr>
        <p:spPr>
          <a:xfrm>
            <a:off x="3058769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8" name="Google Shape;2578;p66"/>
          <p:cNvSpPr txBox="1"/>
          <p:nvPr/>
        </p:nvSpPr>
        <p:spPr>
          <a:xfrm>
            <a:off x="4052251" y="3184124"/>
            <a:ext cx="349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9" name="Google Shape;2579;p66"/>
          <p:cNvCxnSpPr/>
          <p:nvPr/>
        </p:nvCxnSpPr>
        <p:spPr>
          <a:xfrm flipH="1">
            <a:off x="2398075" y="3232331"/>
            <a:ext cx="3141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0" name="Google Shape;2580;p66"/>
          <p:cNvCxnSpPr>
            <a:endCxn id="2564" idx="0"/>
          </p:cNvCxnSpPr>
          <p:nvPr/>
        </p:nvCxnSpPr>
        <p:spPr>
          <a:xfrm flipH="1">
            <a:off x="5841974" y="2627927"/>
            <a:ext cx="24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1" name="Google Shape;2581;p66"/>
          <p:cNvSpPr txBox="1"/>
          <p:nvPr/>
        </p:nvSpPr>
        <p:spPr>
          <a:xfrm>
            <a:off x="5702890" y="2447533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2" name="Google Shape;2582;p66"/>
          <p:cNvCxnSpPr>
            <a:endCxn id="2562" idx="0"/>
          </p:cNvCxnSpPr>
          <p:nvPr/>
        </p:nvCxnSpPr>
        <p:spPr>
          <a:xfrm>
            <a:off x="6295764" y="2585702"/>
            <a:ext cx="2580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3" name="Google Shape;2583;p66"/>
          <p:cNvSpPr txBox="1"/>
          <p:nvPr/>
        </p:nvSpPr>
        <p:spPr>
          <a:xfrm>
            <a:off x="6414694" y="238179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4" name="Google Shape;2584;p66"/>
          <p:cNvCxnSpPr>
            <a:endCxn id="2550" idx="0"/>
          </p:cNvCxnSpPr>
          <p:nvPr/>
        </p:nvCxnSpPr>
        <p:spPr>
          <a:xfrm flipH="1">
            <a:off x="3647868" y="4005151"/>
            <a:ext cx="3291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5" name="Google Shape;2585;p66"/>
          <p:cNvSpPr txBox="1"/>
          <p:nvPr/>
        </p:nvSpPr>
        <p:spPr>
          <a:xfrm>
            <a:off x="3622835" y="385990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6" name="Google Shape;2586;p66"/>
          <p:cNvCxnSpPr>
            <a:endCxn id="2548" idx="0"/>
          </p:cNvCxnSpPr>
          <p:nvPr/>
        </p:nvCxnSpPr>
        <p:spPr>
          <a:xfrm>
            <a:off x="4201858" y="4019326"/>
            <a:ext cx="310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7" name="Google Shape;2587;p66"/>
          <p:cNvCxnSpPr>
            <a:endCxn id="2545" idx="0"/>
          </p:cNvCxnSpPr>
          <p:nvPr/>
        </p:nvCxnSpPr>
        <p:spPr>
          <a:xfrm flipH="1">
            <a:off x="5097969" y="3976927"/>
            <a:ext cx="3267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8" name="Google Shape;2588;p66"/>
          <p:cNvSpPr txBox="1"/>
          <p:nvPr/>
        </p:nvSpPr>
        <p:spPr>
          <a:xfrm>
            <a:off x="5072949" y="3833484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9" name="Google Shape;2589;p66"/>
          <p:cNvCxnSpPr>
            <a:endCxn id="2590" idx="0"/>
          </p:cNvCxnSpPr>
          <p:nvPr/>
        </p:nvCxnSpPr>
        <p:spPr>
          <a:xfrm>
            <a:off x="5649559" y="3991102"/>
            <a:ext cx="312600" cy="37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1" name="Google Shape;2591;p66"/>
          <p:cNvSpPr/>
          <p:nvPr/>
        </p:nvSpPr>
        <p:spPr>
          <a:xfrm>
            <a:off x="2167550" y="3584213"/>
            <a:ext cx="471000" cy="433800"/>
          </a:xfrm>
          <a:prstGeom prst="ellipse">
            <a:avLst/>
          </a:prstGeom>
          <a:solidFill>
            <a:srgbClr val="F5E0E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6"/>
          <p:cNvSpPr txBox="1"/>
          <p:nvPr/>
        </p:nvSpPr>
        <p:spPr>
          <a:xfrm>
            <a:off x="2167550" y="3561863"/>
            <a:ext cx="471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4" name="Google Shape;2594;p66"/>
          <p:cNvSpPr txBox="1"/>
          <p:nvPr/>
        </p:nvSpPr>
        <p:spPr>
          <a:xfrm>
            <a:off x="4457806" y="1785900"/>
            <a:ext cx="1199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5" name="Google Shape;2595;p66"/>
          <p:cNvSpPr txBox="1"/>
          <p:nvPr/>
        </p:nvSpPr>
        <p:spPr>
          <a:xfrm>
            <a:off x="4052104" y="1854690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6" name="Google Shape;2596;p66"/>
          <p:cNvSpPr txBox="1"/>
          <p:nvPr/>
        </p:nvSpPr>
        <p:spPr>
          <a:xfrm>
            <a:off x="3497408" y="2180047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n6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7" name="Google Shape;2597;p66"/>
          <p:cNvSpPr txBox="1"/>
          <p:nvPr/>
        </p:nvSpPr>
        <p:spPr>
          <a:xfrm>
            <a:off x="4298065" y="2476288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6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8" name="Google Shape;2598;p66"/>
          <p:cNvSpPr txBox="1"/>
          <p:nvPr/>
        </p:nvSpPr>
        <p:spPr>
          <a:xfrm>
            <a:off x="4457806" y="2848813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n4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9" name="Google Shape;2599;p66"/>
          <p:cNvSpPr txBox="1"/>
          <p:nvPr/>
        </p:nvSpPr>
        <p:spPr>
          <a:xfrm>
            <a:off x="5040627" y="3064712"/>
            <a:ext cx="35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/>
          </a:p>
        </p:txBody>
      </p:sp>
      <p:sp>
        <p:nvSpPr>
          <p:cNvPr id="2600" name="Google Shape;2600;p66"/>
          <p:cNvSpPr txBox="1"/>
          <p:nvPr/>
        </p:nvSpPr>
        <p:spPr>
          <a:xfrm>
            <a:off x="5224697" y="3559946"/>
            <a:ext cx="605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n1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1" name="Google Shape;2601;p66"/>
          <p:cNvSpPr txBox="1"/>
          <p:nvPr/>
        </p:nvSpPr>
        <p:spPr>
          <a:xfrm>
            <a:off x="5710309" y="4368802"/>
            <a:ext cx="503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sz="18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2" name="Google Shape;2602;p6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Descompressão</a:t>
            </a:r>
            <a:endParaRPr/>
          </a:p>
        </p:txBody>
      </p:sp>
      <p:sp>
        <p:nvSpPr>
          <p:cNvPr id="62" name="Google Shape;930;p40"/>
          <p:cNvSpPr txBox="1"/>
          <p:nvPr/>
        </p:nvSpPr>
        <p:spPr>
          <a:xfrm>
            <a:off x="2225594" y="3122339"/>
            <a:ext cx="3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600" dirty="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Fim. Obrigado!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 smtClean="0"/>
              <a:t>Dúvidas?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2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de Huffman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	Árvore binária de símbolos, e cuja posição na árvore depende da sua frequência.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-	Os ramos esquerdos de cada </a:t>
            </a:r>
            <a:r>
              <a:rPr lang="pt-BR" dirty="0" err="1"/>
              <a:t>sub-árvore</a:t>
            </a:r>
            <a:r>
              <a:rPr lang="pt-BR" dirty="0"/>
              <a:t> são codificados com 0 e os da direita com 1 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-	Percorrendo a árvore da raiz até à folha (que contém o símbolo) e concatenando sequencialmente os 0 e 1 de cada ramo percorrido, obtemos o código correspondente a esse símbolo.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-	Esta mesma árvore servirá de base ao processo de descodificação, cujo princípio de funcionamento é o inverso da codificação.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algoritmo de Huffman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  </a:t>
            </a:r>
            <a:r>
              <a:rPr lang="pt-BR" b="1" dirty="0" smtClean="0"/>
              <a:t> A</a:t>
            </a:r>
            <a:r>
              <a:rPr lang="pt-BR" b="1" dirty="0"/>
              <a:t> </a:t>
            </a:r>
            <a:r>
              <a:rPr lang="pt-BR" b="1" dirty="0" smtClean="0"/>
              <a:t>  R   A   L   E   </a:t>
            </a:r>
            <a:r>
              <a:rPr lang="pt-BR" b="1" dirty="0"/>
              <a:t>L	  </a:t>
            </a:r>
            <a:r>
              <a:rPr lang="pt-BR" b="1" dirty="0" smtClean="0"/>
              <a:t>E   P   I   P   E   D   </a:t>
            </a:r>
            <a:r>
              <a:rPr lang="pt-BR" b="1" dirty="0"/>
              <a:t>O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196975" y="1771100"/>
            <a:ext cx="18342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 caracteres diferente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949300"/>
            <a:ext cx="24768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= 000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= 001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1"/>
                </a:solidFill>
              </a:rPr>
              <a:t>R</a:t>
            </a:r>
            <a:r>
              <a:rPr lang="pt-BR" b="1"/>
              <a:t> = 010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= 100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= 011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 </a:t>
            </a:r>
            <a:r>
              <a:rPr lang="pt-BR" b="1"/>
              <a:t>= 111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= 101 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O</a:t>
            </a:r>
            <a:r>
              <a:rPr lang="pt-BR" b="1"/>
              <a:t> = 110</a:t>
            </a:r>
            <a:endParaRPr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221100" y="462290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Método de compressão simples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sequência de bits com comprimento fixo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lógica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642900"/>
            <a:ext cx="85206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equivalente à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000   001   010   001   100   011   100   011   000   111   000   011   101   110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solidFill>
                  <a:schemeClr val="accent6"/>
                </a:solidFill>
              </a:rPr>
              <a:t>P</a:t>
            </a:r>
            <a:r>
              <a:rPr lang="pt-BR" b="1" dirty="0"/>
              <a:t>  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chemeClr val="accent3"/>
                </a:solidFill>
              </a:rPr>
              <a:t>A</a:t>
            </a:r>
            <a:r>
              <a:rPr lang="pt-BR" b="1" dirty="0" smtClean="0"/>
              <a:t>   </a:t>
            </a:r>
            <a:r>
              <a:rPr lang="pt-BR" b="1" dirty="0" smtClean="0">
                <a:solidFill>
                  <a:schemeClr val="accent1"/>
                </a:solidFill>
              </a:rPr>
              <a:t>R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chemeClr val="accent3"/>
                </a:solidFill>
              </a:rPr>
              <a:t>A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chemeClr val="accent4"/>
                </a:solidFill>
              </a:rPr>
              <a:t>L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rgbClr val="1A798F"/>
                </a:solidFill>
              </a:rPr>
              <a:t>E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>
                <a:solidFill>
                  <a:schemeClr val="accent4"/>
                </a:solidFill>
              </a:rPr>
              <a:t>L</a:t>
            </a:r>
            <a:r>
              <a:rPr lang="pt-BR" b="1" dirty="0"/>
              <a:t>	  </a:t>
            </a:r>
            <a:r>
              <a:rPr lang="pt-BR" b="1" dirty="0" smtClean="0">
                <a:solidFill>
                  <a:srgbClr val="1A798F"/>
                </a:solidFill>
              </a:rPr>
              <a:t>E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chemeClr val="accent6"/>
                </a:solidFill>
              </a:rPr>
              <a:t>P</a:t>
            </a:r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674EA7"/>
                </a:solidFill>
              </a:rPr>
              <a:t> I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chemeClr val="accent6"/>
                </a:solidFill>
              </a:rPr>
              <a:t>P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rgbClr val="1A798F"/>
                </a:solidFill>
              </a:rPr>
              <a:t>E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 smtClean="0">
                <a:solidFill>
                  <a:srgbClr val="A36041"/>
                </a:solidFill>
              </a:rPr>
              <a:t>D</a:t>
            </a:r>
            <a:r>
              <a:rPr lang="pt-BR" b="1" dirty="0"/>
              <a:t> </a:t>
            </a:r>
            <a:r>
              <a:rPr lang="pt-BR" b="1" dirty="0" smtClean="0"/>
              <a:t>  </a:t>
            </a:r>
            <a:r>
              <a:rPr lang="pt-BR" b="1" dirty="0">
                <a:solidFill>
                  <a:srgbClr val="FF0000"/>
                </a:solidFill>
              </a:rPr>
              <a:t>O</a:t>
            </a:r>
            <a:endParaRPr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5735100" y="1485725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→ 112 bits (SO)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735100" y="2661313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→  42 bits (representação binária)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3050888"/>
            <a:ext cx="30972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1A798F"/>
                </a:solidFill>
              </a:rPr>
              <a:t>economia de →  70 bits</a:t>
            </a:r>
            <a:endParaRPr sz="1400" b="1">
              <a:solidFill>
                <a:srgbClr val="1A798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221100" y="462290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Método de compressão simples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lógica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949300"/>
            <a:ext cx="30099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6"/>
                </a:solidFill>
              </a:rPr>
              <a:t>P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3"/>
                </a:solidFill>
              </a:rPr>
              <a:t>A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1"/>
                </a:solidFill>
              </a:rPr>
              <a:t>R</a:t>
            </a:r>
            <a:r>
              <a:rPr lang="pt-BR" b="1"/>
              <a:t> 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4"/>
                </a:solidFill>
              </a:rPr>
              <a:t>L</a:t>
            </a:r>
            <a:r>
              <a:rPr lang="pt-BR" b="1"/>
              <a:t> x 2 = 14,28%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A798F"/>
                </a:solidFill>
              </a:rPr>
              <a:t>E</a:t>
            </a:r>
            <a:r>
              <a:rPr lang="pt-BR" b="1"/>
              <a:t> x 3 = 21,42%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74EA7"/>
                </a:solidFill>
              </a:rPr>
              <a:t>I </a:t>
            </a:r>
            <a:r>
              <a:rPr lang="pt-BR" b="1"/>
              <a:t>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36041"/>
                </a:solidFill>
              </a:rPr>
              <a:t>D</a:t>
            </a:r>
            <a:r>
              <a:rPr lang="pt-BR" b="1"/>
              <a:t> x 1 = 7,15%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O</a:t>
            </a:r>
            <a:r>
              <a:rPr lang="pt-BR" b="1"/>
              <a:t> x 1 = 7,15%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21100" y="462290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Método de compressão Huffman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788500" y="3027750"/>
            <a:ext cx="56112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frequência de cada caracter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Google Shape;90;p18"/>
          <p:cNvSpPr txBox="1">
            <a:spLocks/>
          </p:cNvSpPr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t-BR" b="1" smtClean="0"/>
              <a:t>P   A   R   A   L   E   L	  E   P   I   P   E   D   O</a:t>
            </a:r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buFont typeface="Lato"/>
              <a:buNone/>
            </a:pPr>
            <a:endParaRPr lang="pt-BR" b="1" smtClean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2880</Words>
  <Application>Microsoft Office PowerPoint</Application>
  <PresentationFormat>Apresentação na tela (16:9)</PresentationFormat>
  <Paragraphs>1393</Paragraphs>
  <Slides>56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Playfair Display</vt:lpstr>
      <vt:lpstr>Lato</vt:lpstr>
      <vt:lpstr>Coral</vt:lpstr>
      <vt:lpstr>Algoritmo de Huffman</vt:lpstr>
      <vt:lpstr>Equipe 3</vt:lpstr>
      <vt:lpstr>Introdução</vt:lpstr>
      <vt:lpstr>Introdução</vt:lpstr>
      <vt:lpstr>Áreas de aplicação</vt:lpstr>
      <vt:lpstr>O algoritmo de Huffman</vt:lpstr>
      <vt:lpstr>Lógica do algoritmo de Huffman</vt:lpstr>
      <vt:lpstr>Exemplo da lógica</vt:lpstr>
      <vt:lpstr>Exemplo da lógica</vt:lpstr>
      <vt:lpstr>Exemplo da lógica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Compressão</vt:lpstr>
      <vt:lpstr>Árvore de Huffman</vt:lpstr>
      <vt:lpstr>Árvore de Huffman</vt:lpstr>
      <vt:lpstr>Representação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Descompressão</vt:lpstr>
      <vt:lpstr>Fim.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Huffman</dc:title>
  <cp:lastModifiedBy>Luis Henrique Marinho Alves</cp:lastModifiedBy>
  <cp:revision>5</cp:revision>
  <dcterms:modified xsi:type="dcterms:W3CDTF">2019-04-04T21:34:50Z</dcterms:modified>
</cp:coreProperties>
</file>