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286000" y="3581400"/>
            <a:ext cx="563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22" name="Google Shape;22;p2"/>
            <p:cNvSpPr/>
            <p:nvPr/>
          </p:nvSpPr>
          <p:spPr>
            <a:xfrm>
              <a:off x="144" y="576"/>
              <a:ext cx="1584" cy="1584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3;p2"/>
            <p:cNvSpPr txBox="1"/>
            <p:nvPr/>
          </p:nvSpPr>
          <p:spPr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2"/>
            <p:cNvSpPr txBox="1"/>
            <p:nvPr/>
          </p:nvSpPr>
          <p:spPr>
            <a:xfrm>
              <a:off x="2496" y="1056"/>
              <a:ext cx="2976" cy="72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4" y="960"/>
              <a:ext cx="144" cy="913"/>
            </a:xfrm>
            <a:custGeom>
              <a:rect b="b" l="l" r="r" t="t"/>
              <a:pathLst>
                <a:path extrusionOk="0" h="1000" w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cap="flat" cmpd="sng" w="762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944" y="762"/>
              <a:ext cx="165" cy="864"/>
            </a:xfrm>
            <a:custGeom>
              <a:rect b="b" l="l" r="r" t="t"/>
              <a:pathLst>
                <a:path extrusionOk="0" h="1000" w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" name="Google Shape;27;p2"/>
          <p:cNvSpPr txBox="1"/>
          <p:nvPr>
            <p:ph type="ctrTitle"/>
          </p:nvPr>
        </p:nvSpPr>
        <p:spPr>
          <a:xfrm>
            <a:off x="838200" y="1443037"/>
            <a:ext cx="708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/>
        </p:nvSpPr>
        <p:spPr>
          <a:xfrm>
            <a:off x="0" y="6564312"/>
            <a:ext cx="13001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Clement, CYCU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2894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⚪"/>
              <a:defRPr/>
            </a:lvl4pPr>
            <a:lvl5pPr indent="-30861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1447800" y="1377950"/>
            <a:ext cx="7239000" cy="101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 Symbols"/>
              <a:buChar char="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38200" y="561975"/>
            <a:ext cx="152400" cy="1066800"/>
          </a:xfrm>
          <a:custGeom>
            <a:rect b="b" l="l" r="r" t="t"/>
            <a:pathLst>
              <a:path extrusionOk="0" h="1000" w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262937" y="269875"/>
            <a:ext cx="152400" cy="1073150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6564312"/>
            <a:ext cx="13001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Clement, CYCU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example/Ch03/ex03-01.htm" TargetMode="External"/><Relationship Id="rId4" Type="http://schemas.openxmlformats.org/officeDocument/2006/relationships/hyperlink" Target="http://example/Ch03/ex03-02.htm" TargetMode="External"/><Relationship Id="rId5" Type="http://schemas.openxmlformats.org/officeDocument/2006/relationships/hyperlink" Target="http://example/Ch03/ex03-03.htm" TargetMode="External"/><Relationship Id="rId6" Type="http://schemas.openxmlformats.org/officeDocument/2006/relationships/hyperlink" Target="http://example/Ch03/ex03-04.htm" TargetMode="External"/><Relationship Id="rId7" Type="http://schemas.openxmlformats.org/officeDocument/2006/relationships/hyperlink" Target="http://example/Ch03/ex03-05.ht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example/Ch03/ex03-07.htm" TargetMode="External"/><Relationship Id="rId4" Type="http://schemas.openxmlformats.org/officeDocument/2006/relationships/hyperlink" Target="http://example/Ch03/ex03-08.htm" TargetMode="External"/><Relationship Id="rId11" Type="http://schemas.openxmlformats.org/officeDocument/2006/relationships/hyperlink" Target="http://example/Ch03/ex03-16.htm" TargetMode="External"/><Relationship Id="rId10" Type="http://schemas.openxmlformats.org/officeDocument/2006/relationships/hyperlink" Target="http://example/Ch03/ex03-15.htm" TargetMode="External"/><Relationship Id="rId9" Type="http://schemas.openxmlformats.org/officeDocument/2006/relationships/hyperlink" Target="http://example/Ch03/ex03-14.htm" TargetMode="External"/><Relationship Id="rId5" Type="http://schemas.openxmlformats.org/officeDocument/2006/relationships/hyperlink" Target="http://example/Ch03/ex03-09.htm" TargetMode="External"/><Relationship Id="rId6" Type="http://schemas.openxmlformats.org/officeDocument/2006/relationships/hyperlink" Target="http://example/Ch03/ex03-10.htm" TargetMode="External"/><Relationship Id="rId7" Type="http://schemas.openxmlformats.org/officeDocument/2006/relationships/hyperlink" Target="http://example/Ch03/ex03-11.htm" TargetMode="External"/><Relationship Id="rId8" Type="http://schemas.openxmlformats.org/officeDocument/2006/relationships/hyperlink" Target="http://example/Ch03/ex03-12.ht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example/Ch04/ex04-01.htm" TargetMode="External"/><Relationship Id="rId4" Type="http://schemas.openxmlformats.org/officeDocument/2006/relationships/hyperlink" Target="http://example/Ch04/ex04-02.htm" TargetMode="External"/><Relationship Id="rId11" Type="http://schemas.openxmlformats.org/officeDocument/2006/relationships/hyperlink" Target="http://example/Ch04/ex04-07.htm" TargetMode="External"/><Relationship Id="rId10" Type="http://schemas.openxmlformats.org/officeDocument/2006/relationships/hyperlink" Target="http://example/Ch04/ex04-06.htm" TargetMode="External"/><Relationship Id="rId9" Type="http://schemas.openxmlformats.org/officeDocument/2006/relationships/hyperlink" Target="http://example/Ch04/ex04-05.htm" TargetMode="External"/><Relationship Id="rId5" Type="http://schemas.openxmlformats.org/officeDocument/2006/relationships/hyperlink" Target="http://example/Ch04/ex04-03.htm" TargetMode="External"/><Relationship Id="rId6" Type="http://schemas.openxmlformats.org/officeDocument/2006/relationships/hyperlink" Target="http://example/Ch04/ex04-04.htm" TargetMode="External"/><Relationship Id="rId7" Type="http://schemas.openxmlformats.org/officeDocument/2006/relationships/hyperlink" Target="http://example/Ch04/ex04-05.htm" TargetMode="External"/><Relationship Id="rId8" Type="http://schemas.openxmlformats.org/officeDocument/2006/relationships/hyperlink" Target="http://example/Ch04/ex04-05.ht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example/Ch04/ex04-08.htm" TargetMode="External"/><Relationship Id="rId4" Type="http://schemas.openxmlformats.org/officeDocument/2006/relationships/hyperlink" Target="http://example/Ch04/ex04-09.htm" TargetMode="External"/><Relationship Id="rId11" Type="http://schemas.openxmlformats.org/officeDocument/2006/relationships/hyperlink" Target="http://example/Ch04/ex04-13.htm" TargetMode="External"/><Relationship Id="rId10" Type="http://schemas.openxmlformats.org/officeDocument/2006/relationships/hyperlink" Target="http://example/Ch04/ex04-14.htm" TargetMode="External"/><Relationship Id="rId9" Type="http://schemas.openxmlformats.org/officeDocument/2006/relationships/hyperlink" Target="http://example/Ch04/ex04-12.htm" TargetMode="External"/><Relationship Id="rId5" Type="http://schemas.openxmlformats.org/officeDocument/2006/relationships/hyperlink" Target="http://example/Ch04/ex04-10.htm" TargetMode="External"/><Relationship Id="rId6" Type="http://schemas.openxmlformats.org/officeDocument/2006/relationships/hyperlink" Target="http://example/Ch04/ex04-11.htm" TargetMode="External"/><Relationship Id="rId7" Type="http://schemas.openxmlformats.org/officeDocument/2006/relationships/hyperlink" Target="http://example/Ch04/ex04-11.htm" TargetMode="External"/><Relationship Id="rId8" Type="http://schemas.openxmlformats.org/officeDocument/2006/relationships/hyperlink" Target="http://example/Ch04/ex04-12.ht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example/Ch04/ex04-16.htm" TargetMode="External"/><Relationship Id="rId4" Type="http://schemas.openxmlformats.org/officeDocument/2006/relationships/hyperlink" Target="http://example/Ch04/ex04-19.ht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example/Ch04/ex04-21.htm" TargetMode="External"/><Relationship Id="rId4" Type="http://schemas.openxmlformats.org/officeDocument/2006/relationships/hyperlink" Target="http://example/Ch04/ex04-22.htm" TargetMode="External"/><Relationship Id="rId5" Type="http://schemas.openxmlformats.org/officeDocument/2006/relationships/hyperlink" Target="http://example/Ch04/ex04-23.htm" TargetMode="External"/><Relationship Id="rId6" Type="http://schemas.openxmlformats.org/officeDocument/2006/relationships/hyperlink" Target="http://example/Ch04/ex04-24.ht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xample/Ch05/ex05-01.htm" TargetMode="External"/><Relationship Id="rId4" Type="http://schemas.openxmlformats.org/officeDocument/2006/relationships/hyperlink" Target="http://example/Ch05/ex05-02.htm" TargetMode="External"/><Relationship Id="rId9" Type="http://schemas.openxmlformats.org/officeDocument/2006/relationships/hyperlink" Target="http://example/Ch05/ex05-08.htm" TargetMode="External"/><Relationship Id="rId5" Type="http://schemas.openxmlformats.org/officeDocument/2006/relationships/hyperlink" Target="http://example/Ch05/ex05-03.htm" TargetMode="External"/><Relationship Id="rId6" Type="http://schemas.openxmlformats.org/officeDocument/2006/relationships/hyperlink" Target="http://example/Ch05/ex05-04.htm" TargetMode="External"/><Relationship Id="rId7" Type="http://schemas.openxmlformats.org/officeDocument/2006/relationships/hyperlink" Target="http://example/Ch05/ex05-05.htm" TargetMode="External"/><Relationship Id="rId8" Type="http://schemas.openxmlformats.org/officeDocument/2006/relationships/hyperlink" Target="http://example/Ch05/ex05-07.ht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example/Ch05/ex05-10.htm" TargetMode="External"/><Relationship Id="rId4" Type="http://schemas.openxmlformats.org/officeDocument/2006/relationships/hyperlink" Target="http://example/Ch05/ex05-11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example/Ch05/ex05-13.htm" TargetMode="Externa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hyperlink" Target="http://example/Ch05/ex05-24.htm" TargetMode="External"/><Relationship Id="rId10" Type="http://schemas.openxmlformats.org/officeDocument/2006/relationships/hyperlink" Target="http://example/Ch05/ex05-22.htm" TargetMode="External"/><Relationship Id="rId13" Type="http://schemas.openxmlformats.org/officeDocument/2006/relationships/hyperlink" Target="http://example/Ch05/ex05-28.htm" TargetMode="External"/><Relationship Id="rId12" Type="http://schemas.openxmlformats.org/officeDocument/2006/relationships/hyperlink" Target="http://example/Ch05/ex05-26.ht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example/Ch05/ex05-14.htm" TargetMode="External"/><Relationship Id="rId4" Type="http://schemas.openxmlformats.org/officeDocument/2006/relationships/hyperlink" Target="http://example/Ch05/ex05-16.htm" TargetMode="External"/><Relationship Id="rId9" Type="http://schemas.openxmlformats.org/officeDocument/2006/relationships/hyperlink" Target="http://example/Ch05/ex05-21.htm" TargetMode="External"/><Relationship Id="rId15" Type="http://schemas.openxmlformats.org/officeDocument/2006/relationships/hyperlink" Target="http://example/Ch05/ex05-32.htm" TargetMode="External"/><Relationship Id="rId14" Type="http://schemas.openxmlformats.org/officeDocument/2006/relationships/hyperlink" Target="http://example/Ch05/ex05-30.htm" TargetMode="External"/><Relationship Id="rId16" Type="http://schemas.openxmlformats.org/officeDocument/2006/relationships/hyperlink" Target="http://example/Ch05/ex05-33.htm" TargetMode="External"/><Relationship Id="rId5" Type="http://schemas.openxmlformats.org/officeDocument/2006/relationships/hyperlink" Target="http://example/Ch05/ex05-17.htm" TargetMode="External"/><Relationship Id="rId6" Type="http://schemas.openxmlformats.org/officeDocument/2006/relationships/hyperlink" Target="http://example/Ch05/ex05-18.htm" TargetMode="External"/><Relationship Id="rId7" Type="http://schemas.openxmlformats.org/officeDocument/2006/relationships/hyperlink" Target="http://example/Ch05/ex05-19.htm" TargetMode="External"/><Relationship Id="rId8" Type="http://schemas.openxmlformats.org/officeDocument/2006/relationships/hyperlink" Target="http://example/Ch05/ex05-20.ht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example/Ch05/ex05-34.htm" TargetMode="External"/><Relationship Id="rId4" Type="http://schemas.openxmlformats.org/officeDocument/2006/relationships/hyperlink" Target="http://example/Ch05/ex05-35.htm" TargetMode="External"/><Relationship Id="rId5" Type="http://schemas.openxmlformats.org/officeDocument/2006/relationships/hyperlink" Target="http://example/Ch05/ex05-36.ht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example/Ch06/Ex06-01.ht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w3.org/Markup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example/Ch08/ex08-04.htm" TargetMode="External"/><Relationship Id="rId4" Type="http://schemas.openxmlformats.org/officeDocument/2006/relationships/hyperlink" Target="http://example/Ch08/ex08-03.ht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example/Ch08/ex08-06.ht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example/Ch08/ex08-08.h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example/Ch09/ex09-01.htm" TargetMode="External"/><Relationship Id="rId4" Type="http://schemas.openxmlformats.org/officeDocument/2006/relationships/hyperlink" Target="http://example/Ch09/ex09-02.htm" TargetMode="External"/><Relationship Id="rId5" Type="http://schemas.openxmlformats.org/officeDocument/2006/relationships/hyperlink" Target="http://example/Ch09/ex09-03.htm" TargetMode="External"/><Relationship Id="rId6" Type="http://schemas.openxmlformats.org/officeDocument/2006/relationships/hyperlink" Target="http://example/Ch09/ex09-04.htm" TargetMode="External"/><Relationship Id="rId7" Type="http://schemas.openxmlformats.org/officeDocument/2006/relationships/hyperlink" Target="http://example/Ch09/ex09-05.ht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example/Ch09/ex09-06.ht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example/Ch09/ex09-07.htm" TargetMode="External"/><Relationship Id="rId4" Type="http://schemas.openxmlformats.org/officeDocument/2006/relationships/hyperlink" Target="http://example/Ch09/ex09-08.htm" TargetMode="External"/><Relationship Id="rId5" Type="http://schemas.openxmlformats.org/officeDocument/2006/relationships/hyperlink" Target="http://example/Ch09/ex09-08.htm" TargetMode="External"/><Relationship Id="rId6" Type="http://schemas.openxmlformats.org/officeDocument/2006/relationships/hyperlink" Target="http://example/Ch09/ex09-09.ht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example/Ch09/ex09-10.ht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example/Ch09/ex09-11.htm" TargetMode="External"/><Relationship Id="rId4" Type="http://schemas.openxmlformats.org/officeDocument/2006/relationships/hyperlink" Target="http://example/Ch09/ex09-12.ht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w3.org/Style/CS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example/Ch14/Ex14-01.htm" TargetMode="External"/><Relationship Id="rId4" Type="http://schemas.openxmlformats.org/officeDocument/2006/relationships/hyperlink" Target="http://example/Ch14/Ex14-01a.htm" TargetMode="External"/><Relationship Id="rId5" Type="http://schemas.openxmlformats.org/officeDocument/2006/relationships/hyperlink" Target="http://example/Ch14/Ex14-01b.htm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example/Ch14/Ex14-03.htm" TargetMode="External"/><Relationship Id="rId4" Type="http://schemas.openxmlformats.org/officeDocument/2006/relationships/hyperlink" Target="http://example/Ch14/Ex14-04.htm" TargetMode="External"/><Relationship Id="rId5" Type="http://schemas.openxmlformats.org/officeDocument/2006/relationships/hyperlink" Target="http://example/Ch14/Ex14-05.htm" TargetMode="External"/><Relationship Id="rId6" Type="http://schemas.openxmlformats.org/officeDocument/2006/relationships/hyperlink" Target="http://example/Ch14/Ex14-06.ht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example/Ch14/Ex14-07.htm" TargetMode="External"/><Relationship Id="rId4" Type="http://schemas.openxmlformats.org/officeDocument/2006/relationships/hyperlink" Target="http://example/Ch14/Ex14-08.htm" TargetMode="External"/><Relationship Id="rId5" Type="http://schemas.openxmlformats.org/officeDocument/2006/relationships/hyperlink" Target="http://example/Ch14/Ex14-09.ht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example/Ch14/Ex14-10.htm" TargetMode="External"/><Relationship Id="rId4" Type="http://schemas.openxmlformats.org/officeDocument/2006/relationships/hyperlink" Target="http://example/Ch14/Ex14-11.htm" TargetMode="External"/><Relationship Id="rId5" Type="http://schemas.openxmlformats.org/officeDocument/2006/relationships/hyperlink" Target="http://example/Ch14/Ex14-12.htm" TargetMode="External"/><Relationship Id="rId6" Type="http://schemas.openxmlformats.org/officeDocument/2006/relationships/hyperlink" Target="http://example/Ch14/Ex14-13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xample/Ch02/Ex02-01.htm" TargetMode="External"/><Relationship Id="rId4" Type="http://schemas.openxmlformats.org/officeDocument/2006/relationships/hyperlink" Target="http://example/Ch02/Ex02-02.ht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xample/Ch02/Ex02-03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xample/Ch02/Ex02-04.ht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ctrTitle"/>
          </p:nvPr>
        </p:nvSpPr>
        <p:spPr>
          <a:xfrm>
            <a:off x="838200" y="1443037"/>
            <a:ext cx="708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HTML設計實務</a:t>
            </a:r>
            <a:endParaRPr/>
          </a:p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2286000" y="3581400"/>
            <a:ext cx="563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講員：陳仁政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中原大學電子工程所博士班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參考書：HomePage2000 HTML設計實務(旗標)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4294967295"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架上圖片 – IMG的基本用法</a:t>
            </a:r>
            <a:endParaRPr/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949325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全文字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加上圖片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&lt;IMG SRC=“圖片檔的URL”&gt;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網頁的圖片格式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GIF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JPEG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PNG</a:t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4856162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BORDER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IMG SRC=“圖片檔的URL” BORDER=邊界框的大小&gt;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用圖片當超連結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不加框的圖片式超連結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4294967295"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設定圖片大小與邊界</a:t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949325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圖片大小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&lt;IMG SRC=“圖檔的URL” 		WIDTH=圖寬點數	HEIGHT=圖高點數&gt;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圖片邊界寬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一般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VSPACE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HSPACE</a:t>
            </a:r>
            <a:endParaRPr/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4856162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加註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 ALT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預載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LOWSRC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一般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LEFT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RIGHT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838200" y="1443037"/>
            <a:ext cx="708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第四章	文字的世界</a:t>
            </a:r>
            <a:endParaRPr/>
          </a:p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2286000" y="3581400"/>
            <a:ext cx="563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5435" lvl="0" marL="447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4294967295"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字型與字體大小</a:t>
            </a:r>
            <a:endParaRPr/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949325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&lt;SMALL&gt;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&lt;BIG&gt;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&lt;FONT SIZE=</a:t>
            </a:r>
            <a:r>
              <a:rPr b="0" i="1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1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1,2,…..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-1,+2,…..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&lt;BASEFONT SIZE=</a:t>
            </a:r>
            <a:r>
              <a:rPr b="0" i="1" lang="en-US" sz="2400" u="sng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&lt;FONT POINT-SIZE=</a:t>
            </a:r>
            <a:r>
              <a:rPr b="0" i="1" lang="en-US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IE不支援</a:t>
            </a:r>
            <a:endParaRPr/>
          </a:p>
        </p:txBody>
      </p:sp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4856162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&lt;FONT FACE=“字型名稱”&gt;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實例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Heading跟FONT的不同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4294967295"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文字的格式化</a:t>
            </a:r>
            <a:endParaRPr/>
          </a:p>
        </p:txBody>
      </p:sp>
      <p:sp>
        <p:nvSpPr>
          <p:cNvPr id="127" name="Google Shape;127;p18"/>
          <p:cNvSpPr txBox="1"/>
          <p:nvPr>
            <p:ph idx="4294967295" type="body"/>
          </p:nvPr>
        </p:nvSpPr>
        <p:spPr>
          <a:xfrm>
            <a:off x="949325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字型樣式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&lt;B&gt;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粗體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&lt;I&gt;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斜體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&lt;TT&gt;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打字機體</a:t>
            </a:r>
            <a:endParaRPr/>
          </a:p>
          <a:p>
            <a:pPr indent="-403224" lvl="2" marL="1293812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固定寬度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&lt;U&gt;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下底線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&lt;STRIKE&gt;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橫線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&lt;SUB&gt;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下標字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&lt;SUP&gt;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上標字</a:t>
            </a:r>
            <a:endParaRPr/>
          </a:p>
          <a:p>
            <a:pPr indent="-447675" lvl="0" marL="4476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附屬說明文字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&lt;RUBY&gt;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&lt;RT&gt;</a:t>
            </a:r>
            <a:endParaRPr/>
          </a:p>
        </p:txBody>
      </p:sp>
      <p:sp>
        <p:nvSpPr>
          <p:cNvPr id="128" name="Google Shape;128;p18"/>
          <p:cNvSpPr txBox="1"/>
          <p:nvPr>
            <p:ph idx="4294967295" type="body"/>
          </p:nvPr>
        </p:nvSpPr>
        <p:spPr>
          <a:xfrm>
            <a:off x="4856162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特殊標籤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&lt;ABBREV&gt;  縮寫字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&lt;ACRONYM&gt;  縮寫字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&lt;ADDRESS&gt;  電子信箱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&lt;CITE&gt;  引經據典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&lt;CODE&gt;  程式碼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&lt;DFN&gt;  定義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&lt;EM&gt;  強調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&lt;KBD&gt;  使用者輸入的文字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&lt;PERSON&gt;  人名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&lt;SAMP&gt;  引用字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&lt;STRONG&gt; 加強語氣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&lt;VAR&gt;  顯示變數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4294967295"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特殊字元與特效</a:t>
            </a:r>
            <a:endParaRPr/>
          </a:p>
        </p:txBody>
      </p:sp>
      <p:sp>
        <p:nvSpPr>
          <p:cNvPr id="134" name="Google Shape;134;p19"/>
          <p:cNvSpPr txBox="1"/>
          <p:nvPr>
            <p:ph idx="4294967295" type="body"/>
          </p:nvPr>
        </p:nvSpPr>
        <p:spPr>
          <a:xfrm>
            <a:off x="949325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特殊字元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	&amp;lt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	&amp;gt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	&amp;amp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	&amp;quot</a:t>
            </a:r>
            <a:endParaRPr/>
          </a:p>
        </p:txBody>
      </p:sp>
      <p:sp>
        <p:nvSpPr>
          <p:cNvPr id="135" name="Google Shape;135;p19"/>
          <p:cNvSpPr txBox="1"/>
          <p:nvPr>
            <p:ph idx="4294967295" type="body"/>
          </p:nvPr>
        </p:nvSpPr>
        <p:spPr>
          <a:xfrm>
            <a:off x="4856162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文字特效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&lt;BLINK&gt;  閃爍 (Netscape only)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&lt;MARQUEE&gt;  跑馬燈 (IE only)</a:t>
            </a:r>
            <a:endParaRPr/>
          </a:p>
          <a:p>
            <a:pPr indent="-403224" lvl="2" marL="12938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</a:t>
            </a:r>
            <a:endParaRPr/>
          </a:p>
          <a:p>
            <a:pPr indent="-403224" lvl="2" marL="12938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endParaRPr/>
          </a:p>
          <a:p>
            <a:pPr indent="-403224" lvl="2" marL="12938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/>
          </a:p>
          <a:p>
            <a:pPr indent="-403224" lvl="2" marL="12938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HEIGHT, WIDTH</a:t>
            </a:r>
            <a:endParaRPr/>
          </a:p>
          <a:p>
            <a:pPr indent="-403224" lvl="2" marL="12938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/>
          </a:p>
          <a:p>
            <a:pPr indent="-403224" lvl="2" marL="12938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SCROLLAMOUNT</a:t>
            </a:r>
            <a:endParaRPr/>
          </a:p>
          <a:p>
            <a:pPr indent="-403224" lvl="2" marL="12938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SCROLLDELAY</a:t>
            </a:r>
            <a:endParaRPr/>
          </a:p>
          <a:p>
            <a:pPr indent="-403224" lvl="2" marL="12938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BGCOLOR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加入空白區域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連續空格 與 一個空格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&lt;SPACER&gt;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Horizontal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水平空格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Vertical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垂直空格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Block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矩形區塊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ctrTitle"/>
          </p:nvPr>
        </p:nvSpPr>
        <p:spPr>
          <a:xfrm>
            <a:off x="838200" y="1443037"/>
            <a:ext cx="708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第五章	列表與表格</a:t>
            </a:r>
            <a:endParaRPr/>
          </a:p>
        </p:txBody>
      </p:sp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2286000" y="3581400"/>
            <a:ext cx="563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5435" lvl="0" marL="447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4294967295"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條列式列表</a:t>
            </a:r>
            <a:endParaRPr/>
          </a:p>
        </p:txBody>
      </p:sp>
      <p:sp>
        <p:nvSpPr>
          <p:cNvPr id="153" name="Google Shape;153;p22"/>
          <p:cNvSpPr txBox="1"/>
          <p:nvPr>
            <p:ph idx="4294967295" type="body"/>
          </p:nvPr>
        </p:nvSpPr>
        <p:spPr>
          <a:xfrm>
            <a:off x="949325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&lt;DIR&gt;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&lt;MENU&gt;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&lt;OL&gt;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{A,a,I,I,1}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改變編號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/>
          </a:p>
        </p:txBody>
      </p:sp>
      <p:sp>
        <p:nvSpPr>
          <p:cNvPr id="154" name="Google Shape;154;p22"/>
          <p:cNvSpPr txBox="1"/>
          <p:nvPr>
            <p:ph idx="4294967295" type="body"/>
          </p:nvPr>
        </p:nvSpPr>
        <p:spPr>
          <a:xfrm>
            <a:off x="4856162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&lt;UL&gt;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TYPE=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dircle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巢狀列表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4294967295"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定義用列表</a:t>
            </a:r>
            <a:endParaRPr/>
          </a:p>
        </p:txBody>
      </p:sp>
      <p:sp>
        <p:nvSpPr>
          <p:cNvPr id="160" name="Google Shape;160;p23"/>
          <p:cNvSpPr txBox="1"/>
          <p:nvPr>
            <p:ph idx="4294967295" type="body"/>
          </p:nvPr>
        </p:nvSpPr>
        <p:spPr>
          <a:xfrm>
            <a:off x="949325" y="1981200"/>
            <a:ext cx="3754437" cy="20240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&lt;DL&gt;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&lt;DT&gt;名詞一 &lt;DD&gt;名詞一的定義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&lt;DT&gt;名詞二 &lt;DD&gt;名詞二的定義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&lt;DT&gt;名詞三 &lt;DD&gt;名詞三的定義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&lt;/DL&gt;</a:t>
            </a:r>
            <a:endParaRPr/>
          </a:p>
        </p:txBody>
      </p:sp>
      <p:sp>
        <p:nvSpPr>
          <p:cNvPr id="161" name="Google Shape;161;p23"/>
          <p:cNvSpPr txBox="1"/>
          <p:nvPr>
            <p:ph idx="4294967295" type="body"/>
          </p:nvPr>
        </p:nvSpPr>
        <p:spPr>
          <a:xfrm>
            <a:off x="4856162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範例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COMPACT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ctrTitle"/>
          </p:nvPr>
        </p:nvSpPr>
        <p:spPr>
          <a:xfrm>
            <a:off x="838200" y="1443037"/>
            <a:ext cx="708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第一章	認識HTML</a:t>
            </a:r>
            <a:endParaRPr/>
          </a:p>
        </p:txBody>
      </p:sp>
      <p:sp>
        <p:nvSpPr>
          <p:cNvPr id="50" name="Google Shape;50;p6"/>
          <p:cNvSpPr txBox="1"/>
          <p:nvPr>
            <p:ph idx="1" type="subTitle"/>
          </p:nvPr>
        </p:nvSpPr>
        <p:spPr>
          <a:xfrm>
            <a:off x="2286000" y="3581400"/>
            <a:ext cx="563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5435" lvl="0" marL="447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表格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&lt;TABLE&gt;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&lt;CAPTION&gt;…&lt;CAPTION&gt;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/>
          </a:p>
          <a:p>
            <a:pPr indent="-403224" lvl="2" marL="12938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&lt;TH&gt;…&lt;/TH&gt; &lt;TH&gt;…&lt;/TH&gt; &lt;TH&gt;…&lt;/TH&gt; 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&lt;/TR&gt;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/>
          </a:p>
          <a:p>
            <a:pPr indent="-403224" lvl="2" marL="12938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&lt;TD&gt;…&lt;/TD&gt; &lt;TD&gt;…&lt;/TD&gt; &lt;TD&gt;…&lt;/TD&gt; 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&lt;/TR&gt;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&lt;TR&gt;</a:t>
            </a:r>
            <a:endParaRPr/>
          </a:p>
          <a:p>
            <a:pPr indent="-403224" lvl="2" marL="12938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&lt;TD&gt;…&lt;/TD&gt; &lt;TD&gt;…&lt;/TD&gt; &lt;TD&gt;…&lt;/TD&gt; 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&lt;/TR&gt;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879475" y="6116637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範例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4294967295"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表格標籤屬性</a:t>
            </a:r>
            <a:endParaRPr/>
          </a:p>
        </p:txBody>
      </p:sp>
      <p:sp>
        <p:nvSpPr>
          <p:cNvPr id="174" name="Google Shape;174;p25"/>
          <p:cNvSpPr txBox="1"/>
          <p:nvPr>
            <p:ph idx="4294967295" type="body"/>
          </p:nvPr>
        </p:nvSpPr>
        <p:spPr>
          <a:xfrm>
            <a:off x="949325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&lt;TABLE&gt;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的屬性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BORDER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endParaRPr/>
          </a:p>
          <a:p>
            <a:pPr indent="-403224" lvl="2" marL="1293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Number</a:t>
            </a:r>
            <a:endParaRPr/>
          </a:p>
          <a:p>
            <a:pPr indent="-403224" lvl="2" marL="12938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■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%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9737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HEIGHT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CELLSPACING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CELLPADDING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BGCOLOR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175" name="Google Shape;175;p25"/>
          <p:cNvSpPr txBox="1"/>
          <p:nvPr>
            <p:ph idx="4294967295" type="body"/>
          </p:nvPr>
        </p:nvSpPr>
        <p:spPr>
          <a:xfrm>
            <a:off x="4856162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&lt;CAPTION&gt;的屬性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ALIGN</a:t>
            </a:r>
            <a:endParaRPr/>
          </a:p>
          <a:p>
            <a:pPr indent="-447675" lvl="0" marL="4476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&lt;TR&gt;、&lt;TH&gt;、&lt;TD&gt;的屬性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ALIGN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VALIGN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NOWRAP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WIDTH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COLSPAN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ROWSPAN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BGCOLOR</a:t>
            </a:r>
            <a:endParaRPr/>
          </a:p>
          <a:p>
            <a:pPr indent="-439737" lvl="1" marL="889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表格雜項總結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巢狀表格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空白欄位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&amp;nbsp;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ctrTitle"/>
          </p:nvPr>
        </p:nvSpPr>
        <p:spPr>
          <a:xfrm>
            <a:off x="838200" y="1443037"/>
            <a:ext cx="708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第六章	組織你的文件</a:t>
            </a:r>
            <a:endParaRPr/>
          </a:p>
        </p:txBody>
      </p:sp>
      <p:sp>
        <p:nvSpPr>
          <p:cNvPr id="187" name="Google Shape;187;p27"/>
          <p:cNvSpPr txBox="1"/>
          <p:nvPr>
            <p:ph idx="1" type="subTitle"/>
          </p:nvPr>
        </p:nvSpPr>
        <p:spPr>
          <a:xfrm>
            <a:off x="2286000" y="3581400"/>
            <a:ext cx="563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5435" lvl="0" marL="447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文件的資訊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註解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&lt;!-- 註解內容 --&gt;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文件類別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1692275" y="3284537"/>
            <a:ext cx="4794250" cy="119062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&lt;TITLE&gt;Clement’s Homepage&lt;/TITLE&gt;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&lt;!--This is the main homepage of Clement --&gt;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1116012" y="5373687"/>
            <a:ext cx="7340600" cy="6413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 PUBLIC “-//W3C//DTD HTML 4.0 Transitional//EN”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http://www.w3.org/TR/REC-html40/loose.dtd&gt;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再談超連結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</a:t>
            </a:r>
            <a:r>
              <a:rPr b="0" i="1" lang="en-US" sz="32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文件中的連結點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NAME=“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連結點名稱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”&gt;</a:t>
            </a:r>
            <a:endParaRPr/>
          </a:p>
          <a:p>
            <a:pPr indent="-403224" lvl="2" marL="129381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NAME=“profile”&gt;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HREF=#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要連結的連結點名稱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-403224" lvl="2" marL="129381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HREF=#profile&gt;個人基本資料&lt;/A&gt;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</a:t>
            </a:r>
            <a:r>
              <a:rPr b="0" i="0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URL#要連結的連結點名稱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-403224" lvl="2" marL="129381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HREF=mydata.htm#profile&gt;個人基本資料&lt;/A&gt;</a:t>
            </a:r>
            <a:endParaRPr/>
          </a:p>
          <a:p>
            <a:pPr indent="-340995" lvl="0" marL="4476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超連結的絕對路徑與相對路徑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相對路徑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HREF=“../file.htm”&gt;	上一層目錄的file.htm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HREF=“dir/file.htm”&gt;	dir子目錄的file.htm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HREF=“../dir/file.htm”&gt;	上一層目錄下的dir子目錄的file.htm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絕對路徑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HREF=“http://www.cycu.edu.tw”&gt;中原大學&lt;/A&gt;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預設路徑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&lt;BASE HREF=“http://www.cycu.edu.tw”&gt;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文件編輯綱要與文件風格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網頁外觀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平衡感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善用分格線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網頁可讀性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注意網頁內容的大小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背景顏色與圖案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加上圖說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一致的設計樣式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良好的連結性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838200" y="1443037"/>
            <a:ext cx="708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第八章	視覺效果的加強</a:t>
            </a:r>
            <a:endParaRPr/>
          </a:p>
        </p:txBody>
      </p:sp>
      <p:sp>
        <p:nvSpPr>
          <p:cNvPr id="219" name="Google Shape;219;p32"/>
          <p:cNvSpPr txBox="1"/>
          <p:nvPr>
            <p:ph idx="1" type="subTitle"/>
          </p:nvPr>
        </p:nvSpPr>
        <p:spPr>
          <a:xfrm>
            <a:off x="2286000" y="3581400"/>
            <a:ext cx="563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5435" lvl="0" marL="447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自動更新網頁內容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&lt;META&gt;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&lt;META HTTP-EQUIV=“REFRESH” CONTENT=</a:t>
            </a:r>
            <a:r>
              <a:rPr b="0" i="1" lang="en-US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1239837" y="3736975"/>
            <a:ext cx="5467350" cy="20145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&lt;META HTTP-EQUIV=“REFRESH” CONTENT=10&gt;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&lt;TITLE&gt;自動更新範例&lt;/TITLE&gt;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這個網頁會每10秒鐘重新更新一次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什麼是HTML?</a:t>
            </a:r>
            <a:endParaRPr/>
          </a:p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網頁與HTML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HTML文件結構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SGML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http://www.w3.org/Markup/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自動切換網頁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&lt;META HTTP-EQUIV=“REFRESH” CONTENT=“等待的秒數;URL=”&gt;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IE的網頁切換效果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&lt;META HTTP-EQUIV=“[事件種類]” CONTENT=“Duration=[秒數];Transition=[效果代碼]”&gt;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事件種類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Page-Enter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Page-Exit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Site-Enter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Site-Exit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效果代碼</a:t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1527175" y="5972175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範例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色彩指定方式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RGB16進位表示法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#RRGGBB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黑	#000000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白	#ffffff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紅	#ff0000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顏色名稱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黑	Black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白	White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紅	Rad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設定網頁背景顏色</a:t>
            </a:r>
            <a:endParaRPr/>
          </a:p>
        </p:txBody>
      </p:sp>
      <p:sp>
        <p:nvSpPr>
          <p:cNvPr id="251" name="Google Shape;251;p37"/>
          <p:cNvSpPr txBox="1"/>
          <p:nvPr/>
        </p:nvSpPr>
        <p:spPr>
          <a:xfrm>
            <a:off x="1476375" y="1989137"/>
            <a:ext cx="3378200" cy="91598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 BGCOLOR=“#rrggbb”&gt;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……….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1476375" y="3429000"/>
            <a:ext cx="3340100" cy="91598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 BGCOLOR=“#ffc000”&gt;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橙色背景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</p:txBody>
      </p:sp>
      <p:sp>
        <p:nvSpPr>
          <p:cNvPr id="253" name="Google Shape;253;p37"/>
          <p:cNvSpPr txBox="1"/>
          <p:nvPr/>
        </p:nvSpPr>
        <p:spPr>
          <a:xfrm>
            <a:off x="1476375" y="4868862"/>
            <a:ext cx="3302000" cy="91598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 BGCOLOR=“orange”&gt;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橙色背景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設定網頁文字與連結的顏色</a:t>
            </a:r>
            <a:endParaRPr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TEXT=“#rrggbb”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文字顏色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=“#rrggbb”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連結文字顏色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VLINK =“#rrggbb”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以連結過的文字顏色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ALINK =“#rrggbb”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當滑鼠按下連結時，文字的顏色</a:t>
            </a:r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1166812" y="6188075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範例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個別的文字顏色</a:t>
            </a:r>
            <a:endParaRPr/>
          </a:p>
        </p:txBody>
      </p:sp>
      <p:grpSp>
        <p:nvGrpSpPr>
          <p:cNvPr id="266" name="Google Shape;266;p39"/>
          <p:cNvGrpSpPr/>
          <p:nvPr/>
        </p:nvGrpSpPr>
        <p:grpSpPr>
          <a:xfrm>
            <a:off x="949325" y="1981200"/>
            <a:ext cx="7661275" cy="4151312"/>
            <a:chOff x="598" y="1248"/>
            <a:chExt cx="4826" cy="2615"/>
          </a:xfrm>
        </p:grpSpPr>
        <p:sp>
          <p:nvSpPr>
            <p:cNvPr id="267" name="Google Shape;267;p39"/>
            <p:cNvSpPr txBox="1"/>
            <p:nvPr/>
          </p:nvSpPr>
          <p:spPr>
            <a:xfrm>
              <a:off x="3011" y="3492"/>
              <a:ext cx="2413" cy="37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47675" lvl="0" marL="4476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COLOR</a:t>
              </a:r>
              <a:endParaRPr/>
            </a:p>
          </p:txBody>
        </p:sp>
        <p:sp>
          <p:nvSpPr>
            <p:cNvPr id="268" name="Google Shape;268;p39"/>
            <p:cNvSpPr txBox="1"/>
            <p:nvPr/>
          </p:nvSpPr>
          <p:spPr>
            <a:xfrm>
              <a:off x="598" y="3492"/>
              <a:ext cx="2413" cy="37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47675" lvl="0" marL="4476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分隔線&lt;HR&gt;</a:t>
              </a:r>
              <a:endParaRPr/>
            </a:p>
          </p:txBody>
        </p:sp>
        <p:sp>
          <p:nvSpPr>
            <p:cNvPr id="269" name="Google Shape;269;p39"/>
            <p:cNvSpPr txBox="1"/>
            <p:nvPr/>
          </p:nvSpPr>
          <p:spPr>
            <a:xfrm>
              <a:off x="3011" y="3122"/>
              <a:ext cx="2413" cy="37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47675" lvl="0" marL="4476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BGCOLOR</a:t>
              </a:r>
              <a:endParaRPr/>
            </a:p>
          </p:txBody>
        </p:sp>
        <p:sp>
          <p:nvSpPr>
            <p:cNvPr id="270" name="Google Shape;270;p39"/>
            <p:cNvSpPr txBox="1"/>
            <p:nvPr/>
          </p:nvSpPr>
          <p:spPr>
            <a:xfrm>
              <a:off x="598" y="3122"/>
              <a:ext cx="2413" cy="37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47675" lvl="0" marL="4476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跑馬燈&lt;MARQUEE&gt;</a:t>
              </a:r>
              <a:endParaRPr/>
            </a:p>
          </p:txBody>
        </p:sp>
        <p:sp>
          <p:nvSpPr>
            <p:cNvPr id="271" name="Google Shape;271;p39"/>
            <p:cNvSpPr txBox="1"/>
            <p:nvPr/>
          </p:nvSpPr>
          <p:spPr>
            <a:xfrm>
              <a:off x="3011" y="1989"/>
              <a:ext cx="2413" cy="11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47675" lvl="0" marL="4476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BGCOLOR</a:t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447675" lvl="0" marL="4476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BORDERCOLOR</a:t>
              </a:r>
              <a:endParaRPr/>
            </a:p>
          </p:txBody>
        </p:sp>
        <p:sp>
          <p:nvSpPr>
            <p:cNvPr id="272" name="Google Shape;272;p39"/>
            <p:cNvSpPr txBox="1"/>
            <p:nvPr/>
          </p:nvSpPr>
          <p:spPr>
            <a:xfrm>
              <a:off x="598" y="1989"/>
              <a:ext cx="2413" cy="11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47675" lvl="0" marL="4476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表格&lt;TABLE&gt;</a:t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447675" lvl="0" marL="4476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&lt;TR&gt;</a:t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447675" lvl="0" marL="4476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&lt;TH&gt;</a:t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447675" lvl="0" marL="4476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&lt;TD&gt;</a:t>
              </a:r>
              <a:endParaRPr/>
            </a:p>
          </p:txBody>
        </p:sp>
        <p:sp>
          <p:nvSpPr>
            <p:cNvPr id="273" name="Google Shape;273;p39"/>
            <p:cNvSpPr txBox="1"/>
            <p:nvPr/>
          </p:nvSpPr>
          <p:spPr>
            <a:xfrm>
              <a:off x="3011" y="1619"/>
              <a:ext cx="2413" cy="37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47675" lvl="0" marL="4476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COLOR</a:t>
              </a:r>
              <a:endParaRPr/>
            </a:p>
          </p:txBody>
        </p:sp>
        <p:sp>
          <p:nvSpPr>
            <p:cNvPr id="274" name="Google Shape;274;p39"/>
            <p:cNvSpPr txBox="1"/>
            <p:nvPr/>
          </p:nvSpPr>
          <p:spPr>
            <a:xfrm>
              <a:off x="598" y="1619"/>
              <a:ext cx="2413" cy="37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47675" lvl="0" marL="4476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字型&lt;FONT&gt;</a:t>
              </a:r>
              <a:endParaRPr/>
            </a:p>
          </p:txBody>
        </p:sp>
        <p:sp>
          <p:nvSpPr>
            <p:cNvPr id="275" name="Google Shape;275;p39"/>
            <p:cNvSpPr txBox="1"/>
            <p:nvPr/>
          </p:nvSpPr>
          <p:spPr>
            <a:xfrm>
              <a:off x="3011" y="1248"/>
              <a:ext cx="2413" cy="37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47675" lvl="0" marL="4476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屬性</a:t>
              </a:r>
              <a:endParaRPr/>
            </a:p>
          </p:txBody>
        </p:sp>
        <p:sp>
          <p:nvSpPr>
            <p:cNvPr id="276" name="Google Shape;276;p39"/>
            <p:cNvSpPr txBox="1"/>
            <p:nvPr/>
          </p:nvSpPr>
          <p:spPr>
            <a:xfrm>
              <a:off x="598" y="1248"/>
              <a:ext cx="2413" cy="37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47675" lvl="0" marL="44767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標籤</a:t>
              </a:r>
              <a:endParaRPr/>
            </a:p>
          </p:txBody>
        </p:sp>
        <p:cxnSp>
          <p:nvCxnSpPr>
            <p:cNvPr id="277" name="Google Shape;277;p39"/>
            <p:cNvCxnSpPr/>
            <p:nvPr/>
          </p:nvCxnSpPr>
          <p:spPr>
            <a:xfrm>
              <a:off x="598" y="1248"/>
              <a:ext cx="4826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8" name="Google Shape;278;p39"/>
            <p:cNvCxnSpPr/>
            <p:nvPr/>
          </p:nvCxnSpPr>
          <p:spPr>
            <a:xfrm>
              <a:off x="598" y="3863"/>
              <a:ext cx="4826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9" name="Google Shape;279;p39"/>
            <p:cNvCxnSpPr/>
            <p:nvPr/>
          </p:nvCxnSpPr>
          <p:spPr>
            <a:xfrm>
              <a:off x="598" y="1248"/>
              <a:ext cx="0" cy="261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0" name="Google Shape;280;p39"/>
            <p:cNvCxnSpPr/>
            <p:nvPr/>
          </p:nvCxnSpPr>
          <p:spPr>
            <a:xfrm>
              <a:off x="5424" y="1248"/>
              <a:ext cx="0" cy="261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1" name="Google Shape;281;p39"/>
            <p:cNvCxnSpPr/>
            <p:nvPr/>
          </p:nvCxnSpPr>
          <p:spPr>
            <a:xfrm>
              <a:off x="598" y="1619"/>
              <a:ext cx="4826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2" name="Google Shape;282;p39"/>
            <p:cNvCxnSpPr/>
            <p:nvPr/>
          </p:nvCxnSpPr>
          <p:spPr>
            <a:xfrm>
              <a:off x="3011" y="1248"/>
              <a:ext cx="0" cy="261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3" name="Google Shape;283;p39"/>
            <p:cNvCxnSpPr/>
            <p:nvPr/>
          </p:nvCxnSpPr>
          <p:spPr>
            <a:xfrm>
              <a:off x="598" y="1989"/>
              <a:ext cx="4826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" name="Google Shape;284;p39"/>
            <p:cNvCxnSpPr/>
            <p:nvPr/>
          </p:nvCxnSpPr>
          <p:spPr>
            <a:xfrm>
              <a:off x="598" y="3122"/>
              <a:ext cx="4826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5" name="Google Shape;285;p39"/>
            <p:cNvCxnSpPr/>
            <p:nvPr/>
          </p:nvCxnSpPr>
          <p:spPr>
            <a:xfrm>
              <a:off x="598" y="3492"/>
              <a:ext cx="4826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背景圖案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使用材質作為背景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IE的固定背景</a:t>
            </a:r>
            <a:endParaRPr/>
          </a:p>
        </p:txBody>
      </p:sp>
      <p:sp>
        <p:nvSpPr>
          <p:cNvPr id="292" name="Google Shape;292;p40"/>
          <p:cNvSpPr txBox="1"/>
          <p:nvPr/>
        </p:nvSpPr>
        <p:spPr>
          <a:xfrm>
            <a:off x="1476375" y="1989137"/>
            <a:ext cx="3556000" cy="91598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 background=“圖檔名稱”&gt;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……….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1476375" y="4797425"/>
            <a:ext cx="5784850" cy="91598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 background=“圖檔名稱”  bgproperties=“fixed” 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……….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Client Side 影像地圖</a:t>
            </a:r>
            <a:endParaRPr/>
          </a:p>
        </p:txBody>
      </p:sp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543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1476375" y="1989137"/>
            <a:ext cx="5829300" cy="20145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&lt;MAP NAME=“mymap”&gt;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&lt;AREA [SHAPE=“形狀”] COORDS=“第一塊區域的座標”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HREF=“URL”&gt;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&lt;AREA [SHAPE=“形狀”] COORDS=“第二塊區域的座標”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HREF=“URL”&gt;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……….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&lt;/MAP&gt;</a:t>
            </a:r>
            <a:endParaRPr/>
          </a:p>
        </p:txBody>
      </p:sp>
      <p:sp>
        <p:nvSpPr>
          <p:cNvPr id="301" name="Google Shape;301;p41"/>
          <p:cNvSpPr txBox="1"/>
          <p:nvPr/>
        </p:nvSpPr>
        <p:spPr>
          <a:xfrm>
            <a:off x="1476375" y="4221162"/>
            <a:ext cx="5213350" cy="36671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&lt;AREA COORDS=“0,0,99,99” HREF=“file1.htm”&gt;</a:t>
            </a:r>
            <a:endParaRPr/>
          </a:p>
        </p:txBody>
      </p:sp>
      <p:sp>
        <p:nvSpPr>
          <p:cNvPr id="302" name="Google Shape;302;p41"/>
          <p:cNvSpPr txBox="1"/>
          <p:nvPr/>
        </p:nvSpPr>
        <p:spPr>
          <a:xfrm>
            <a:off x="1476375" y="4797425"/>
            <a:ext cx="4406900" cy="36671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&lt;AREA COORDS=“0,0,99,99” NOHREF&gt;</a:t>
            </a:r>
            <a:endParaRPr/>
          </a:p>
        </p:txBody>
      </p:sp>
      <p:sp>
        <p:nvSpPr>
          <p:cNvPr id="303" name="Google Shape;303;p41"/>
          <p:cNvSpPr txBox="1"/>
          <p:nvPr/>
        </p:nvSpPr>
        <p:spPr>
          <a:xfrm>
            <a:off x="1533525" y="5367337"/>
            <a:ext cx="6477000" cy="36671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&lt;AREA SHAPE=circ COORDS=“99,99,40” HREF=“file1.htm”&gt;</a:t>
            </a:r>
            <a:endParaRPr/>
          </a:p>
        </p:txBody>
      </p:sp>
      <p:sp>
        <p:nvSpPr>
          <p:cNvPr id="304" name="Google Shape;304;p41"/>
          <p:cNvSpPr txBox="1"/>
          <p:nvPr/>
        </p:nvSpPr>
        <p:spPr>
          <a:xfrm>
            <a:off x="1550987" y="5870575"/>
            <a:ext cx="7493000" cy="36671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&lt;AREA SHAPE=poly COORDS=“11,11,14,99,45,45” HREF=“file1.htm”&gt;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設定圖片為影像地圖</a:t>
            </a:r>
            <a:endParaRPr/>
          </a:p>
        </p:txBody>
      </p:sp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543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1476375" y="1989137"/>
            <a:ext cx="5829300" cy="256381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&lt;IMG SRC=“ImageMap.jpg” USEMAP=“#MYMAP”&gt;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&lt;MAP NAME=“mymap”&gt;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&lt;AREA [SHAPE=“形狀”] COORDS=“第一塊區域的座標”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HREF=“URL”&gt;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&lt;AREA [SHAPE=“形狀”] COORDS=“第二塊區域的座標”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HREF=“URL”&gt;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……….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&lt;/MAP&gt;</a:t>
            </a:r>
            <a:endParaRPr/>
          </a:p>
        </p:txBody>
      </p:sp>
      <p:sp>
        <p:nvSpPr>
          <p:cNvPr id="312" name="Google Shape;312;p42"/>
          <p:cNvSpPr txBox="1"/>
          <p:nvPr/>
        </p:nvSpPr>
        <p:spPr>
          <a:xfrm>
            <a:off x="1476375" y="4797425"/>
            <a:ext cx="6496050" cy="36671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&lt;IMG SRC=“ImageMap.jpg” USEMAP=“maps.html#MYMAP”&gt;</a:t>
            </a:r>
            <a:endParaRPr/>
          </a:p>
        </p:txBody>
      </p:sp>
      <p:sp>
        <p:nvSpPr>
          <p:cNvPr id="313" name="Google Shape;313;p42"/>
          <p:cNvSpPr txBox="1"/>
          <p:nvPr/>
        </p:nvSpPr>
        <p:spPr>
          <a:xfrm>
            <a:off x="1384300" y="5395912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範例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網頁物件的提示說明</a:t>
            </a:r>
            <a:endParaRPr/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Tooltips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4.0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TITLE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屬性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如何製作HTML文件?</a:t>
            </a:r>
            <a:endParaRPr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規劃文件內容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編輯文件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以瀏覽程式預先瀏覽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放到WWW伺服器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ctrTitle"/>
          </p:nvPr>
        </p:nvSpPr>
        <p:spPr>
          <a:xfrm>
            <a:off x="838200" y="1443037"/>
            <a:ext cx="708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分割視窗 Frame</a:t>
            </a:r>
            <a:endParaRPr/>
          </a:p>
        </p:txBody>
      </p:sp>
      <p:sp>
        <p:nvSpPr>
          <p:cNvPr id="325" name="Google Shape;325;p44"/>
          <p:cNvSpPr txBox="1"/>
          <p:nvPr>
            <p:ph idx="1" type="subTitle"/>
          </p:nvPr>
        </p:nvSpPr>
        <p:spPr>
          <a:xfrm>
            <a:off x="2286000" y="3581400"/>
            <a:ext cx="563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5435" lvl="0" marL="447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idx="4294967295"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Frame的基本架構</a:t>
            </a:r>
            <a:endParaRPr/>
          </a:p>
        </p:txBody>
      </p:sp>
      <p:sp>
        <p:nvSpPr>
          <p:cNvPr id="331" name="Google Shape;331;p45"/>
          <p:cNvSpPr txBox="1"/>
          <p:nvPr>
            <p:ph idx="4294967295" type="body"/>
          </p:nvPr>
        </p:nvSpPr>
        <p:spPr>
          <a:xfrm>
            <a:off x="949325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&lt;FRAMESET&gt;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CLOS與ROWS屬性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設定分割視窗大小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&lt;FRAMESET COLS=“*,*,*”&gt;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&lt;FRAMESET COLS=“2*,*”&gt;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&lt;FRAMESET COLS=“66%,33%”&gt;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&lt;FRAMESET COLS=“120,*”&gt;</a:t>
            </a:r>
            <a:endParaRPr/>
          </a:p>
        </p:txBody>
      </p:sp>
      <p:sp>
        <p:nvSpPr>
          <p:cNvPr id="332" name="Google Shape;332;p45"/>
          <p:cNvSpPr txBox="1"/>
          <p:nvPr>
            <p:ph idx="4294967295" type="body"/>
          </p:nvPr>
        </p:nvSpPr>
        <p:spPr>
          <a:xfrm>
            <a:off x="4856162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FRAMEBORDER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是否顯示視窗格邊界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窗格分界處的厚度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BORDERCOLOR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窗格分割線的顏色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FRAMESPACING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與BORDER相同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 only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將HTML檔嵌入分割視窗</a:t>
            </a:r>
            <a:endParaRPr/>
          </a:p>
        </p:txBody>
      </p:sp>
      <p:sp>
        <p:nvSpPr>
          <p:cNvPr id="338" name="Google Shape;338;p46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指定HTML檔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SRC=“URL”&gt;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為分割視窗命名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NAME=“視窗名稱”&gt;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SCROLLING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設定分割視窗的捲軸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SCROLLING=“NO|YES|AUTO”&gt;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將HTML檔嵌入分割視窗(cont.)</a:t>
            </a:r>
            <a:endParaRPr/>
          </a:p>
        </p:txBody>
      </p:sp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NORESIZE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鎖定分割視窗大小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NORESIZE&gt;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MARGINWIDTH、MARGINHEIGHT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設定視窗內容與邊界的距離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NOFRAMES</a:t>
            </a:r>
            <a:endParaRPr/>
          </a:p>
          <a:p>
            <a:pPr indent="-403224" lvl="2" marL="12938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&lt;NOFRAMES&gt;……&lt;/NOFRAMES&gt;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&lt;FRAME&gt;標籤的進階使用</a:t>
            </a:r>
            <a:endParaRPr/>
          </a:p>
        </p:txBody>
      </p:sp>
      <p:sp>
        <p:nvSpPr>
          <p:cNvPr id="350" name="Google Shape;350;p48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&lt;FRAMESET&gt;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的巢狀結構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&lt;FRAME&gt;的NAME屬性 與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&lt;A HREF&gt;的TARGET屬性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利用</a:t>
            </a: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&lt;FRAME&gt;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來進行導引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&lt;BASE TARGET=“分割視窗名稱”&gt;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Target Windows介紹</a:t>
            </a:r>
            <a:endParaRPr/>
          </a:p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TARGET=_blank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開啟在新視窗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TARGET=_self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TARGET=_top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拆掉全部的分割視窗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TARGET=_parent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回上一層&lt;FRAMESET&gt;所設定的分割視窗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Frame的注意事項</a:t>
            </a:r>
            <a:endParaRPr/>
          </a:p>
        </p:txBody>
      </p:sp>
      <p:sp>
        <p:nvSpPr>
          <p:cNvPr id="362" name="Google Shape;362;p50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連結到他人網站的網頁時，請在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HREF&gt;…..&lt;/A&gt;中加上TARGET=“_top”(或=“_new”)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可使用TARGET=“_parent”來</a:t>
            </a: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離開層層的巢狀分割視窗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IE的Inline Frames</a:t>
            </a:r>
            <a:endParaRPr/>
          </a:p>
        </p:txBody>
      </p:sp>
      <p:sp>
        <p:nvSpPr>
          <p:cNvPr id="368" name="Google Shape;368;p51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&lt;IFRAME&gt;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……&lt;/IFRAME&gt;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&lt;IFRAME&gt;的屬性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FRAMEBORDER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HEIGHT、WIDTH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MARGINHEIGHT、MARGINWIDTH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SCROLLING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&lt;OBJECT&gt;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ctrTitle"/>
          </p:nvPr>
        </p:nvSpPr>
        <p:spPr>
          <a:xfrm>
            <a:off x="838200" y="1443037"/>
            <a:ext cx="708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Style Sheets</a:t>
            </a:r>
            <a:endParaRPr/>
          </a:p>
        </p:txBody>
      </p:sp>
      <p:sp>
        <p:nvSpPr>
          <p:cNvPr id="374" name="Google Shape;374;p52"/>
          <p:cNvSpPr txBox="1"/>
          <p:nvPr>
            <p:ph idx="1" type="subTitle"/>
          </p:nvPr>
        </p:nvSpPr>
        <p:spPr>
          <a:xfrm>
            <a:off x="2286000" y="3581400"/>
            <a:ext cx="563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5435" lvl="0" marL="447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簡介</a:t>
            </a:r>
            <a:endParaRPr/>
          </a:p>
        </p:txBody>
      </p:sp>
      <p:sp>
        <p:nvSpPr>
          <p:cNvPr id="380" name="Google Shape;380;p53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W3C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Cascading Style Sheets (CSS) Level 1, 1996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CSS2, 1998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http://www.w3.org/Style/CSS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ctrTitle"/>
          </p:nvPr>
        </p:nvSpPr>
        <p:spPr>
          <a:xfrm>
            <a:off x="838200" y="1443037"/>
            <a:ext cx="708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第二章	HTML初步</a:t>
            </a:r>
            <a:endParaRPr/>
          </a:p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2286000" y="3581400"/>
            <a:ext cx="563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5435" lvl="0" marL="447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什麼是Style Sheets</a:t>
            </a:r>
            <a:endParaRPr/>
          </a:p>
        </p:txBody>
      </p:sp>
      <p:sp>
        <p:nvSpPr>
          <p:cNvPr id="386" name="Google Shape;386;p54"/>
          <p:cNvSpPr txBox="1"/>
          <p:nvPr/>
        </p:nvSpPr>
        <p:spPr>
          <a:xfrm>
            <a:off x="971550" y="1989137"/>
            <a:ext cx="2698750" cy="36671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&lt;H1&gt; 這裡是標題  &lt;/H1&gt;</a:t>
            </a:r>
            <a:endParaRPr/>
          </a:p>
        </p:txBody>
      </p:sp>
      <p:sp>
        <p:nvSpPr>
          <p:cNvPr id="387" name="Google Shape;387;p54"/>
          <p:cNvSpPr txBox="1"/>
          <p:nvPr/>
        </p:nvSpPr>
        <p:spPr>
          <a:xfrm>
            <a:off x="971550" y="2708275"/>
            <a:ext cx="3155950" cy="91598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H1 { COLOR : RED}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id="388" name="Google Shape;388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437" y="3357562"/>
            <a:ext cx="32861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定義Style Sheets的方法</a:t>
            </a:r>
            <a:endParaRPr/>
          </a:p>
        </p:txBody>
      </p:sp>
      <p:sp>
        <p:nvSpPr>
          <p:cNvPr id="394" name="Google Shape;394;p55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定義一個標籤中的單獨的屬性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定義標籤中的多個屬性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將多個元素定義成相同的屬性</a:t>
            </a:r>
            <a:endParaRPr/>
          </a:p>
        </p:txBody>
      </p:sp>
      <p:sp>
        <p:nvSpPr>
          <p:cNvPr id="395" name="Google Shape;395;p55"/>
          <p:cNvSpPr txBox="1"/>
          <p:nvPr/>
        </p:nvSpPr>
        <p:spPr>
          <a:xfrm>
            <a:off x="1619250" y="2636837"/>
            <a:ext cx="2254250" cy="36671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元素名稱  {屬性 : 值}</a:t>
            </a:r>
            <a:endParaRPr/>
          </a:p>
        </p:txBody>
      </p:sp>
      <p:sp>
        <p:nvSpPr>
          <p:cNvPr id="396" name="Google Shape;396;p55"/>
          <p:cNvSpPr txBox="1"/>
          <p:nvPr/>
        </p:nvSpPr>
        <p:spPr>
          <a:xfrm>
            <a:off x="4427537" y="2636837"/>
            <a:ext cx="2089150" cy="36671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  {COLOR : red}</a:t>
            </a:r>
            <a:endParaRPr/>
          </a:p>
        </p:txBody>
      </p:sp>
      <p:sp>
        <p:nvSpPr>
          <p:cNvPr id="397" name="Google Shape;397;p55"/>
          <p:cNvSpPr txBox="1"/>
          <p:nvPr/>
        </p:nvSpPr>
        <p:spPr>
          <a:xfrm>
            <a:off x="1619250" y="3644900"/>
            <a:ext cx="2559050" cy="9159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元素名稱  {屬性1 : 值1;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屬性2 : 值2;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屬性3 : 值3}</a:t>
            </a:r>
            <a:endParaRPr/>
          </a:p>
        </p:txBody>
      </p:sp>
      <p:sp>
        <p:nvSpPr>
          <p:cNvPr id="398" name="Google Shape;398;p55"/>
          <p:cNvSpPr txBox="1"/>
          <p:nvPr/>
        </p:nvSpPr>
        <p:spPr>
          <a:xfrm>
            <a:off x="4427537" y="3644900"/>
            <a:ext cx="4387850" cy="36671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  {COLOR : red; TEXT-ALIGN : center}</a:t>
            </a:r>
            <a:endParaRPr/>
          </a:p>
        </p:txBody>
      </p:sp>
      <p:sp>
        <p:nvSpPr>
          <p:cNvPr id="399" name="Google Shape;399;p55"/>
          <p:cNvSpPr txBox="1"/>
          <p:nvPr/>
        </p:nvSpPr>
        <p:spPr>
          <a:xfrm>
            <a:off x="1619250" y="5300662"/>
            <a:ext cx="4108450" cy="6413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元素名稱1,元素名稱 2,元素名稱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{屬性1 : 值1; 屬性2 : 值2; 屬性3 : 值3}</a:t>
            </a:r>
            <a:endParaRPr/>
          </a:p>
        </p:txBody>
      </p:sp>
      <p:sp>
        <p:nvSpPr>
          <p:cNvPr id="400" name="Google Shape;400;p55"/>
          <p:cNvSpPr txBox="1"/>
          <p:nvPr/>
        </p:nvSpPr>
        <p:spPr>
          <a:xfrm>
            <a:off x="3059112" y="6092825"/>
            <a:ext cx="5581650" cy="36671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H1, H2, H3, H4 {COLOR : red; TEXT-ALIGN : center}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CSS在網頁中的使用方式</a:t>
            </a:r>
            <a:endParaRPr/>
          </a:p>
        </p:txBody>
      </p:sp>
      <p:sp>
        <p:nvSpPr>
          <p:cNvPr id="406" name="Google Shape;406;p56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網頁中定義樣式的方法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&lt;STYLE&gt;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標籤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定義在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外部檔案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中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直接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標籤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中使用STYLE屬性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當樣式衝突時的優先順序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STYLE屬性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&lt;STYLE&gt;標籤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外部檔案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同一個定義層級中，以最後的設定為主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!important</a:t>
            </a:r>
            <a:endParaRPr/>
          </a:p>
        </p:txBody>
      </p:sp>
      <p:sp>
        <p:nvSpPr>
          <p:cNvPr id="407" name="Google Shape;407;p56"/>
          <p:cNvSpPr txBox="1"/>
          <p:nvPr/>
        </p:nvSpPr>
        <p:spPr>
          <a:xfrm>
            <a:off x="3995737" y="5610225"/>
            <a:ext cx="4416425" cy="64135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  {COLOR : red  ! important;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TEXT-ALIGN : center}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定義專屬的樣式</a:t>
            </a:r>
            <a:endParaRPr/>
          </a:p>
        </p:txBody>
      </p:sp>
      <p:sp>
        <p:nvSpPr>
          <p:cNvPr id="413" name="Google Shape;413;p57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定義</a:t>
            </a: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單一屬性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的CLASS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多類別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的設定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定義</a:t>
            </a: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共用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的CLASS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利用ID來定義屬性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定義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組合式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的標籤屬性</a:t>
            </a:r>
            <a:endParaRPr/>
          </a:p>
        </p:txBody>
      </p:sp>
      <p:sp>
        <p:nvSpPr>
          <p:cNvPr id="414" name="Google Shape;414;p57"/>
          <p:cNvSpPr txBox="1"/>
          <p:nvPr/>
        </p:nvSpPr>
        <p:spPr>
          <a:xfrm>
            <a:off x="4932362" y="2565400"/>
            <a:ext cx="3435350" cy="36671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元素名稱.類別名稱 {類別的定義}</a:t>
            </a:r>
            <a:endParaRPr/>
          </a:p>
        </p:txBody>
      </p:sp>
      <p:sp>
        <p:nvSpPr>
          <p:cNvPr id="415" name="Google Shape;415;p57"/>
          <p:cNvSpPr txBox="1"/>
          <p:nvPr/>
        </p:nvSpPr>
        <p:spPr>
          <a:xfrm>
            <a:off x="5003800" y="3429000"/>
            <a:ext cx="2520950" cy="36671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.類別名稱 {類別的定義}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8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字型變化與文字排列</a:t>
            </a:r>
            <a:endParaRPr/>
          </a:p>
        </p:txBody>
      </p:sp>
      <p:sp>
        <p:nvSpPr>
          <p:cNvPr id="421" name="Google Shape;421;p58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設定</a:t>
            </a: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字型與字體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文字</a:t>
            </a: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排列與大小寫轉換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清單樣式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Style Sheets的背景與圖片</a:t>
            </a:r>
            <a:endParaRPr/>
          </a:p>
        </p:txBody>
      </p:sp>
      <p:sp>
        <p:nvSpPr>
          <p:cNvPr id="427" name="Google Shape;427;p59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背景顏色與背景圖片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BACKGROUND-REPEAT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圖片的變化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設定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高度與寬度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文繞圖屬性 -- 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Float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4294967295"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簡單的HTML文件</a:t>
            </a:r>
            <a:endParaRPr/>
          </a:p>
        </p:txBody>
      </p:sp>
      <p:sp>
        <p:nvSpPr>
          <p:cNvPr id="74" name="Google Shape;74;p10"/>
          <p:cNvSpPr txBox="1"/>
          <p:nvPr>
            <p:ph idx="4294967295" type="body"/>
          </p:nvPr>
        </p:nvSpPr>
        <p:spPr>
          <a:xfrm>
            <a:off x="949325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純文字	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範例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標籤	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範例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</a:t>
            </a:r>
            <a:endParaRPr/>
          </a:p>
        </p:txBody>
      </p:sp>
      <p:sp>
        <p:nvSpPr>
          <p:cNvPr id="75" name="Google Shape;75;p10"/>
          <p:cNvSpPr txBox="1"/>
          <p:nvPr>
            <p:ph idx="4294967295" type="body"/>
          </p:nvPr>
        </p:nvSpPr>
        <p:spPr>
          <a:xfrm>
            <a:off x="4856162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….文件資訊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….文件內容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idx="4294967295"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簡單的格式變化</a:t>
            </a:r>
            <a:endParaRPr/>
          </a:p>
        </p:txBody>
      </p:sp>
      <p:sp>
        <p:nvSpPr>
          <p:cNvPr id="81" name="Google Shape;81;p11"/>
          <p:cNvSpPr txBox="1"/>
          <p:nvPr>
            <p:ph idx="4294967295" type="body"/>
          </p:nvPr>
        </p:nvSpPr>
        <p:spPr>
          <a:xfrm>
            <a:off x="949325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文章段落控制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&lt;PRE&gt;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&lt;HR&gt;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標題文字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&lt;H1&gt;、&lt;H2&gt;</a:t>
            </a:r>
            <a:endParaRPr/>
          </a:p>
        </p:txBody>
      </p:sp>
      <p:sp>
        <p:nvSpPr>
          <p:cNvPr id="82" name="Google Shape;82;p11"/>
          <p:cNvSpPr txBox="1"/>
          <p:nvPr>
            <p:ph idx="4294967295" type="body"/>
          </p:nvPr>
        </p:nvSpPr>
        <p:spPr>
          <a:xfrm>
            <a:off x="4856162" y="1981200"/>
            <a:ext cx="3754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文字的排列(對齊)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ALIGN&gt;</a:t>
            </a:r>
            <a:endParaRPr/>
          </a:p>
          <a:p>
            <a:pPr indent="-439737" lvl="1" marL="88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&lt;CENTER&gt;</a:t>
            </a:r>
            <a:endParaRPr/>
          </a:p>
          <a:p>
            <a:pPr indent="-447675" lvl="0" marL="4476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■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範例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931862" y="96837"/>
            <a:ext cx="715803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與外面的世界連結 -- URL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HREF=“要連接的URL”&gt;說明文字&lt;/A&gt;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其他連結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FTP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Gopher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News</a:t>
            </a:r>
            <a:endParaRPr/>
          </a:p>
          <a:p>
            <a:pPr indent="-439737" lvl="1" marL="889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  <a:endParaRPr/>
          </a:p>
          <a:p>
            <a:pPr indent="-447675" lvl="0" marL="447675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範例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838200" y="1443037"/>
            <a:ext cx="708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第三章	圖文並茂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2286000" y="3581400"/>
            <a:ext cx="563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5435" lvl="0" marL="447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xis">
  <a:themeElements>
    <a:clrScheme name="default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CC9900"/>
      </a:accent4>
      <a:accent5>
        <a:srgbClr val="CCCC99"/>
      </a:accent5>
      <a:accent6>
        <a:srgbClr val="FFFFFF"/>
      </a:accent6>
      <a:hlink>
        <a:srgbClr val="999933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