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7" r:id="rId3"/>
    <p:sldId id="261" r:id="rId4"/>
    <p:sldId id="288" r:id="rId5"/>
    <p:sldId id="268" r:id="rId6"/>
    <p:sldId id="264" r:id="rId7"/>
    <p:sldId id="290" r:id="rId8"/>
    <p:sldId id="262" r:id="rId9"/>
    <p:sldId id="291" r:id="rId10"/>
    <p:sldId id="293" r:id="rId11"/>
    <p:sldId id="292" r:id="rId12"/>
    <p:sldId id="294" r:id="rId13"/>
    <p:sldId id="295" r:id="rId14"/>
    <p:sldId id="296" r:id="rId15"/>
  </p:sldIdLst>
  <p:sldSz cx="9144000" cy="5143500" type="screen16x9"/>
  <p:notesSz cx="6858000" cy="9144000"/>
  <p:embeddedFontLst>
    <p:embeddedFont>
      <p:font typeface="Raleway ExtraBold" panose="020B0604020202020204" charset="0"/>
      <p:bold r:id="rId17"/>
      <p:boldItalic r:id="rId18"/>
    </p:embeddedFont>
    <p:embeddedFont>
      <p:font typeface="Raleway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4638DD-717A-46DC-B9EB-5EBCB7E7C428}">
  <a:tblStyle styleId="{EA4638DD-717A-46DC-B9EB-5EBCB7E7C4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30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36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6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5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7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96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20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69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8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546498"/>
            <a:ext cx="7941228" cy="3900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6600" dirty="0"/>
              <a:t>Análise de Sentimento </a:t>
            </a:r>
            <a:br>
              <a:rPr lang="pt-BR" dirty="0"/>
            </a:br>
            <a:r>
              <a:rPr lang="pt-BR" sz="5400" dirty="0">
                <a:solidFill>
                  <a:srgbClr val="434343"/>
                </a:solidFill>
              </a:rPr>
              <a:t>em avaliações da Amazon.com</a:t>
            </a:r>
            <a:endParaRPr lang="pt-BR" dirty="0"/>
          </a:p>
        </p:txBody>
      </p:sp>
      <p:grpSp>
        <p:nvGrpSpPr>
          <p:cNvPr id="28" name="Google Shape;548;p38">
            <a:extLst>
              <a:ext uri="{FF2B5EF4-FFF2-40B4-BE49-F238E27FC236}">
                <a16:creationId xmlns:a16="http://schemas.microsoft.com/office/drawing/2014/main" id="{3ADD292E-3F25-4A70-AB1F-A0C572DFC295}"/>
              </a:ext>
            </a:extLst>
          </p:cNvPr>
          <p:cNvGrpSpPr/>
          <p:nvPr/>
        </p:nvGrpSpPr>
        <p:grpSpPr>
          <a:xfrm>
            <a:off x="7746282" y="727526"/>
            <a:ext cx="843995" cy="598636"/>
            <a:chOff x="5255200" y="3006475"/>
            <a:chExt cx="511700" cy="378575"/>
          </a:xfrm>
          <a:solidFill>
            <a:schemeClr val="bg1"/>
          </a:solidFill>
        </p:grpSpPr>
        <p:sp>
          <p:nvSpPr>
            <p:cNvPr id="29" name="Google Shape;549;p38">
              <a:extLst>
                <a:ext uri="{FF2B5EF4-FFF2-40B4-BE49-F238E27FC236}">
                  <a16:creationId xmlns:a16="http://schemas.microsoft.com/office/drawing/2014/main" id="{B33B9EF9-BF37-47C4-B2DA-2B7DCD71101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0;p38">
              <a:extLst>
                <a:ext uri="{FF2B5EF4-FFF2-40B4-BE49-F238E27FC236}">
                  <a16:creationId xmlns:a16="http://schemas.microsoft.com/office/drawing/2014/main" id="{47E3EA30-E67F-4F5C-A2B4-657D74841814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58;p38">
            <a:extLst>
              <a:ext uri="{FF2B5EF4-FFF2-40B4-BE49-F238E27FC236}">
                <a16:creationId xmlns:a16="http://schemas.microsoft.com/office/drawing/2014/main" id="{E4B7AB33-0E16-4322-83BC-0988FC116497}"/>
              </a:ext>
            </a:extLst>
          </p:cNvPr>
          <p:cNvSpPr/>
          <p:nvPr/>
        </p:nvSpPr>
        <p:spPr>
          <a:xfrm>
            <a:off x="7928146" y="235559"/>
            <a:ext cx="393366" cy="38735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76;p38">
            <a:extLst>
              <a:ext uri="{FF2B5EF4-FFF2-40B4-BE49-F238E27FC236}">
                <a16:creationId xmlns:a16="http://schemas.microsoft.com/office/drawing/2014/main" id="{6EB40182-456B-4954-9670-E5524AAF56A9}"/>
              </a:ext>
            </a:extLst>
          </p:cNvPr>
          <p:cNvGrpSpPr/>
          <p:nvPr/>
        </p:nvGrpSpPr>
        <p:grpSpPr>
          <a:xfrm>
            <a:off x="8347401" y="393539"/>
            <a:ext cx="705766" cy="598636"/>
            <a:chOff x="3936375" y="3703750"/>
            <a:chExt cx="453050" cy="332175"/>
          </a:xfrm>
          <a:solidFill>
            <a:schemeClr val="bg1"/>
          </a:solidFill>
        </p:grpSpPr>
        <p:sp>
          <p:nvSpPr>
            <p:cNvPr id="33" name="Google Shape;577;p38">
              <a:extLst>
                <a:ext uri="{FF2B5EF4-FFF2-40B4-BE49-F238E27FC236}">
                  <a16:creationId xmlns:a16="http://schemas.microsoft.com/office/drawing/2014/main" id="{50919F5A-F1B8-4912-A6B9-23AB99C53F53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8;p38">
              <a:extLst>
                <a:ext uri="{FF2B5EF4-FFF2-40B4-BE49-F238E27FC236}">
                  <a16:creationId xmlns:a16="http://schemas.microsoft.com/office/drawing/2014/main" id="{963ABCDE-BE48-4731-8923-A6976B6EA142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9;p38">
              <a:extLst>
                <a:ext uri="{FF2B5EF4-FFF2-40B4-BE49-F238E27FC236}">
                  <a16:creationId xmlns:a16="http://schemas.microsoft.com/office/drawing/2014/main" id="{03954679-BC55-4218-911E-1F5AF23382D4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0;p38">
              <a:extLst>
                <a:ext uri="{FF2B5EF4-FFF2-40B4-BE49-F238E27FC236}">
                  <a16:creationId xmlns:a16="http://schemas.microsoft.com/office/drawing/2014/main" id="{F628ABEA-4FDD-4B7C-9DBF-CDFD0412C292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1;p38">
              <a:extLst>
                <a:ext uri="{FF2B5EF4-FFF2-40B4-BE49-F238E27FC236}">
                  <a16:creationId xmlns:a16="http://schemas.microsoft.com/office/drawing/2014/main" id="{2DF81628-575E-425A-957E-E957C9E1BB57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143;p20">
            <a:extLst>
              <a:ext uri="{FF2B5EF4-FFF2-40B4-BE49-F238E27FC236}">
                <a16:creationId xmlns:a16="http://schemas.microsoft.com/office/drawing/2014/main" id="{BC3C8BD5-D0E4-499E-8859-587218DA12A7}"/>
              </a:ext>
            </a:extLst>
          </p:cNvPr>
          <p:cNvSpPr txBox="1">
            <a:spLocks/>
          </p:cNvSpPr>
          <p:nvPr/>
        </p:nvSpPr>
        <p:spPr>
          <a:xfrm>
            <a:off x="519760" y="304349"/>
            <a:ext cx="7725045" cy="10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3600" dirty="0"/>
              <a:t>Word Cloud dos </a:t>
            </a:r>
            <a:r>
              <a:rPr lang="pt-BR" sz="3600" dirty="0">
                <a:solidFill>
                  <a:srgbClr val="FFC000"/>
                </a:solidFill>
              </a:rPr>
              <a:t>sentimentos positivos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B068DC-CF98-4A2C-86E1-92A3D1B5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14" y="1440942"/>
            <a:ext cx="6506483" cy="3315163"/>
          </a:xfrm>
          <a:prstGeom prst="rect">
            <a:avLst/>
          </a:prstGeom>
        </p:spPr>
      </p:pic>
      <p:sp>
        <p:nvSpPr>
          <p:cNvPr id="7" name="Google Shape;514;p38">
            <a:extLst>
              <a:ext uri="{FF2B5EF4-FFF2-40B4-BE49-F238E27FC236}">
                <a16:creationId xmlns:a16="http://schemas.microsoft.com/office/drawing/2014/main" id="{94C2DC66-1523-4607-B880-A54573306D87}"/>
              </a:ext>
            </a:extLst>
          </p:cNvPr>
          <p:cNvSpPr/>
          <p:nvPr/>
        </p:nvSpPr>
        <p:spPr>
          <a:xfrm>
            <a:off x="8208678" y="304349"/>
            <a:ext cx="665572" cy="6745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" name="Google Shape;143;p20">
            <a:extLst>
              <a:ext uri="{FF2B5EF4-FFF2-40B4-BE49-F238E27FC236}">
                <a16:creationId xmlns:a16="http://schemas.microsoft.com/office/drawing/2014/main" id="{BC3C8BD5-D0E4-499E-8859-587218DA12A7}"/>
              </a:ext>
            </a:extLst>
          </p:cNvPr>
          <p:cNvSpPr txBox="1">
            <a:spLocks/>
          </p:cNvSpPr>
          <p:nvPr/>
        </p:nvSpPr>
        <p:spPr>
          <a:xfrm>
            <a:off x="519760" y="463405"/>
            <a:ext cx="772504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2800" dirty="0"/>
              <a:t>Quantidade de </a:t>
            </a:r>
            <a:r>
              <a:rPr lang="pt-BR" sz="2800" dirty="0">
                <a:solidFill>
                  <a:srgbClr val="FFC000"/>
                </a:solidFill>
              </a:rPr>
              <a:t>caracteres</a:t>
            </a:r>
            <a:r>
              <a:rPr lang="pt-BR" sz="2800" dirty="0"/>
              <a:t> nos </a:t>
            </a:r>
            <a:r>
              <a:rPr lang="pt-BR" sz="2800" dirty="0">
                <a:solidFill>
                  <a:srgbClr val="FFC000"/>
                </a:solidFill>
              </a:rPr>
              <a:t>comentários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5E639F-B021-48F1-B4AB-99E87085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95" y="1002410"/>
            <a:ext cx="7270769" cy="3587890"/>
          </a:xfrm>
          <a:prstGeom prst="rect">
            <a:avLst/>
          </a:prstGeom>
        </p:spPr>
      </p:pic>
      <p:grpSp>
        <p:nvGrpSpPr>
          <p:cNvPr id="7" name="Google Shape;576;p38">
            <a:extLst>
              <a:ext uri="{FF2B5EF4-FFF2-40B4-BE49-F238E27FC236}">
                <a16:creationId xmlns:a16="http://schemas.microsoft.com/office/drawing/2014/main" id="{30C12DD3-35F2-49EF-8087-96B7BF2D611E}"/>
              </a:ext>
            </a:extLst>
          </p:cNvPr>
          <p:cNvGrpSpPr/>
          <p:nvPr/>
        </p:nvGrpSpPr>
        <p:grpSpPr>
          <a:xfrm>
            <a:off x="8167039" y="305353"/>
            <a:ext cx="670595" cy="553200"/>
            <a:chOff x="3936375" y="3703750"/>
            <a:chExt cx="453050" cy="332175"/>
          </a:xfrm>
        </p:grpSpPr>
        <p:sp>
          <p:nvSpPr>
            <p:cNvPr id="8" name="Google Shape;577;p38">
              <a:extLst>
                <a:ext uri="{FF2B5EF4-FFF2-40B4-BE49-F238E27FC236}">
                  <a16:creationId xmlns:a16="http://schemas.microsoft.com/office/drawing/2014/main" id="{07EB28C2-D802-4216-98F1-C3997056C1EC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8;p38">
              <a:extLst>
                <a:ext uri="{FF2B5EF4-FFF2-40B4-BE49-F238E27FC236}">
                  <a16:creationId xmlns:a16="http://schemas.microsoft.com/office/drawing/2014/main" id="{267ACFD0-D54C-4E44-A0E1-74E4010B836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9;p38">
              <a:extLst>
                <a:ext uri="{FF2B5EF4-FFF2-40B4-BE49-F238E27FC236}">
                  <a16:creationId xmlns:a16="http://schemas.microsoft.com/office/drawing/2014/main" id="{F67982B4-D75D-41BB-A7E5-68173395F931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0;p38">
              <a:extLst>
                <a:ext uri="{FF2B5EF4-FFF2-40B4-BE49-F238E27FC236}">
                  <a16:creationId xmlns:a16="http://schemas.microsoft.com/office/drawing/2014/main" id="{D4E1E25B-B79F-4F8F-BE5F-D1342D56D26B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1;p38">
              <a:extLst>
                <a:ext uri="{FF2B5EF4-FFF2-40B4-BE49-F238E27FC236}">
                  <a16:creationId xmlns:a16="http://schemas.microsoft.com/office/drawing/2014/main" id="{89E3A7EE-B57C-4861-9987-F5606E7F890B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120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902122" y="5569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400" dirty="0"/>
              <a:t>Aplicação nos comentários da categoria </a:t>
            </a:r>
            <a:r>
              <a:rPr lang="pt-BR" sz="2400" i="1" dirty="0">
                <a:solidFill>
                  <a:srgbClr val="FFC000"/>
                </a:solidFill>
              </a:rPr>
              <a:t>Major </a:t>
            </a:r>
            <a:r>
              <a:rPr lang="pt-BR" sz="2400" i="1" dirty="0" err="1">
                <a:solidFill>
                  <a:srgbClr val="FFC000"/>
                </a:solidFill>
              </a:rPr>
              <a:t>Appliances</a:t>
            </a:r>
            <a:endParaRPr sz="2400"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2AAEDCC-F558-4E68-8F49-795F482A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7" y="2057400"/>
            <a:ext cx="7758826" cy="20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9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" name="Google Shape;143;p20">
            <a:extLst>
              <a:ext uri="{FF2B5EF4-FFF2-40B4-BE49-F238E27FC236}">
                <a16:creationId xmlns:a16="http://schemas.microsoft.com/office/drawing/2014/main" id="{BC3C8BD5-D0E4-499E-8859-587218DA12A7}"/>
              </a:ext>
            </a:extLst>
          </p:cNvPr>
          <p:cNvSpPr txBox="1">
            <a:spLocks/>
          </p:cNvSpPr>
          <p:nvPr/>
        </p:nvSpPr>
        <p:spPr>
          <a:xfrm>
            <a:off x="651581" y="512886"/>
            <a:ext cx="772504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4400" dirty="0"/>
              <a:t>Ferramentas</a:t>
            </a:r>
            <a:endParaRPr lang="pt-BR" sz="4400" dirty="0">
              <a:solidFill>
                <a:srgbClr val="FFC000"/>
              </a:solidFill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6E7A8F15-B5DA-40AB-91C5-94CAF39B660D}"/>
              </a:ext>
            </a:extLst>
          </p:cNvPr>
          <p:cNvSpPr txBox="1">
            <a:spLocks/>
          </p:cNvSpPr>
          <p:nvPr/>
        </p:nvSpPr>
        <p:spPr>
          <a:xfrm>
            <a:off x="517767" y="1370286"/>
            <a:ext cx="4977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Bibliotecas do Python: </a:t>
            </a:r>
            <a:r>
              <a:rPr lang="pt-BR" dirty="0" err="1"/>
              <a:t>Numpy</a:t>
            </a:r>
            <a:r>
              <a:rPr lang="pt-BR" dirty="0"/>
              <a:t>, Pandas,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Seaborn</a:t>
            </a:r>
            <a:r>
              <a:rPr lang="pt-BR" dirty="0"/>
              <a:t>, NLTK, </a:t>
            </a:r>
            <a:r>
              <a:rPr lang="pt-BR" dirty="0" err="1"/>
              <a:t>VaderSentiment</a:t>
            </a:r>
            <a:r>
              <a:rPr lang="pt-BR" dirty="0"/>
              <a:t>, </a:t>
            </a:r>
            <a:r>
              <a:rPr lang="pt-BR" dirty="0" err="1"/>
              <a:t>Wordcloud</a:t>
            </a:r>
            <a:r>
              <a:rPr lang="pt-BR" dirty="0"/>
              <a:t>, </a:t>
            </a:r>
            <a:r>
              <a:rPr lang="pt-BR" dirty="0" err="1"/>
              <a:t>CountVectorizer</a:t>
            </a:r>
            <a:r>
              <a:rPr lang="pt-BR" dirty="0"/>
              <a:t>...</a:t>
            </a:r>
            <a:endParaRPr lang="pt-BR" b="1" dirty="0"/>
          </a:p>
          <a:p>
            <a:pPr fontAlgn="base">
              <a:lnSpc>
                <a:spcPct val="150000"/>
              </a:lnSpc>
            </a:pPr>
            <a:r>
              <a:rPr lang="en-US" dirty="0"/>
              <a:t>Naive Bayes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Tableau</a:t>
            </a:r>
          </a:p>
        </p:txBody>
      </p:sp>
      <p:grpSp>
        <p:nvGrpSpPr>
          <p:cNvPr id="15" name="Google Shape;274;p28">
            <a:extLst>
              <a:ext uri="{FF2B5EF4-FFF2-40B4-BE49-F238E27FC236}">
                <a16:creationId xmlns:a16="http://schemas.microsoft.com/office/drawing/2014/main" id="{0C875855-CE39-4F81-95B1-5FF12E6D79F0}"/>
              </a:ext>
            </a:extLst>
          </p:cNvPr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6" name="Google Shape;275;p28">
              <a:extLst>
                <a:ext uri="{FF2B5EF4-FFF2-40B4-BE49-F238E27FC236}">
                  <a16:creationId xmlns:a16="http://schemas.microsoft.com/office/drawing/2014/main" id="{9AE12A47-1797-4406-84A3-C9CA5B4E90D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6;p28">
              <a:extLst>
                <a:ext uri="{FF2B5EF4-FFF2-40B4-BE49-F238E27FC236}">
                  <a16:creationId xmlns:a16="http://schemas.microsoft.com/office/drawing/2014/main" id="{EADD71F9-EE59-45E7-B157-55D52F4BF009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1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546499"/>
            <a:ext cx="5744817" cy="2335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8000" dirty="0">
                <a:solidFill>
                  <a:srgbClr val="434343"/>
                </a:solidFill>
              </a:rPr>
              <a:t>Muito </a:t>
            </a:r>
            <a:br>
              <a:rPr lang="pt-BR" sz="8000" dirty="0">
                <a:solidFill>
                  <a:srgbClr val="434343"/>
                </a:solidFill>
              </a:rPr>
            </a:br>
            <a:r>
              <a:rPr lang="pt-BR" sz="8000" dirty="0">
                <a:solidFill>
                  <a:srgbClr val="434343"/>
                </a:solidFill>
              </a:rPr>
              <a:t>obrigada!</a:t>
            </a:r>
          </a:p>
        </p:txBody>
      </p:sp>
      <p:sp>
        <p:nvSpPr>
          <p:cNvPr id="13" name="Google Shape;685;p39">
            <a:extLst>
              <a:ext uri="{FF2B5EF4-FFF2-40B4-BE49-F238E27FC236}">
                <a16:creationId xmlns:a16="http://schemas.microsoft.com/office/drawing/2014/main" id="{41028335-E9CA-4A00-A62C-302193E857C2}"/>
              </a:ext>
            </a:extLst>
          </p:cNvPr>
          <p:cNvSpPr txBox="1"/>
          <p:nvPr/>
        </p:nvSpPr>
        <p:spPr>
          <a:xfrm>
            <a:off x="5900431" y="2571750"/>
            <a:ext cx="2728992" cy="215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800" dirty="0">
                <a:solidFill>
                  <a:srgbClr val="434343"/>
                </a:solidFill>
              </a:rPr>
              <a:t>😉</a:t>
            </a:r>
            <a:endParaRPr sz="138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88;p15">
            <a:extLst>
              <a:ext uri="{FF2B5EF4-FFF2-40B4-BE49-F238E27FC236}">
                <a16:creationId xmlns:a16="http://schemas.microsoft.com/office/drawing/2014/main" id="{991E351E-5289-4482-A276-DD61B30DF223}"/>
              </a:ext>
            </a:extLst>
          </p:cNvPr>
          <p:cNvSpPr txBox="1">
            <a:spLocks/>
          </p:cNvSpPr>
          <p:nvPr/>
        </p:nvSpPr>
        <p:spPr>
          <a:xfrm>
            <a:off x="558483" y="1639957"/>
            <a:ext cx="8045918" cy="307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4400" dirty="0"/>
              <a:t>Identificar a </a:t>
            </a:r>
            <a:r>
              <a:rPr lang="pt-BR" sz="4400" dirty="0">
                <a:solidFill>
                  <a:srgbClr val="FFC000"/>
                </a:solidFill>
              </a:rPr>
              <a:t>polaridade </a:t>
            </a:r>
            <a:r>
              <a:rPr lang="pt-BR" sz="4400" dirty="0"/>
              <a:t>e prever o </a:t>
            </a:r>
            <a:r>
              <a:rPr lang="pt-BR" sz="4400" i="1" dirty="0">
                <a:solidFill>
                  <a:srgbClr val="FFC000"/>
                </a:solidFill>
              </a:rPr>
              <a:t>star</a:t>
            </a:r>
            <a:r>
              <a:rPr lang="pt-BR" sz="4400" dirty="0">
                <a:solidFill>
                  <a:srgbClr val="FFC000"/>
                </a:solidFill>
              </a:rPr>
              <a:t> </a:t>
            </a:r>
            <a:r>
              <a:rPr lang="pt-BR" sz="4400" i="1" dirty="0">
                <a:solidFill>
                  <a:srgbClr val="FFC000"/>
                </a:solidFill>
              </a:rPr>
              <a:t>rating</a:t>
            </a:r>
            <a:r>
              <a:rPr lang="pt-BR" sz="4400" dirty="0">
                <a:solidFill>
                  <a:srgbClr val="FFC000"/>
                </a:solidFill>
              </a:rPr>
              <a:t> </a:t>
            </a:r>
            <a:r>
              <a:rPr lang="pt-BR" sz="4400" dirty="0"/>
              <a:t>dos comentários</a:t>
            </a:r>
            <a:endParaRPr lang="pt-BR" sz="6000" dirty="0"/>
          </a:p>
        </p:txBody>
      </p:sp>
      <p:grpSp>
        <p:nvGrpSpPr>
          <p:cNvPr id="13" name="Google Shape;497;p38">
            <a:extLst>
              <a:ext uri="{FF2B5EF4-FFF2-40B4-BE49-F238E27FC236}">
                <a16:creationId xmlns:a16="http://schemas.microsoft.com/office/drawing/2014/main" id="{9D222233-075D-4655-8CA6-2931EA2547D5}"/>
              </a:ext>
            </a:extLst>
          </p:cNvPr>
          <p:cNvGrpSpPr/>
          <p:nvPr/>
        </p:nvGrpSpPr>
        <p:grpSpPr>
          <a:xfrm>
            <a:off x="7982424" y="159026"/>
            <a:ext cx="843523" cy="937779"/>
            <a:chOff x="5970800" y="1619250"/>
            <a:chExt cx="428650" cy="456725"/>
          </a:xfrm>
          <a:solidFill>
            <a:srgbClr val="FFC000"/>
          </a:solidFill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11490477-4BE2-40CE-8FAD-EC567B5CB368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D38BACC4-E14A-4E69-A855-F6DD35079638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CD97FB4A-8719-42CF-A1BC-2A306DF87E3D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292B8F27-5CBF-4A94-831B-6188A8CFEA08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DE553C39-8D2D-4B30-A4E0-8703D604F608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882977" y="1846194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Avaliações feitas na Amazon.com</a:t>
            </a:r>
          </a:p>
          <a:p>
            <a:pPr lvl="0"/>
            <a:r>
              <a:rPr lang="pt-BR" dirty="0"/>
              <a:t>130MM de registros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Histórico de 1995 até 2015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Mais de 20 categorias </a:t>
            </a:r>
            <a:r>
              <a:rPr lang="pt-BR" dirty="0"/>
              <a:t>de produtos</a:t>
            </a: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Amostras disponíveis em </a:t>
            </a:r>
            <a:r>
              <a:rPr lang="en" dirty="0"/>
              <a:t>Ing</a:t>
            </a:r>
            <a:r>
              <a:rPr lang="pt-BR" dirty="0"/>
              <a:t>lês e Francês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Comentários feitos nos Estados Unidos, Reino Unido, Japão, França e Alemanha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67;p13">
            <a:extLst>
              <a:ext uri="{FF2B5EF4-FFF2-40B4-BE49-F238E27FC236}">
                <a16:creationId xmlns:a16="http://schemas.microsoft.com/office/drawing/2014/main" id="{2F27132C-9623-47B7-828A-3B1EF57C97B8}"/>
              </a:ext>
            </a:extLst>
          </p:cNvPr>
          <p:cNvSpPr txBox="1">
            <a:spLocks/>
          </p:cNvSpPr>
          <p:nvPr/>
        </p:nvSpPr>
        <p:spPr>
          <a:xfrm>
            <a:off x="813403" y="798967"/>
            <a:ext cx="75171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3200" dirty="0" err="1"/>
              <a:t>Amazon</a:t>
            </a:r>
            <a:r>
              <a:rPr lang="pt-BR" sz="3200" dirty="0"/>
              <a:t> </a:t>
            </a:r>
            <a:r>
              <a:rPr lang="pt-BR" sz="3200" dirty="0" err="1"/>
              <a:t>Customer</a:t>
            </a:r>
            <a:r>
              <a:rPr lang="pt-BR" sz="3200" dirty="0"/>
              <a:t> Reviews </a:t>
            </a:r>
            <a:r>
              <a:rPr lang="pt-BR" sz="3200" dirty="0" err="1">
                <a:solidFill>
                  <a:srgbClr val="FFC000"/>
                </a:solidFill>
              </a:rPr>
              <a:t>Dataset</a:t>
            </a:r>
            <a:endParaRPr lang="pt-BR" sz="3200" dirty="0">
              <a:solidFill>
                <a:srgbClr val="FFC000"/>
              </a:solidFill>
            </a:endParaRPr>
          </a:p>
        </p:txBody>
      </p:sp>
      <p:grpSp>
        <p:nvGrpSpPr>
          <p:cNvPr id="14" name="Google Shape;72;p13">
            <a:extLst>
              <a:ext uri="{FF2B5EF4-FFF2-40B4-BE49-F238E27FC236}">
                <a16:creationId xmlns:a16="http://schemas.microsoft.com/office/drawing/2014/main" id="{ECBA2467-41B4-48C8-B602-BE4A1D553AE0}"/>
              </a:ext>
            </a:extLst>
          </p:cNvPr>
          <p:cNvGrpSpPr/>
          <p:nvPr/>
        </p:nvGrpSpPr>
        <p:grpSpPr>
          <a:xfrm>
            <a:off x="8176540" y="306705"/>
            <a:ext cx="618316" cy="748360"/>
            <a:chOff x="584925" y="922575"/>
            <a:chExt cx="415200" cy="502525"/>
          </a:xfrm>
        </p:grpSpPr>
        <p:sp>
          <p:nvSpPr>
            <p:cNvPr id="15" name="Google Shape;73;p13">
              <a:extLst>
                <a:ext uri="{FF2B5EF4-FFF2-40B4-BE49-F238E27FC236}">
                  <a16:creationId xmlns:a16="http://schemas.microsoft.com/office/drawing/2014/main" id="{AE1FDEAA-F5A4-4290-8FD8-7984895F57B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;p13">
              <a:extLst>
                <a:ext uri="{FF2B5EF4-FFF2-40B4-BE49-F238E27FC236}">
                  <a16:creationId xmlns:a16="http://schemas.microsoft.com/office/drawing/2014/main" id="{D3932E4D-87E4-4856-A019-BC602EE0377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;p13">
              <a:extLst>
                <a:ext uri="{FF2B5EF4-FFF2-40B4-BE49-F238E27FC236}">
                  <a16:creationId xmlns:a16="http://schemas.microsoft.com/office/drawing/2014/main" id="{DF8347EC-6EF2-4022-B400-B54D0587B40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519760" y="463405"/>
            <a:ext cx="772504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Como identificar a </a:t>
            </a:r>
            <a:r>
              <a:rPr lang="pt-BR" sz="4800" dirty="0">
                <a:solidFill>
                  <a:srgbClr val="FFC000"/>
                </a:solidFill>
              </a:rPr>
              <a:t>polaridade</a:t>
            </a:r>
            <a:r>
              <a:rPr lang="pt-BR" sz="4800" dirty="0"/>
              <a:t>?</a:t>
            </a:r>
            <a:endParaRPr sz="4800"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134;p19">
            <a:extLst>
              <a:ext uri="{FF2B5EF4-FFF2-40B4-BE49-F238E27FC236}">
                <a16:creationId xmlns:a16="http://schemas.microsoft.com/office/drawing/2014/main" id="{C93C88FA-1151-4CD3-BBBC-5438E388A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99383" y="1605032"/>
            <a:ext cx="3932764" cy="3073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dirty="0"/>
          </a:p>
          <a:p>
            <a:pPr marL="285750" indent="-285750"/>
            <a:r>
              <a:rPr lang="pt-BR" sz="1600" dirty="0"/>
              <a:t>As funções dessa biblioteca retornam quão positivo ou negativo é uma sentença</a:t>
            </a:r>
          </a:p>
          <a:p>
            <a:pPr marL="285750" indent="-285750"/>
            <a:r>
              <a:rPr lang="pt-BR" sz="1600" dirty="0"/>
              <a:t>Sentimentos Positivos tem o </a:t>
            </a:r>
            <a:r>
              <a:rPr lang="pt-BR" sz="1600" i="1" dirty="0" err="1"/>
              <a:t>compound</a:t>
            </a:r>
            <a:r>
              <a:rPr lang="pt-BR" sz="1600" dirty="0"/>
              <a:t> </a:t>
            </a:r>
            <a:r>
              <a:rPr lang="pt-BR" sz="1600" b="1" dirty="0"/>
              <a:t>&gt;= 0.5</a:t>
            </a:r>
          </a:p>
          <a:p>
            <a:pPr marL="285750" indent="-285750"/>
            <a:r>
              <a:rPr lang="pt-BR" sz="1600" dirty="0"/>
              <a:t>Sentimentos Neutros tem o </a:t>
            </a:r>
            <a:r>
              <a:rPr lang="pt-BR" sz="1600" i="1" dirty="0" err="1"/>
              <a:t>compound</a:t>
            </a:r>
            <a:r>
              <a:rPr lang="pt-BR" sz="1600" dirty="0"/>
              <a:t> </a:t>
            </a:r>
            <a:r>
              <a:rPr lang="pt-BR" sz="1600" b="1" dirty="0"/>
              <a:t>&gt; -0.05 e &lt; 0.05 </a:t>
            </a:r>
          </a:p>
          <a:p>
            <a:pPr marL="285750" indent="-285750"/>
            <a:r>
              <a:rPr lang="pt-BR" sz="1600" dirty="0"/>
              <a:t>Sentimentos Negativos tem </a:t>
            </a:r>
            <a:r>
              <a:rPr lang="pt-BR" sz="1600" i="1" dirty="0" err="1"/>
              <a:t>ocompound</a:t>
            </a:r>
            <a:r>
              <a:rPr lang="pt-BR" sz="1600" dirty="0"/>
              <a:t> </a:t>
            </a:r>
            <a:r>
              <a:rPr lang="pt-BR" sz="1600" b="1" dirty="0"/>
              <a:t>&lt;= -0.05</a:t>
            </a:r>
          </a:p>
        </p:txBody>
      </p:sp>
      <p:grpSp>
        <p:nvGrpSpPr>
          <p:cNvPr id="15" name="Google Shape;527;p38">
            <a:extLst>
              <a:ext uri="{FF2B5EF4-FFF2-40B4-BE49-F238E27FC236}">
                <a16:creationId xmlns:a16="http://schemas.microsoft.com/office/drawing/2014/main" id="{CF35376A-37FA-43E8-992B-E79677F2B875}"/>
              </a:ext>
            </a:extLst>
          </p:cNvPr>
          <p:cNvGrpSpPr/>
          <p:nvPr/>
        </p:nvGrpSpPr>
        <p:grpSpPr>
          <a:xfrm>
            <a:off x="8263593" y="111950"/>
            <a:ext cx="539700" cy="464520"/>
            <a:chOff x="5975075" y="2327500"/>
            <a:chExt cx="420100" cy="388350"/>
          </a:xfrm>
        </p:grpSpPr>
        <p:sp>
          <p:nvSpPr>
            <p:cNvPr id="16" name="Google Shape;528;p38">
              <a:extLst>
                <a:ext uri="{FF2B5EF4-FFF2-40B4-BE49-F238E27FC236}">
                  <a16:creationId xmlns:a16="http://schemas.microsoft.com/office/drawing/2014/main" id="{9C248208-006D-41D7-A1E7-81FA8587EB2C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9;p38">
              <a:extLst>
                <a:ext uri="{FF2B5EF4-FFF2-40B4-BE49-F238E27FC236}">
                  <a16:creationId xmlns:a16="http://schemas.microsoft.com/office/drawing/2014/main" id="{E12D84BE-0769-4DB9-8399-D1B913DABAC8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27;p38">
            <a:extLst>
              <a:ext uri="{FF2B5EF4-FFF2-40B4-BE49-F238E27FC236}">
                <a16:creationId xmlns:a16="http://schemas.microsoft.com/office/drawing/2014/main" id="{3A499C18-2A83-4025-B38E-5911C601A366}"/>
              </a:ext>
            </a:extLst>
          </p:cNvPr>
          <p:cNvGrpSpPr/>
          <p:nvPr/>
        </p:nvGrpSpPr>
        <p:grpSpPr>
          <a:xfrm rot="10800000">
            <a:off x="8392446" y="660064"/>
            <a:ext cx="539701" cy="464519"/>
            <a:chOff x="5975075" y="2327500"/>
            <a:chExt cx="420100" cy="388350"/>
          </a:xfrm>
          <a:solidFill>
            <a:srgbClr val="434343"/>
          </a:solidFill>
        </p:grpSpPr>
        <p:sp>
          <p:nvSpPr>
            <p:cNvPr id="19" name="Google Shape;528;p38">
              <a:extLst>
                <a:ext uri="{FF2B5EF4-FFF2-40B4-BE49-F238E27FC236}">
                  <a16:creationId xmlns:a16="http://schemas.microsoft.com/office/drawing/2014/main" id="{6CC4FCAC-385D-493A-95C0-9984B46DA159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9;p38">
              <a:extLst>
                <a:ext uri="{FF2B5EF4-FFF2-40B4-BE49-F238E27FC236}">
                  <a16:creationId xmlns:a16="http://schemas.microsoft.com/office/drawing/2014/main" id="{3C821297-654B-4D9F-903F-0D65720F1F01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BB3BC966-727C-4658-8A9C-D7ABC18C778F}"/>
              </a:ext>
            </a:extLst>
          </p:cNvPr>
          <p:cNvSpPr/>
          <p:nvPr/>
        </p:nvSpPr>
        <p:spPr>
          <a:xfrm>
            <a:off x="625258" y="2156791"/>
            <a:ext cx="4016316" cy="2123658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666666"/>
                </a:solidFill>
                <a:latin typeface="Raleway Light"/>
                <a:sym typeface="Raleway Light"/>
              </a:rPr>
              <a:t>VADER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 (Valence </a:t>
            </a:r>
            <a:r>
              <a:rPr lang="pt-BR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Aware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pt-BR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Dictionary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 e </a:t>
            </a:r>
            <a:r>
              <a:rPr lang="pt-BR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Sentiment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pt-BR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Reasoner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)</a:t>
            </a:r>
          </a:p>
          <a:p>
            <a:endParaRPr lang="pt-BR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0" lvl="0" indent="0">
              <a:buNone/>
            </a:pPr>
            <a:r>
              <a:rPr lang="pt-BR" sz="1800" i="1" dirty="0">
                <a:solidFill>
                  <a:srgbClr val="666666"/>
                </a:solidFill>
                <a:latin typeface="Raleway Light"/>
                <a:sym typeface="Raleway Light"/>
              </a:rPr>
              <a:t>É uma biblioteca baseada </a:t>
            </a:r>
          </a:p>
          <a:p>
            <a:pPr marL="0" lvl="0" indent="0">
              <a:buNone/>
            </a:pPr>
            <a:r>
              <a:rPr lang="pt-BR" sz="1800" i="1" dirty="0">
                <a:solidFill>
                  <a:srgbClr val="666666"/>
                </a:solidFill>
                <a:latin typeface="Raleway Light"/>
                <a:sym typeface="Raleway Light"/>
              </a:rPr>
              <a:t>em recursos léxicos para análise </a:t>
            </a:r>
          </a:p>
          <a:p>
            <a:pPr marL="0" lvl="0" indent="0">
              <a:buNone/>
            </a:pPr>
            <a:r>
              <a:rPr lang="pt-BR" sz="1800" i="1" dirty="0">
                <a:solidFill>
                  <a:srgbClr val="666666"/>
                </a:solidFill>
                <a:latin typeface="Raleway Light"/>
                <a:sym typeface="Raleway Light"/>
              </a:rPr>
              <a:t>de sentimentos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E2E072B-DD7C-48EF-A72B-A465ED9AB37F}"/>
              </a:ext>
            </a:extLst>
          </p:cNvPr>
          <p:cNvSpPr/>
          <p:nvPr/>
        </p:nvSpPr>
        <p:spPr>
          <a:xfrm>
            <a:off x="4412974" y="2156791"/>
            <a:ext cx="228600" cy="2315818"/>
          </a:xfrm>
          <a:prstGeom prst="rightBrace">
            <a:avLst/>
          </a:prstGeom>
          <a:ln w="2857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99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6381B4-BA8D-44BF-AC7B-746C8D3E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83" y="1326342"/>
            <a:ext cx="7526678" cy="3339696"/>
          </a:xfrm>
          <a:prstGeom prst="rect">
            <a:avLst/>
          </a:prstGeom>
        </p:spPr>
      </p:pic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902122" y="5569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400" dirty="0"/>
              <a:t>Aplicação nos comentários da categoria </a:t>
            </a:r>
            <a:r>
              <a:rPr lang="pt-BR" sz="2400" i="1" dirty="0">
                <a:solidFill>
                  <a:srgbClr val="FFC000"/>
                </a:solidFill>
              </a:rPr>
              <a:t>Major </a:t>
            </a:r>
            <a:r>
              <a:rPr lang="pt-BR" sz="2400" i="1" dirty="0" err="1">
                <a:solidFill>
                  <a:srgbClr val="FFC000"/>
                </a:solidFill>
              </a:rPr>
              <a:t>Appliances</a:t>
            </a:r>
            <a:endParaRPr sz="2400"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14;p38">
            <a:extLst>
              <a:ext uri="{FF2B5EF4-FFF2-40B4-BE49-F238E27FC236}">
                <a16:creationId xmlns:a16="http://schemas.microsoft.com/office/drawing/2014/main" id="{50EB0FF0-1BA0-4C3F-B9A7-CB39FE4A204D}"/>
              </a:ext>
            </a:extLst>
          </p:cNvPr>
          <p:cNvSpPr>
            <a:spLocks noChangeAspect="1"/>
          </p:cNvSpPr>
          <p:nvPr/>
        </p:nvSpPr>
        <p:spPr>
          <a:xfrm>
            <a:off x="5447885" y="1062510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5;p38">
            <a:extLst>
              <a:ext uri="{FF2B5EF4-FFF2-40B4-BE49-F238E27FC236}">
                <a16:creationId xmlns:a16="http://schemas.microsoft.com/office/drawing/2014/main" id="{28A3B3D8-A7E6-489D-9F94-0D9812B5CB90}"/>
              </a:ext>
            </a:extLst>
          </p:cNvPr>
          <p:cNvSpPr>
            <a:spLocks noChangeAspect="1"/>
          </p:cNvSpPr>
          <p:nvPr/>
        </p:nvSpPr>
        <p:spPr>
          <a:xfrm>
            <a:off x="7152835" y="1062510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6;p38">
            <a:extLst>
              <a:ext uri="{FF2B5EF4-FFF2-40B4-BE49-F238E27FC236}">
                <a16:creationId xmlns:a16="http://schemas.microsoft.com/office/drawing/2014/main" id="{33F4A910-1858-4637-B74F-395701268B2E}"/>
              </a:ext>
            </a:extLst>
          </p:cNvPr>
          <p:cNvSpPr>
            <a:spLocks noChangeAspect="1"/>
          </p:cNvSpPr>
          <p:nvPr/>
        </p:nvSpPr>
        <p:spPr>
          <a:xfrm>
            <a:off x="6300360" y="1062510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893432" y="2501638"/>
            <a:ext cx="2332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b="1" i="1" dirty="0" err="1"/>
              <a:t>Tokenization</a:t>
            </a:r>
            <a:endParaRPr lang="pt-BR" b="1" i="1" dirty="0"/>
          </a:p>
          <a:p>
            <a:pPr marL="0" lvl="0" indent="0">
              <a:buNone/>
            </a:pPr>
            <a:r>
              <a:rPr lang="pt-BR" sz="1200" dirty="0"/>
              <a:t>Transformar cada palavra em um token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144;p20">
            <a:extLst>
              <a:ext uri="{FF2B5EF4-FFF2-40B4-BE49-F238E27FC236}">
                <a16:creationId xmlns:a16="http://schemas.microsoft.com/office/drawing/2014/main" id="{CE43E564-9E5F-4C84-87E9-9B4F984056B5}"/>
              </a:ext>
            </a:extLst>
          </p:cNvPr>
          <p:cNvSpPr txBox="1">
            <a:spLocks/>
          </p:cNvSpPr>
          <p:nvPr/>
        </p:nvSpPr>
        <p:spPr>
          <a:xfrm>
            <a:off x="6421744" y="2373525"/>
            <a:ext cx="233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r>
              <a:rPr lang="pt-BR" b="1" i="1" dirty="0" err="1"/>
              <a:t>Stemming</a:t>
            </a:r>
            <a:endParaRPr lang="pt-BR" b="1" i="1" dirty="0"/>
          </a:p>
          <a:p>
            <a:pPr marL="0" indent="0">
              <a:buNone/>
            </a:pPr>
            <a:r>
              <a:rPr lang="pt-BR" sz="1200" dirty="0"/>
              <a:t>Reduzir palavras flexionadas ou derivadas para a sua raiz</a:t>
            </a:r>
            <a:endParaRPr lang="pt-BR" dirty="0"/>
          </a:p>
        </p:txBody>
      </p:sp>
      <p:sp>
        <p:nvSpPr>
          <p:cNvPr id="14" name="Google Shape;144;p20">
            <a:extLst>
              <a:ext uri="{FF2B5EF4-FFF2-40B4-BE49-F238E27FC236}">
                <a16:creationId xmlns:a16="http://schemas.microsoft.com/office/drawing/2014/main" id="{46E93CC1-8233-47A2-9524-1C2BE72F15C8}"/>
              </a:ext>
            </a:extLst>
          </p:cNvPr>
          <p:cNvSpPr txBox="1">
            <a:spLocks/>
          </p:cNvSpPr>
          <p:nvPr/>
        </p:nvSpPr>
        <p:spPr>
          <a:xfrm>
            <a:off x="893432" y="3975467"/>
            <a:ext cx="233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r>
              <a:rPr lang="pt-BR" b="1" i="1" dirty="0"/>
              <a:t>Remover caracteres especiais</a:t>
            </a:r>
          </a:p>
        </p:txBody>
      </p:sp>
      <p:sp>
        <p:nvSpPr>
          <p:cNvPr id="15" name="Google Shape;144;p20">
            <a:extLst>
              <a:ext uri="{FF2B5EF4-FFF2-40B4-BE49-F238E27FC236}">
                <a16:creationId xmlns:a16="http://schemas.microsoft.com/office/drawing/2014/main" id="{DBFE4136-9116-45B5-94E8-DAC47916BCD6}"/>
              </a:ext>
            </a:extLst>
          </p:cNvPr>
          <p:cNvSpPr txBox="1">
            <a:spLocks/>
          </p:cNvSpPr>
          <p:nvPr/>
        </p:nvSpPr>
        <p:spPr>
          <a:xfrm>
            <a:off x="3657588" y="2919794"/>
            <a:ext cx="233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r>
              <a:rPr lang="pt-BR" b="1" i="1" dirty="0" err="1"/>
              <a:t>StopWords</a:t>
            </a:r>
            <a:endParaRPr lang="pt-BR" b="1" i="1" dirty="0"/>
          </a:p>
          <a:p>
            <a:pPr marL="0" indent="0">
              <a:buNone/>
            </a:pPr>
            <a:r>
              <a:rPr lang="pt-BR" sz="1200" dirty="0"/>
              <a:t>Remover as palavras que possuem apenas significado sintático</a:t>
            </a:r>
          </a:p>
          <a:p>
            <a:pPr marL="0" indent="0">
              <a:buFont typeface="Raleway Light"/>
              <a:buNone/>
            </a:pPr>
            <a:endParaRPr lang="pt-BR" dirty="0"/>
          </a:p>
        </p:txBody>
      </p:sp>
      <p:sp>
        <p:nvSpPr>
          <p:cNvPr id="16" name="Google Shape;144;p20">
            <a:extLst>
              <a:ext uri="{FF2B5EF4-FFF2-40B4-BE49-F238E27FC236}">
                <a16:creationId xmlns:a16="http://schemas.microsoft.com/office/drawing/2014/main" id="{9B13A964-8AC5-43F0-B75B-35164122AA84}"/>
              </a:ext>
            </a:extLst>
          </p:cNvPr>
          <p:cNvSpPr txBox="1">
            <a:spLocks/>
          </p:cNvSpPr>
          <p:nvPr/>
        </p:nvSpPr>
        <p:spPr>
          <a:xfrm>
            <a:off x="6421744" y="3975467"/>
            <a:ext cx="233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r>
              <a:rPr lang="pt-BR" b="1" i="1" dirty="0"/>
              <a:t>Padronização do formato das palavras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B1B13A-B4FC-4C6E-8D8C-6944E81A79B0}"/>
              </a:ext>
            </a:extLst>
          </p:cNvPr>
          <p:cNvSpPr/>
          <p:nvPr/>
        </p:nvSpPr>
        <p:spPr>
          <a:xfrm>
            <a:off x="8039223" y="172796"/>
            <a:ext cx="812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🔨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8B2B98E-A0CC-4EBA-B697-B0AAC89A7F18}"/>
              </a:ext>
            </a:extLst>
          </p:cNvPr>
          <p:cNvGrpSpPr/>
          <p:nvPr/>
        </p:nvGrpSpPr>
        <p:grpSpPr>
          <a:xfrm>
            <a:off x="3331952" y="3456757"/>
            <a:ext cx="328461" cy="338555"/>
            <a:chOff x="4243539" y="1835458"/>
            <a:chExt cx="328461" cy="338555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0955ED0-2751-453B-A723-75F9E1C13E12}"/>
                </a:ext>
              </a:extLst>
            </p:cNvPr>
            <p:cNvSpPr/>
            <p:nvPr/>
          </p:nvSpPr>
          <p:spPr>
            <a:xfrm>
              <a:off x="4258530" y="183545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3</a:t>
              </a:r>
              <a:endParaRPr lang="pt-BR" b="1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B56F328-E501-46C9-84EC-14C15ADE49ED}"/>
                </a:ext>
              </a:extLst>
            </p:cNvPr>
            <p:cNvSpPr/>
            <p:nvPr/>
          </p:nvSpPr>
          <p:spPr>
            <a:xfrm>
              <a:off x="4243539" y="1835458"/>
              <a:ext cx="328461" cy="33855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8297F6-22FA-43ED-BA72-4DD4477AD5E9}"/>
              </a:ext>
            </a:extLst>
          </p:cNvPr>
          <p:cNvGrpSpPr/>
          <p:nvPr/>
        </p:nvGrpSpPr>
        <p:grpSpPr>
          <a:xfrm>
            <a:off x="6063264" y="2761059"/>
            <a:ext cx="328461" cy="338555"/>
            <a:chOff x="4243539" y="1835458"/>
            <a:chExt cx="328461" cy="33855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C5DBB38-C570-4142-9844-3C06FB2878FB}"/>
                </a:ext>
              </a:extLst>
            </p:cNvPr>
            <p:cNvSpPr/>
            <p:nvPr/>
          </p:nvSpPr>
          <p:spPr>
            <a:xfrm>
              <a:off x="4258530" y="183545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4</a:t>
              </a:r>
              <a:endParaRPr lang="pt-BR" b="1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516A3CE-BDCC-4045-97DC-00EAABCB2332}"/>
                </a:ext>
              </a:extLst>
            </p:cNvPr>
            <p:cNvSpPr/>
            <p:nvPr/>
          </p:nvSpPr>
          <p:spPr>
            <a:xfrm>
              <a:off x="4243539" y="1835458"/>
              <a:ext cx="328461" cy="33855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EFFC4B5-8DB0-4B2D-867B-A8153B9470C8}"/>
              </a:ext>
            </a:extLst>
          </p:cNvPr>
          <p:cNvGrpSpPr/>
          <p:nvPr/>
        </p:nvGrpSpPr>
        <p:grpSpPr>
          <a:xfrm>
            <a:off x="6093283" y="4184635"/>
            <a:ext cx="328461" cy="338555"/>
            <a:chOff x="4243539" y="1835458"/>
            <a:chExt cx="328461" cy="338555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1A91FC5F-7EE9-42A4-8B04-BE2B5EF6E4DB}"/>
                </a:ext>
              </a:extLst>
            </p:cNvPr>
            <p:cNvSpPr/>
            <p:nvPr/>
          </p:nvSpPr>
          <p:spPr>
            <a:xfrm>
              <a:off x="4258530" y="183545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5</a:t>
              </a:r>
              <a:endParaRPr lang="pt-BR" b="1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35A8D5C-F369-431C-88F7-50AFB0907289}"/>
                </a:ext>
              </a:extLst>
            </p:cNvPr>
            <p:cNvSpPr/>
            <p:nvPr/>
          </p:nvSpPr>
          <p:spPr>
            <a:xfrm>
              <a:off x="4243539" y="1835458"/>
              <a:ext cx="328461" cy="33855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56C144-0A2A-4E83-A71A-EE6D9B72F909}"/>
              </a:ext>
            </a:extLst>
          </p:cNvPr>
          <p:cNvGrpSpPr/>
          <p:nvPr/>
        </p:nvGrpSpPr>
        <p:grpSpPr>
          <a:xfrm>
            <a:off x="574561" y="4185208"/>
            <a:ext cx="328461" cy="338555"/>
            <a:chOff x="4243539" y="1835458"/>
            <a:chExt cx="328461" cy="33855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12E2FB2-F0CA-4DCF-9F82-0C023E9B994A}"/>
                </a:ext>
              </a:extLst>
            </p:cNvPr>
            <p:cNvSpPr/>
            <p:nvPr/>
          </p:nvSpPr>
          <p:spPr>
            <a:xfrm>
              <a:off x="4258530" y="183545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F361E4D-5D40-4838-AF17-5A1BFF860CFF}"/>
                </a:ext>
              </a:extLst>
            </p:cNvPr>
            <p:cNvSpPr/>
            <p:nvPr/>
          </p:nvSpPr>
          <p:spPr>
            <a:xfrm>
              <a:off x="4243539" y="1835458"/>
              <a:ext cx="328461" cy="33855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E50606A-F7C6-444B-8751-258E35D110BB}"/>
              </a:ext>
            </a:extLst>
          </p:cNvPr>
          <p:cNvGrpSpPr/>
          <p:nvPr/>
        </p:nvGrpSpPr>
        <p:grpSpPr>
          <a:xfrm>
            <a:off x="555935" y="2761060"/>
            <a:ext cx="328461" cy="338555"/>
            <a:chOff x="4243539" y="1835458"/>
            <a:chExt cx="328461" cy="338555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EFE26E2-4A4D-47C6-B250-CC2C6BA1047E}"/>
                </a:ext>
              </a:extLst>
            </p:cNvPr>
            <p:cNvSpPr/>
            <p:nvPr/>
          </p:nvSpPr>
          <p:spPr>
            <a:xfrm>
              <a:off x="4258530" y="183545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dirty="0">
                  <a:solidFill>
                    <a:srgbClr val="FFC000"/>
                  </a:solidFill>
                </a:rPr>
                <a:t>1</a:t>
              </a:r>
              <a:endParaRPr lang="pt-BR" b="1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2EE8CF0-1A42-4678-BC40-50E2037BC2D5}"/>
                </a:ext>
              </a:extLst>
            </p:cNvPr>
            <p:cNvSpPr/>
            <p:nvPr/>
          </p:nvSpPr>
          <p:spPr>
            <a:xfrm>
              <a:off x="4243539" y="1835458"/>
              <a:ext cx="328461" cy="33855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Google Shape;143;p20">
            <a:extLst>
              <a:ext uri="{FF2B5EF4-FFF2-40B4-BE49-F238E27FC236}">
                <a16:creationId xmlns:a16="http://schemas.microsoft.com/office/drawing/2014/main" id="{D79D88DE-2FCC-4DA4-B6D8-72E7862F9162}"/>
              </a:ext>
            </a:extLst>
          </p:cNvPr>
          <p:cNvSpPr txBox="1">
            <a:spLocks/>
          </p:cNvSpPr>
          <p:nvPr/>
        </p:nvSpPr>
        <p:spPr>
          <a:xfrm>
            <a:off x="519760" y="463405"/>
            <a:ext cx="772504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3600" dirty="0"/>
              <a:t>Processamento de </a:t>
            </a:r>
            <a:r>
              <a:rPr lang="pt-BR" sz="3600" dirty="0">
                <a:solidFill>
                  <a:srgbClr val="FFC000"/>
                </a:solidFill>
              </a:rPr>
              <a:t>Linguagem Natural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A86C87-7BDF-4053-8F6E-843A3A97200E}"/>
              </a:ext>
            </a:extLst>
          </p:cNvPr>
          <p:cNvSpPr/>
          <p:nvPr/>
        </p:nvSpPr>
        <p:spPr>
          <a:xfrm>
            <a:off x="3545892" y="1411492"/>
            <a:ext cx="5034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666666"/>
                </a:solidFill>
                <a:latin typeface="Raleway Light"/>
                <a:sym typeface="Raleway Light"/>
              </a:rPr>
              <a:t>NLTK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 (Natural </a:t>
            </a:r>
            <a:r>
              <a:rPr lang="pt-BR" sz="2000" dirty="0" err="1">
                <a:solidFill>
                  <a:srgbClr val="666666"/>
                </a:solidFill>
                <a:latin typeface="Raleway Light"/>
                <a:sym typeface="Raleway Light"/>
              </a:rPr>
              <a:t>Language</a:t>
            </a:r>
            <a:r>
              <a:rPr lang="pt-BR" sz="2000" dirty="0">
                <a:solidFill>
                  <a:srgbClr val="666666"/>
                </a:solidFill>
                <a:latin typeface="Raleway Light"/>
                <a:sym typeface="Raleway Light"/>
              </a:rPr>
              <a:t> Toolkit)</a:t>
            </a:r>
            <a:endParaRPr lang="pt-BR" sz="1600" i="1" dirty="0">
              <a:solidFill>
                <a:srgbClr val="666666"/>
              </a:solidFill>
              <a:latin typeface="Raleway Light"/>
            </a:endParaRPr>
          </a:p>
          <a:p>
            <a:pPr lvl="1" algn="r"/>
            <a:r>
              <a:rPr lang="pt-BR" sz="1600" i="1" dirty="0">
                <a:solidFill>
                  <a:srgbClr val="666666"/>
                </a:solidFill>
                <a:latin typeface="Raleway Light"/>
              </a:rPr>
              <a:t>É uma biblioteca para o tratamento e o processamento de linguagem natural </a:t>
            </a:r>
            <a:endParaRPr lang="pt-BR" sz="1600" i="1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902122" y="55697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400" dirty="0"/>
              <a:t>Aplicação nos comentários da categoria </a:t>
            </a:r>
            <a:r>
              <a:rPr lang="pt-BR" sz="2400" i="1" dirty="0">
                <a:solidFill>
                  <a:srgbClr val="FFC000"/>
                </a:solidFill>
              </a:rPr>
              <a:t>Major </a:t>
            </a:r>
            <a:r>
              <a:rPr lang="pt-BR" sz="2400" i="1" dirty="0" err="1">
                <a:solidFill>
                  <a:srgbClr val="FFC000"/>
                </a:solidFill>
              </a:rPr>
              <a:t>Appliances</a:t>
            </a:r>
            <a:endParaRPr sz="2400"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589750F-29C9-4123-A5E7-D64BB6E2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6" y="1550843"/>
            <a:ext cx="8110218" cy="27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9F885D-417A-4EF8-BB2C-BFC2F4BD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24" y="1320805"/>
            <a:ext cx="6630325" cy="3372321"/>
          </a:xfrm>
          <a:prstGeom prst="rect">
            <a:avLst/>
          </a:prstGeom>
        </p:spPr>
      </p:pic>
      <p:sp>
        <p:nvSpPr>
          <p:cNvPr id="20" name="Google Shape;143;p20">
            <a:extLst>
              <a:ext uri="{FF2B5EF4-FFF2-40B4-BE49-F238E27FC236}">
                <a16:creationId xmlns:a16="http://schemas.microsoft.com/office/drawing/2014/main" id="{BC3C8BD5-D0E4-499E-8859-587218DA12A7}"/>
              </a:ext>
            </a:extLst>
          </p:cNvPr>
          <p:cNvSpPr txBox="1">
            <a:spLocks/>
          </p:cNvSpPr>
          <p:nvPr/>
        </p:nvSpPr>
        <p:spPr>
          <a:xfrm>
            <a:off x="519760" y="334197"/>
            <a:ext cx="772504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3600" dirty="0"/>
              <a:t>Word Cloud dos </a:t>
            </a:r>
            <a:r>
              <a:rPr lang="pt-BR" sz="3600" dirty="0">
                <a:solidFill>
                  <a:srgbClr val="FFC000"/>
                </a:solidFill>
              </a:rPr>
              <a:t>sentimentos negativos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" name="Google Shape;515;p38">
            <a:extLst>
              <a:ext uri="{FF2B5EF4-FFF2-40B4-BE49-F238E27FC236}">
                <a16:creationId xmlns:a16="http://schemas.microsoft.com/office/drawing/2014/main" id="{D34A14B3-A91B-48E3-A2EE-2EE891E4B717}"/>
              </a:ext>
            </a:extLst>
          </p:cNvPr>
          <p:cNvSpPr/>
          <p:nvPr/>
        </p:nvSpPr>
        <p:spPr>
          <a:xfrm>
            <a:off x="8122881" y="334197"/>
            <a:ext cx="665572" cy="6745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6D370C-039D-49C6-BBC3-E5E7EF43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87" y="1441144"/>
            <a:ext cx="6458851" cy="3238952"/>
          </a:xfrm>
          <a:prstGeom prst="rect">
            <a:avLst/>
          </a:prstGeom>
        </p:spPr>
      </p:pic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Google Shape;143;p20">
            <a:extLst>
              <a:ext uri="{FF2B5EF4-FFF2-40B4-BE49-F238E27FC236}">
                <a16:creationId xmlns:a16="http://schemas.microsoft.com/office/drawing/2014/main" id="{BC3C8BD5-D0E4-499E-8859-587218DA12A7}"/>
              </a:ext>
            </a:extLst>
          </p:cNvPr>
          <p:cNvSpPr txBox="1">
            <a:spLocks/>
          </p:cNvSpPr>
          <p:nvPr/>
        </p:nvSpPr>
        <p:spPr>
          <a:xfrm>
            <a:off x="519760" y="304349"/>
            <a:ext cx="7725045" cy="10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t-BR" sz="3600" dirty="0"/>
              <a:t>Word Cloud dos </a:t>
            </a:r>
            <a:r>
              <a:rPr lang="pt-BR" sz="3600" dirty="0">
                <a:solidFill>
                  <a:srgbClr val="FFC000"/>
                </a:solidFill>
              </a:rPr>
              <a:t>sentimentos neutros</a:t>
            </a:r>
          </a:p>
        </p:txBody>
      </p:sp>
      <p:sp>
        <p:nvSpPr>
          <p:cNvPr id="8" name="Google Shape;516;p38">
            <a:extLst>
              <a:ext uri="{FF2B5EF4-FFF2-40B4-BE49-F238E27FC236}">
                <a16:creationId xmlns:a16="http://schemas.microsoft.com/office/drawing/2014/main" id="{167A73EF-6E41-4026-BCBF-7E0FC6AA7032}"/>
              </a:ext>
            </a:extLst>
          </p:cNvPr>
          <p:cNvSpPr/>
          <p:nvPr/>
        </p:nvSpPr>
        <p:spPr>
          <a:xfrm>
            <a:off x="8195852" y="304349"/>
            <a:ext cx="665572" cy="6745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273</Words>
  <Application>Microsoft Office PowerPoint</Application>
  <PresentationFormat>Apresentação na tela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Raleway ExtraBold</vt:lpstr>
      <vt:lpstr>Raleway Light</vt:lpstr>
      <vt:lpstr>Arial</vt:lpstr>
      <vt:lpstr>Olivia template</vt:lpstr>
      <vt:lpstr>Análise de Sentimento  em avaliações da Amazon.com</vt:lpstr>
      <vt:lpstr>Apresentação do PowerPoint</vt:lpstr>
      <vt:lpstr>Apresentação do PowerPoint</vt:lpstr>
      <vt:lpstr>Como identificar a polaridade?</vt:lpstr>
      <vt:lpstr>Aplicação nos comentários da categoria Major Appliances</vt:lpstr>
      <vt:lpstr>Apresentação do PowerPoint</vt:lpstr>
      <vt:lpstr>Aplicação nos comentários da categoria Major Appliances</vt:lpstr>
      <vt:lpstr>Apresentação do PowerPoint</vt:lpstr>
      <vt:lpstr>Apresentação do PowerPoint</vt:lpstr>
      <vt:lpstr>Apresentação do PowerPoint</vt:lpstr>
      <vt:lpstr>Apresentação do PowerPoint</vt:lpstr>
      <vt:lpstr>Aplicação nos comentários da categoria Major Appliances</vt:lpstr>
      <vt:lpstr>Apresentação do PowerPoint</vt:lpstr>
      <vt:lpstr>Muito  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ju_cribo</dc:creator>
  <cp:lastModifiedBy>Juliane Nascimento</cp:lastModifiedBy>
  <cp:revision>29</cp:revision>
  <dcterms:modified xsi:type="dcterms:W3CDTF">2019-11-19T02:28:55Z</dcterms:modified>
</cp:coreProperties>
</file>