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1028" r:id="rId2"/>
    <p:sldId id="1051" r:id="rId3"/>
    <p:sldId id="1057" r:id="rId4"/>
    <p:sldId id="1058" r:id="rId5"/>
    <p:sldId id="1059" r:id="rId6"/>
    <p:sldId id="1060" r:id="rId7"/>
  </p:sldIdLst>
  <p:sldSz cx="9144000" cy="6858000" type="screen4x3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005"/>
    <a:srgbClr val="070201"/>
    <a:srgbClr val="FF0000"/>
    <a:srgbClr val="FF2FB0"/>
    <a:srgbClr val="DDDDDD"/>
    <a:srgbClr val="E5FA1E"/>
    <a:srgbClr val="070701"/>
    <a:srgbClr val="29F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9078" autoAdjust="0"/>
  </p:normalViewPr>
  <p:slideViewPr>
    <p:cSldViewPr>
      <p:cViewPr varScale="1">
        <p:scale>
          <a:sx n="100" d="100"/>
          <a:sy n="100" d="100"/>
        </p:scale>
        <p:origin x="1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080" y="-6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516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248" y="0"/>
            <a:ext cx="2918515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3629"/>
            <a:ext cx="2918516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248" y="9373629"/>
            <a:ext cx="2918515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EA1E94B-580F-46CA-AADD-3E8E36B1D8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02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516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248" y="0"/>
            <a:ext cx="2918515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733" y="4686815"/>
            <a:ext cx="4938298" cy="443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3629"/>
            <a:ext cx="2918516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248" y="9373629"/>
            <a:ext cx="2918515" cy="49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C6B7AF7-9EBD-4E35-85B6-1AC1782648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2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304800" y="2636838"/>
            <a:ext cx="52578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684213" y="1787525"/>
            <a:ext cx="0" cy="2362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700213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0113" y="3284538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433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BFBC2E98-BA47-4071-9260-319AF3DFE7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71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1962150" cy="55086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734050" cy="55086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785E0CE4-7CB7-4475-A3B9-C96B2FCB55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23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90600" y="1449388"/>
            <a:ext cx="3810000" cy="4211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449388"/>
            <a:ext cx="3810000" cy="4211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6022C4BC-5794-4E0E-9808-8157788F30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7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0142DAE3-D6C4-4C21-A7EA-BD7210D2EA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979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D5C5FE5B-CEB8-4CA6-9C05-8C9E4224B1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35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449388"/>
            <a:ext cx="3810000" cy="4211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449388"/>
            <a:ext cx="3810000" cy="4211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4A0B6287-2850-48E4-8054-959887104D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21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FB36CEDA-AF0F-4DFE-AA96-B575E002CE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7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19A0F9C1-B140-4EB7-B854-939595D83A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3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AFF6A4ED-A67B-4356-B7D6-CDC2D4DD40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60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477D8D57-35EF-4770-BE3A-CCE595C8E2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80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 sz="10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DA2233AC-DA74-49F2-AF5E-F0CA339C65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8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9388"/>
            <a:ext cx="77724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395288" y="476250"/>
            <a:ext cx="287337" cy="34559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52400" y="1066800"/>
            <a:ext cx="8001000" cy="65088"/>
          </a:xfrm>
          <a:prstGeom prst="rect">
            <a:avLst/>
          </a:prstGeom>
          <a:solidFill>
            <a:srgbClr val="CC0000"/>
          </a:solidFill>
          <a:ln w="9525">
            <a:solidFill>
              <a:srgbClr val="07020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5076056" y="5949950"/>
            <a:ext cx="3672657" cy="6032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209800" y="6400800"/>
            <a:ext cx="6477000" cy="6508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2" name="Text Box 13"/>
          <p:cNvSpPr txBox="1">
            <a:spLocks noChangeArrowheads="1"/>
          </p:cNvSpPr>
          <p:nvPr/>
        </p:nvSpPr>
        <p:spPr bwMode="auto">
          <a:xfrm>
            <a:off x="5364087" y="6126163"/>
            <a:ext cx="3168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200" b="1" dirty="0" err="1">
                <a:latin typeface="Tahoma" pitchFamily="34" charset="0"/>
              </a:rPr>
              <a:t>Sogang</a:t>
            </a:r>
            <a:r>
              <a:rPr lang="en-US" altLang="ko-KR" sz="1200" b="1" dirty="0">
                <a:latin typeface="Tahoma" pitchFamily="34" charset="0"/>
              </a:rPr>
              <a:t> University Network Laboratory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300" b="1">
                <a:solidFill>
                  <a:srgbClr val="020306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0EE852CE-5B9F-4087-A760-DE6D532116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2058" name="Rectangle 16"/>
          <p:cNvSpPr>
            <a:spLocks noChangeArrowheads="1"/>
          </p:cNvSpPr>
          <p:nvPr/>
        </p:nvSpPr>
        <p:spPr bwMode="auto">
          <a:xfrm>
            <a:off x="336550" y="6138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kumimoji="0" lang="en-US" altLang="ko-KR">
              <a:solidFill>
                <a:srgbClr val="020306"/>
              </a:solidFill>
              <a:latin typeface="굴림" panose="020B0600000101010101" pitchFamily="50" charset="-127"/>
            </a:endParaRPr>
          </a:p>
          <a:p>
            <a:pPr algn="r" eaLnBrk="1" hangingPunct="1">
              <a:defRPr/>
            </a:pPr>
            <a:fld id="{D1733289-4D06-44BB-BA55-2E30331803CE}" type="slidenum">
              <a:rPr lang="en-US" altLang="ko-KR" sz="1100" b="1" smtClean="0">
                <a:solidFill>
                  <a:srgbClr val="757439"/>
                </a:solidFill>
                <a:latin typeface="Tahoma" panose="020B0604030504040204" pitchFamily="34" charset="0"/>
                <a:ea typeface="돋움" panose="020B0600000101010101" pitchFamily="50" charset="-127"/>
              </a:rPr>
              <a:pPr algn="r" eaLnBrk="1" hangingPunct="1">
                <a:defRPr/>
              </a:pPr>
              <a:t>‹#›</a:t>
            </a:fld>
            <a:endParaRPr kumimoji="0" lang="en-US" altLang="ko-KR" sz="1100" b="1">
              <a:solidFill>
                <a:srgbClr val="757439"/>
              </a:solidFill>
              <a:latin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2030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SzPct val="80000"/>
        <a:buFont typeface="Wingdings" panose="05000000000000000000" pitchFamily="2" charset="2"/>
        <a:buChar char="n"/>
        <a:defRPr kumimoji="1" sz="2000">
          <a:solidFill>
            <a:srgbClr val="020306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n"/>
        <a:defRPr kumimoji="1" sz="1600">
          <a:solidFill>
            <a:srgbClr val="020306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anose="05000000000000000000" pitchFamily="2" charset="2"/>
        <a:buChar char="n"/>
        <a:defRPr kumimoji="1" sz="1200">
          <a:solidFill>
            <a:srgbClr val="020306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1200">
          <a:solidFill>
            <a:srgbClr val="020306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8" descr="logo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6675"/>
            <a:ext cx="18716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412" y="1557338"/>
            <a:ext cx="8014341" cy="1143000"/>
          </a:xfrm>
        </p:spPr>
        <p:txBody>
          <a:bodyPr/>
          <a:lstStyle/>
          <a:p>
            <a:pPr algn="l"/>
            <a:r>
              <a:rPr lang="en-US" altLang="ko-KR" sz="2500" b="1">
                <a:latin typeface="T6"/>
                <a:cs typeface="Times New Roman" panose="02020603050405020304" pitchFamily="18" charset="0"/>
              </a:rPr>
              <a:t>Object Detection</a:t>
            </a:r>
            <a:r>
              <a:rPr lang="ko-KR" altLang="en-US" sz="2500" b="1">
                <a:latin typeface="T6"/>
                <a:cs typeface="Times New Roman" panose="02020603050405020304" pitchFamily="18" charset="0"/>
              </a:rPr>
              <a:t>을 이용한 마스크 착용 검출기</a:t>
            </a:r>
            <a:br>
              <a:rPr lang="en-US" altLang="ko-KR" sz="2500" b="1">
                <a:latin typeface="T6"/>
                <a:cs typeface="Times New Roman" panose="02020603050405020304" pitchFamily="18" charset="0"/>
              </a:rPr>
            </a:br>
            <a:r>
              <a:rPr lang="en-US" altLang="ko-KR" sz="2500" b="1">
                <a:latin typeface="T6"/>
                <a:cs typeface="Times New Roman" panose="02020603050405020304" pitchFamily="18" charset="0"/>
              </a:rPr>
              <a:t>(Realtime-mask-detection)</a:t>
            </a:r>
            <a:endParaRPr lang="en-US" altLang="ko-K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2636912"/>
            <a:ext cx="7324601" cy="65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3663" y="1575172"/>
            <a:ext cx="45719" cy="25739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8" name="부제목 7"/>
          <p:cNvSpPr>
            <a:spLocks noGrp="1"/>
          </p:cNvSpPr>
          <p:nvPr>
            <p:ph type="subTitle" sz="quarter" idx="1"/>
          </p:nvPr>
        </p:nvSpPr>
        <p:spPr>
          <a:xfrm>
            <a:off x="900112" y="3284538"/>
            <a:ext cx="3815903" cy="655438"/>
          </a:xfrm>
        </p:spPr>
        <p:txBody>
          <a:bodyPr/>
          <a:lstStyle/>
          <a:p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개발자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120210208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여주원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315200" cy="914400"/>
          </a:xfrm>
        </p:spPr>
        <p:txBody>
          <a:bodyPr/>
          <a:lstStyle/>
          <a:p>
            <a:r>
              <a:rPr lang="ko-KR" altLang="en-US" sz="3000" dirty="0">
                <a:latin typeface="Times New Roman" pitchFamily="18" charset="0"/>
                <a:cs typeface="Times New Roman" pitchFamily="18" charset="0"/>
              </a:rPr>
              <a:t>개발 배경</a:t>
            </a:r>
            <a:endParaRPr lang="en-US" altLang="ko-KR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방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3375"/>
            <a:ext cx="452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8284-6CEE-4FA1-B87E-E3B8E4F2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76" y="1412776"/>
            <a:ext cx="8045896" cy="3672408"/>
          </a:xfrm>
        </p:spPr>
        <p:txBody>
          <a:bodyPr/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최근 코로나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확산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방지를 위해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장소에서 출입자 체온 측정과 방문 기록 작성이 이루어짐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파악에 시간이 걸리고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 요원이 상시 주재해야 함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 확인 과정에서 상호 접촉과 교차 감염 우려 존재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일부 건물에서는 이러한 절차조차 이뤄지지 않기 때문에 마스크 미착용 인원이 건물에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들어가 코로나 확산 가능성이 큼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79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315200" cy="914400"/>
          </a:xfrm>
        </p:spPr>
        <p:txBody>
          <a:bodyPr/>
          <a:lstStyle/>
          <a:p>
            <a:r>
              <a:rPr lang="ko-KR" altLang="en-US" sz="3000" dirty="0">
                <a:latin typeface="Times New Roman" pitchFamily="18" charset="0"/>
                <a:cs typeface="Times New Roman" pitchFamily="18" charset="0"/>
              </a:rPr>
              <a:t>개발 내용</a:t>
            </a:r>
            <a:endParaRPr lang="en-US" altLang="ko-KR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방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3375"/>
            <a:ext cx="452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8FE014E-24A7-4FB1-AD00-FC335FFBAA79}"/>
              </a:ext>
            </a:extLst>
          </p:cNvPr>
          <p:cNvSpPr txBox="1">
            <a:spLocks/>
          </p:cNvSpPr>
          <p:nvPr/>
        </p:nvSpPr>
        <p:spPr bwMode="auto">
          <a:xfrm>
            <a:off x="827088" y="1412776"/>
            <a:ext cx="791868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rgbClr val="02030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kumimoji="1" sz="1600">
                <a:solidFill>
                  <a:srgbClr val="020306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anose="05000000000000000000" pitchFamily="2" charset="2"/>
              <a:buChar char="n"/>
              <a:defRPr kumimoji="1" sz="1200">
                <a:solidFill>
                  <a:srgbClr val="020306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1200">
                <a:solidFill>
                  <a:srgbClr val="020306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just" latinLnBrk="1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안면인식 알고리즘을 통해 얼굴 인식하고 마스크 착용 여부를 검출하는 딥러닝 기반 마스크 인식 기술 개발</a:t>
            </a:r>
            <a:endParaRPr lang="en-US" altLang="ko-KR" sz="1600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CNN(Convolution Neural Network)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 이미지 처리 기술 사용</a:t>
            </a:r>
            <a:endParaRPr lang="en-US" altLang="ko-KR" sz="160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CNN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DNN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(Deep Neural Network)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이미지나 영상과 같은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처리 문제점을 보완하여 객체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인식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분할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추적과 같은 다양한 </a:t>
            </a: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분야에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</a:t>
            </a:r>
            <a:endParaRPr lang="en-US" altLang="ko-KR" sz="160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ransfer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earning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사용하여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웹캠을 통해 </a:t>
            </a:r>
            <a:r>
              <a:rPr lang="ko-KR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실시간으로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영상을 입력 받아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 </a:t>
            </a:r>
            <a:r>
              <a:rPr lang="ko-KR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인식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</a:t>
            </a:r>
            <a:r>
              <a:rPr lang="ko-KR" alt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ko-KR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인식된 안면에서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특징 추출하고 특징 추출 후 특징들의 분포에서 경계 결정하여 </a:t>
            </a:r>
            <a:r>
              <a:rPr lang="ko-KR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마스크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착용 </a:t>
            </a:r>
            <a:r>
              <a:rPr lang="ko-KR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여부 판단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노이즈를 제거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선명한 </a:t>
            </a:r>
            <a:r>
              <a:rPr lang="ko-KR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위한 영상 전처리와 후처리</a:t>
            </a:r>
          </a:p>
        </p:txBody>
      </p:sp>
    </p:spTree>
    <p:extLst>
      <p:ext uri="{BB962C8B-B14F-4D97-AF65-F5344CB8AC3E}">
        <p14:creationId xmlns:p14="http://schemas.microsoft.com/office/powerpoint/2010/main" val="165050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315200" cy="914400"/>
          </a:xfrm>
        </p:spPr>
        <p:txBody>
          <a:bodyPr/>
          <a:lstStyle/>
          <a:p>
            <a:r>
              <a:rPr lang="ko-KR" altLang="en-US" sz="3000">
                <a:latin typeface="Times New Roman" pitchFamily="18" charset="0"/>
                <a:cs typeface="Times New Roman" pitchFamily="18" charset="0"/>
              </a:rPr>
              <a:t>실행 방법</a:t>
            </a:r>
            <a:endParaRPr lang="en-US" altLang="ko-KR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방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3375"/>
            <a:ext cx="452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8FE014E-24A7-4FB1-AD00-FC335FFBAA79}"/>
              </a:ext>
            </a:extLst>
          </p:cNvPr>
          <p:cNvSpPr txBox="1">
            <a:spLocks/>
          </p:cNvSpPr>
          <p:nvPr/>
        </p:nvSpPr>
        <p:spPr bwMode="auto">
          <a:xfrm>
            <a:off x="827088" y="1412776"/>
            <a:ext cx="79186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rgbClr val="02030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kumimoji="1" sz="1600">
                <a:solidFill>
                  <a:srgbClr val="020306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anose="05000000000000000000" pitchFamily="2" charset="2"/>
              <a:buChar char="n"/>
              <a:defRPr kumimoji="1" sz="1200">
                <a:solidFill>
                  <a:srgbClr val="020306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1200">
                <a:solidFill>
                  <a:srgbClr val="020306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google, naver, github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set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수집</a:t>
            </a:r>
            <a:endParaRPr lang="en-US" altLang="ko-KR" sz="160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mask, face with mask 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등의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keyword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수집 </a:t>
            </a:r>
          </a:p>
          <a:p>
            <a:pPr lvl="1"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학습에 사용한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크롤링 데이터와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mask detection 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github 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수집한 데이터를 혼합하여 사용  	</a:t>
            </a:r>
            <a:endParaRPr lang="en-US" altLang="ko-KR" sz="140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Install Chrome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2. Crawler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폴더로 이동 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pip install -r requirements.txt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4.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찾으려는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keyword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keywords.txt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파일안에 입력 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Run "python main.py"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6. 'download' directory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저장됨</a:t>
            </a:r>
          </a:p>
        </p:txBody>
      </p:sp>
    </p:spTree>
    <p:extLst>
      <p:ext uri="{BB962C8B-B14F-4D97-AF65-F5344CB8AC3E}">
        <p14:creationId xmlns:p14="http://schemas.microsoft.com/office/powerpoint/2010/main" val="282278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315200" cy="914400"/>
          </a:xfrm>
        </p:spPr>
        <p:txBody>
          <a:bodyPr/>
          <a:lstStyle/>
          <a:p>
            <a:r>
              <a:rPr lang="ko-KR" altLang="en-US" sz="3000">
                <a:latin typeface="Times New Roman" pitchFamily="18" charset="0"/>
                <a:cs typeface="Times New Roman" pitchFamily="18" charset="0"/>
              </a:rPr>
              <a:t>실행 방법</a:t>
            </a:r>
            <a:endParaRPr lang="en-US" altLang="ko-KR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방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3375"/>
            <a:ext cx="452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8FE014E-24A7-4FB1-AD00-FC335FFBAA79}"/>
              </a:ext>
            </a:extLst>
          </p:cNvPr>
          <p:cNvSpPr txBox="1">
            <a:spLocks/>
          </p:cNvSpPr>
          <p:nvPr/>
        </p:nvSpPr>
        <p:spPr bwMode="auto">
          <a:xfrm>
            <a:off x="827088" y="1412776"/>
            <a:ext cx="79186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rgbClr val="02030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kumimoji="1" sz="1600">
                <a:solidFill>
                  <a:srgbClr val="020306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anose="05000000000000000000" pitchFamily="2" charset="2"/>
              <a:buChar char="n"/>
              <a:defRPr kumimoji="1" sz="1200">
                <a:solidFill>
                  <a:srgbClr val="020306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1200">
                <a:solidFill>
                  <a:srgbClr val="020306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수집된 데이터를 이용하여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with mask / without mask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분류 모델 생성 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endParaRPr lang="en-US" altLang="ko-KR" sz="140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1. move to "mask_detection" directory 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2. pip install -r requirements.txt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3. Run "python train_mask_detector.py"	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4. mask_detector.model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생성됨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pre-trained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face detector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 실시간으로 입력되는 영상에서 얼굴을 인식하고 얼굴 부분을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crop 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 학습한 </a:t>
            </a:r>
            <a:r>
              <a:rPr lang="en-US" altLang="ko-KR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en-US" sz="16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입력하여 최종 결과 생성</a:t>
            </a:r>
            <a:endParaRPr lang="en-US" altLang="ko-KR" sz="160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1. move to "mask_detection" directory </a:t>
            </a:r>
          </a:p>
          <a:p>
            <a:pPr marL="0" indent="0" algn="just">
              <a:lnSpc>
                <a:spcPct val="123000"/>
              </a:lnSpc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2. Run "python detect_mask_video.py"</a:t>
            </a:r>
          </a:p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.png : loss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줄어들고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accuracy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증가하는 것을 보여주는 </a:t>
            </a:r>
            <a:r>
              <a:rPr lang="en-US" altLang="ko-KR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</a:t>
            </a:r>
            <a:r>
              <a:rPr lang="ko-KR" altLang="en-US" sz="14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315200" cy="914400"/>
          </a:xfrm>
        </p:spPr>
        <p:txBody>
          <a:bodyPr/>
          <a:lstStyle/>
          <a:p>
            <a:r>
              <a:rPr lang="ko-KR" altLang="en-US" sz="3000">
                <a:latin typeface="Times New Roman" pitchFamily="18" charset="0"/>
                <a:cs typeface="Times New Roman" pitchFamily="18" charset="0"/>
              </a:rPr>
              <a:t>실행 화면</a:t>
            </a:r>
            <a:endParaRPr lang="en-US" altLang="ko-KR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방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3375"/>
            <a:ext cx="452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306361-167E-494E-AB2D-DB79A83D3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4882"/>
            <a:ext cx="3015605" cy="26652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29D301-BB58-498C-A7E9-8C1DA2044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13" y="1554882"/>
            <a:ext cx="3015605" cy="2663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6FFB8-93D4-4642-9843-EA5988A8ED84}"/>
              </a:ext>
            </a:extLst>
          </p:cNvPr>
          <p:cNvSpPr txBox="1"/>
          <p:nvPr/>
        </p:nvSpPr>
        <p:spPr bwMode="auto">
          <a:xfrm>
            <a:off x="1043608" y="4671670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영상 출처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https://youtu.be/WjZkkJmbli8</a:t>
            </a:r>
          </a:p>
        </p:txBody>
      </p:sp>
    </p:spTree>
    <p:extLst>
      <p:ext uri="{BB962C8B-B14F-4D97-AF65-F5344CB8AC3E}">
        <p14:creationId xmlns:p14="http://schemas.microsoft.com/office/powerpoint/2010/main" val="1222772668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FF9933"/>
      </a:hlink>
      <a:folHlink>
        <a:srgbClr val="B2B2B2"/>
      </a:folHlink>
    </a:clrScheme>
    <a:fontScheme name="대나무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 bwMode="auto">
        <a:noFill/>
        <a:ln>
          <a:noFill/>
        </a:ln>
      </a:spPr>
      <a:bodyPr wrap="square" rtlCol="0">
        <a:spAutoFit/>
      </a:bodyPr>
      <a:lstStyle>
        <a:defPPr algn="l">
          <a:defRPr dirty="0">
            <a:noFill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Office\Templates\디자인\대나무.pot</Template>
  <TotalTime>37167</TotalTime>
  <Words>387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T6</vt:lpstr>
      <vt:lpstr>굴림</vt:lpstr>
      <vt:lpstr>돋움</vt:lpstr>
      <vt:lpstr>맑은 고딕</vt:lpstr>
      <vt:lpstr>Tahoma</vt:lpstr>
      <vt:lpstr>Times New Roman</vt:lpstr>
      <vt:lpstr>Wingdings</vt:lpstr>
      <vt:lpstr>대나무</vt:lpstr>
      <vt:lpstr>Object Detection을 이용한 마스크 착용 검출기 (Realtime-mask-detection)</vt:lpstr>
      <vt:lpstr>개발 배경</vt:lpstr>
      <vt:lpstr>개발 내용</vt:lpstr>
      <vt:lpstr>실행 방법</vt:lpstr>
      <vt:lpstr>실행 방법</vt:lpstr>
      <vt:lpstr>실행 화면</vt:lpstr>
    </vt:vector>
  </TitlesOfParts>
  <Company>Sogang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Christine Suh</dc:creator>
  <cp:lastModifiedBy>judaily@naver.com</cp:lastModifiedBy>
  <cp:revision>1970</cp:revision>
  <cp:lastPrinted>2014-04-20T16:06:47Z</cp:lastPrinted>
  <dcterms:created xsi:type="dcterms:W3CDTF">2002-01-07T06:13:44Z</dcterms:created>
  <dcterms:modified xsi:type="dcterms:W3CDTF">2021-06-14T11:39:20Z</dcterms:modified>
</cp:coreProperties>
</file>