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18" r:id="rId1"/>
  </p:sldMasterIdLst>
  <p:notesMasterIdLst>
    <p:notesMasterId r:id="rId29"/>
  </p:notes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9" r:id="rId12"/>
    <p:sldId id="268" r:id="rId13"/>
    <p:sldId id="264" r:id="rId14"/>
    <p:sldId id="270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58"/>
    <p:restoredTop sz="96715"/>
  </p:normalViewPr>
  <p:slideViewPr>
    <p:cSldViewPr snapToGrid="0" snapToObjects="1">
      <p:cViewPr varScale="1">
        <p:scale>
          <a:sx n="88" d="100"/>
          <a:sy n="88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5E39B-1780-BB4F-873B-69269AE63AA1}" type="datetimeFigureOut">
              <a:t>10-04-23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2997-D0A1-9942-AC83-71B4F795ADAF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1955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346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8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367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  <a:defRPr/>
            </a:lvl1pPr>
            <a:lvl3pPr marL="671513" indent="-385763">
              <a:lnSpc>
                <a:spcPct val="112000"/>
              </a:lnSpc>
              <a:spcBef>
                <a:spcPts val="110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  <a:tabLst/>
              <a:defRPr/>
            </a:lvl3pPr>
            <a:lvl4pPr marL="1444752" indent="0">
              <a:buNone/>
              <a:defRPr/>
            </a:lvl4pPr>
            <a:lvl5pPr marL="190195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971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33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5518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4870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5098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7286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19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3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66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experienceux.co.uk/wp-content/uploads/2015/06/wireframe_example_large.jp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DF1B-CA02-B5AF-3853-8B9B298B3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sz="6600" cap="none"/>
              <a:t>Ingeniería de software</a:t>
            </a:r>
            <a:r>
              <a:rPr lang="en-CL" sz="6600" cap="none" baseline="30000"/>
              <a:t>2</a:t>
            </a:r>
            <a:endParaRPr lang="en-CL" sz="6600" cap="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636B4-42A5-5DA5-DED8-503116FF6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/>
              <a:t>Yadran Eterovic S. </a:t>
            </a:r>
            <a:r>
              <a:rPr lang="en-CL" sz="1800"/>
              <a:t>(</a:t>
            </a:r>
            <a:r>
              <a:rPr lang="en-CL" sz="1800">
                <a:latin typeface="Consolas" panose="020B0609020204030204" pitchFamily="49" charset="0"/>
                <a:cs typeface="Consolas" panose="020B0609020204030204" pitchFamily="49" charset="0"/>
              </a:rPr>
              <a:t>yadran@ing.puc.cl</a:t>
            </a:r>
            <a:r>
              <a:rPr lang="en-CL" sz="1800"/>
              <a:t>)</a:t>
            </a:r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0331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3600C-5208-BA9B-13F2-256561F8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10</a:t>
            </a:fld>
            <a:endParaRPr lang="en-C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7550C3-16A7-F796-A9C0-42EE3813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24" y="3160797"/>
            <a:ext cx="4368865" cy="3401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519DDB-49CC-C0C7-2A7A-D3911B251AB2}"/>
              </a:ext>
            </a:extLst>
          </p:cNvPr>
          <p:cNvSpPr txBox="1"/>
          <p:nvPr/>
        </p:nvSpPr>
        <p:spPr>
          <a:xfrm>
            <a:off x="2986911" y="295729"/>
            <a:ext cx="6515356" cy="1055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Todo </a:t>
            </a:r>
            <a:r>
              <a:rPr lang="en-US" sz="2800" b="1" i="1"/>
              <a:t>equipo Scrum </a:t>
            </a:r>
            <a:r>
              <a:rPr lang="en-US" sz="2800" b="1"/>
              <a:t>debe asignar tres </a:t>
            </a:r>
            <a:r>
              <a:rPr lang="en-US" sz="2800" b="1" i="1"/>
              <a:t>roles </a:t>
            </a:r>
            <a:r>
              <a:rPr lang="en-US" sz="2800" b="1"/>
              <a:t>(que ayudan a entender quién hace qué)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68370-9A19-53BB-9E09-9C280AB05969}"/>
              </a:ext>
            </a:extLst>
          </p:cNvPr>
          <p:cNvSpPr txBox="1"/>
          <p:nvPr/>
        </p:nvSpPr>
        <p:spPr>
          <a:xfrm>
            <a:off x="7107530" y="4587262"/>
            <a:ext cx="5008159" cy="18388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</a:pPr>
            <a:r>
              <a:rPr lang="en-US" sz="2000" b="1"/>
              <a:t>Equipo de Desarrollo</a:t>
            </a:r>
            <a:r>
              <a:rPr lang="en-US" sz="2000"/>
              <a:t>:</a:t>
            </a:r>
          </a:p>
          <a:p>
            <a:pPr marL="228600" lvl="1" indent="-14288">
              <a:spcBef>
                <a:spcPts val="600"/>
              </a:spcBef>
            </a:pPr>
            <a:r>
              <a:rPr lang="en-US" sz="1800"/>
              <a:t>los integrantes pueden tener diferentes áreas de pericia, y diferentes puestos en la compañía</a:t>
            </a:r>
          </a:p>
          <a:p>
            <a:pPr marL="228600" lvl="1">
              <a:spcBef>
                <a:spcPts val="600"/>
              </a:spcBef>
              <a:buNone/>
            </a:pPr>
            <a:r>
              <a:rPr lang="en-US" sz="1800"/>
              <a:t>… pero todos participan en los eventos de Scrum de la misma manera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A2A99-B70C-90B7-5491-1EA8BBD89200}"/>
              </a:ext>
            </a:extLst>
          </p:cNvPr>
          <p:cNvSpPr txBox="1"/>
          <p:nvPr/>
        </p:nvSpPr>
        <p:spPr>
          <a:xfrm>
            <a:off x="429638" y="1622613"/>
            <a:ext cx="5814952" cy="15323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/>
              <a:t>Product Owner</a:t>
            </a:r>
            <a:r>
              <a:rPr lang="en-US" sz="2000"/>
              <a:t>:</a:t>
            </a:r>
          </a:p>
          <a:p>
            <a:pPr marL="514350" lvl="1" indent="-309563">
              <a:spcBef>
                <a:spcPts val="600"/>
              </a:spcBef>
            </a:pPr>
            <a:r>
              <a:rPr lang="en-US" sz="1800"/>
              <a:t>ayuda al equipo a entender las necesidades del usuario</a:t>
            </a:r>
          </a:p>
          <a:p>
            <a:pPr marL="187325" lvl="1">
              <a:spcBef>
                <a:spcPts val="600"/>
              </a:spcBef>
              <a:buNone/>
            </a:pPr>
            <a:r>
              <a:rPr lang="en-US" sz="1800"/>
              <a:t>… de modo que puedan desarrollar el producto más valioso (un principio ágil)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85BFD5-6AEB-1369-C5E9-61CA47CB09D6}"/>
              </a:ext>
            </a:extLst>
          </p:cNvPr>
          <p:cNvSpPr txBox="1"/>
          <p:nvPr/>
        </p:nvSpPr>
        <p:spPr>
          <a:xfrm>
            <a:off x="7107530" y="2601880"/>
            <a:ext cx="4654305" cy="8342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/>
              <a:t>Scrum Master</a:t>
            </a:r>
            <a:r>
              <a:rPr lang="en-US" sz="2000"/>
              <a:t>:</a:t>
            </a:r>
          </a:p>
          <a:p>
            <a:pPr marL="514350" lvl="1" indent="-284163">
              <a:spcBef>
                <a:spcPts val="600"/>
              </a:spcBef>
            </a:pPr>
            <a:r>
              <a:rPr lang="en-US" sz="1800"/>
              <a:t>ayuda al equipo a entender y ejecutar Scrum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2B1B2D-D236-996C-E717-E433143B8BED}"/>
              </a:ext>
            </a:extLst>
          </p:cNvPr>
          <p:cNvCxnSpPr>
            <a:stCxn id="12" idx="2"/>
          </p:cNvCxnSpPr>
          <p:nvPr/>
        </p:nvCxnSpPr>
        <p:spPr>
          <a:xfrm flipH="1">
            <a:off x="3220264" y="3154947"/>
            <a:ext cx="116850" cy="467142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478A8D-1DD5-4205-238C-4C4CE5E3A6D6}"/>
              </a:ext>
            </a:extLst>
          </p:cNvPr>
          <p:cNvCxnSpPr>
            <a:stCxn id="13" idx="1"/>
          </p:cNvCxnSpPr>
          <p:nvPr/>
        </p:nvCxnSpPr>
        <p:spPr>
          <a:xfrm flipH="1">
            <a:off x="6478369" y="3019016"/>
            <a:ext cx="629161" cy="638584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AC5F29-4D48-F992-7DB1-6553D9D2188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381651" y="5506663"/>
            <a:ext cx="1725879" cy="28157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0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8A40-8294-C7DA-488D-E34BCAE8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sesión de</a:t>
            </a:r>
            <a:br>
              <a:rPr lang="en-US"/>
            </a:br>
            <a:r>
              <a:rPr lang="en-US"/>
              <a:t>Planificación del Sprint (A y B)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DC9D-4EF4-2723-3397-1D5CC604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40621"/>
          </a:xfrm>
        </p:spPr>
        <p:txBody>
          <a:bodyPr>
            <a:normAutofit/>
          </a:bodyPr>
          <a:lstStyle/>
          <a:p>
            <a:pPr>
              <a:spcBef>
                <a:spcPts val="3200"/>
              </a:spcBef>
            </a:pPr>
            <a:r>
              <a:rPr lang="en-US" sz="2000"/>
              <a:t>Una reunión con todo el equipo</a:t>
            </a:r>
          </a:p>
          <a:p>
            <a:r>
              <a:rPr lang="en-US" sz="2000"/>
              <a:t>… incluyendo Scrum Master y Product Owner</a:t>
            </a:r>
          </a:p>
          <a:p>
            <a:r>
              <a:rPr lang="en-US" sz="2000"/>
              <a:t>… de 4 u 8 horas de duración (para Sprints de 2 semanas o 30 días)</a:t>
            </a:r>
          </a:p>
          <a:p>
            <a:r>
              <a:rPr lang="en-US" sz="2000"/>
              <a:t>… dividida en mitades:</a:t>
            </a:r>
          </a:p>
          <a:p>
            <a:pPr marL="5270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i="0"/>
              <a:t>el equipo determina </a:t>
            </a:r>
            <a:r>
              <a:rPr lang="en-US" sz="1800" b="1" i="0"/>
              <a:t>qué</a:t>
            </a:r>
            <a:r>
              <a:rPr lang="en-US" sz="1800" i="0"/>
              <a:t> puede hacer en el Sprint: primero escriben el Objetivo del Sprint*, luego toman ítemes del Backlog del Producto para crear el Backlog del Sprint ( </a:t>
            </a:r>
            <a:r>
              <a:rPr lang="en-US" sz="1800" b="1" i="0"/>
              <a:t>A</a:t>
            </a:r>
            <a:r>
              <a:rPr lang="en-US" sz="1800" i="0"/>
              <a:t> )</a:t>
            </a:r>
          </a:p>
          <a:p>
            <a:pPr marL="5270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i="0"/>
              <a:t>el equipo determina </a:t>
            </a:r>
            <a:r>
              <a:rPr lang="en-US" sz="1800" b="1" i="0"/>
              <a:t>cómo</a:t>
            </a:r>
            <a:r>
              <a:rPr lang="en-US" sz="1800" i="0"/>
              <a:t> se va a hacer el trabajo: descomponen cada ítem del Backlog del Sprint en tareas (tasks) que deberían tomar un día o menos, y crean un plan para el Sprint ( </a:t>
            </a:r>
            <a:r>
              <a:rPr lang="en-US" sz="1800" b="1" i="0"/>
              <a:t>B</a:t>
            </a:r>
            <a:r>
              <a:rPr lang="en-US" sz="1800" i="0"/>
              <a:t> )</a:t>
            </a:r>
          </a:p>
          <a:p>
            <a:pPr>
              <a:spcBef>
                <a:spcPts val="3200"/>
              </a:spcBef>
            </a:pPr>
            <a:r>
              <a:rPr lang="en-US" sz="1600"/>
              <a:t>* Declaración breve que dice qué va a lograr el equipo en el Sprint (al completar los ítemes del Sprint)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9B75-87C9-66D8-517A-7F38D5A9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4547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1BCF-27C8-DB2B-942C-6D0EBF7D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Backlog del Sprint: creado por el equipo durante la Planificación del Sprint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CA37-5D1B-1B67-418C-71373244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35517"/>
          </a:xfrm>
        </p:spPr>
        <p:txBody>
          <a:bodyPr>
            <a:normAutofit/>
          </a:bodyPr>
          <a:lstStyle/>
          <a:p>
            <a:pPr>
              <a:spcBef>
                <a:spcPts val="3200"/>
              </a:spcBef>
            </a:pPr>
            <a:r>
              <a:rPr lang="en-US" sz="2000"/>
              <a:t>Contiene, primero, </a:t>
            </a:r>
            <a:r>
              <a:rPr lang="en-US" sz="2000" b="1"/>
              <a:t>número del Sprint</a:t>
            </a:r>
            <a:r>
              <a:rPr lang="en-US" sz="2000"/>
              <a:t>, </a:t>
            </a:r>
            <a:r>
              <a:rPr lang="en-US" sz="2000" b="1"/>
              <a:t>Objetivo de Sprint</a:t>
            </a:r>
            <a:r>
              <a:rPr lang="en-US" sz="2000"/>
              <a:t>, y </a:t>
            </a:r>
            <a:r>
              <a:rPr lang="en-US" sz="2000" b="1"/>
              <a:t>lista de ítemes </a:t>
            </a:r>
            <a:r>
              <a:rPr lang="en-US" sz="2000"/>
              <a:t>(tomados desde el Backlog del Producto)</a:t>
            </a:r>
          </a:p>
          <a:p>
            <a:r>
              <a:rPr lang="en-US" sz="2000"/>
              <a:t>A continuación, un </a:t>
            </a:r>
            <a:r>
              <a:rPr lang="en-US" sz="2000" b="1"/>
              <a:t>Plan del Sprint</a:t>
            </a:r>
            <a:r>
              <a:rPr lang="en-US" sz="2000"/>
              <a:t>, en que cada ítem de la lista es descompuesto en </a:t>
            </a:r>
            <a:r>
              <a:rPr lang="en-US" sz="2000" b="1"/>
              <a:t>tareas</a:t>
            </a:r>
          </a:p>
          <a:p>
            <a:r>
              <a:rPr lang="en-US" sz="2000"/>
              <a:t>Finalmente, un plan para entregar el incremento</a:t>
            </a:r>
            <a:endParaRPr lang="en-US" sz="2000" b="1"/>
          </a:p>
          <a:p>
            <a:r>
              <a:rPr lang="en-US" sz="2000"/>
              <a:t>La sesión en que se hace esto —Planificación del Sprint— normalmente termina antes de que el equipo haya descompuesto todos los ítemes</a:t>
            </a:r>
          </a:p>
          <a:p>
            <a:r>
              <a:rPr lang="en-US" sz="2000"/>
              <a:t>… pero esto no es un problema (como explicamos un poco más adelante)</a:t>
            </a:r>
          </a:p>
          <a:p>
            <a:r>
              <a:rPr lang="en-US" sz="2000"/>
              <a:t>Este backlog puede evolucionar según lo que el equipo aprende durante el Sprint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D6CAD-3D1C-1424-7504-34335594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12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0524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7D440-2CDC-4DC7-9A7E-D37494A9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13</a:t>
            </a:fld>
            <a:endParaRPr lang="en-CL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3D8F84AC-FD14-0AE5-2AF7-F2BF6210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52718"/>
            <a:ext cx="6307581" cy="57956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sz="2800" b="1"/>
              <a:t>El Scrum Diario (</a:t>
            </a:r>
            <a:r>
              <a:rPr lang="en-US" sz="2800" b="1" i="1"/>
              <a:t>C</a:t>
            </a:r>
            <a:r>
              <a:rPr lang="en-US" sz="2800" b="1"/>
              <a:t>)</a:t>
            </a:r>
          </a:p>
          <a:p>
            <a:pPr>
              <a:spcBef>
                <a:spcPts val="3200"/>
              </a:spcBef>
            </a:pPr>
            <a:r>
              <a:rPr lang="en-US" sz="2000"/>
              <a:t>Una reunión diaria de 15 minutos de duración</a:t>
            </a:r>
          </a:p>
          <a:p>
            <a:pPr marL="514350" lvl="1" indent="-317500"/>
            <a:r>
              <a:rPr lang="en-US" sz="1800"/>
              <a:t>… siempre a la misma hora</a:t>
            </a:r>
          </a:p>
          <a:p>
            <a:r>
              <a:rPr lang="en-US" sz="2000"/>
              <a:t>Incluye al Equipo de Desarrollo y al Scrum Master</a:t>
            </a:r>
          </a:p>
          <a:p>
            <a:pPr marL="514350" lvl="1" indent="-317500"/>
            <a:r>
              <a:rPr lang="en-US" sz="1800"/>
              <a:t>… y en lo posible al Product Owner</a:t>
            </a:r>
          </a:p>
          <a:p>
            <a:r>
              <a:rPr lang="en-US" sz="2000"/>
              <a:t>Cada persona responde (sólo estas) tres preguntas:</a:t>
            </a:r>
          </a:p>
          <a:p>
            <a:pPr marL="514350" lvl="1" indent="-317500"/>
            <a:r>
              <a:rPr lang="en-US" sz="1800"/>
              <a:t>¿Qué he hecho desde el último Scrum Diario en pos del Objetivo del Sprint?</a:t>
            </a:r>
          </a:p>
          <a:p>
            <a:pPr marL="514350" lvl="1" indent="-317500"/>
            <a:r>
              <a:rPr lang="en-US" sz="1800"/>
              <a:t>¿Qué voy a hacer entre ahora y el próximo Scrum Diario?</a:t>
            </a:r>
          </a:p>
          <a:p>
            <a:pPr marL="514350" lvl="1" indent="-317500"/>
            <a:r>
              <a:rPr lang="en-US" sz="1800"/>
              <a:t>¿Qué obstáculos hay en mi camino?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19B635-B8A2-07BD-F36E-BEDFDFA1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445" y="2036756"/>
            <a:ext cx="4258032" cy="319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2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8E64-FF56-AFEB-C1C3-F3CCC781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 tarea no está terminada</a:t>
            </a:r>
            <a:br>
              <a:rPr lang="en-US"/>
            </a:br>
            <a:r>
              <a:rPr lang="en-US"/>
              <a:t>hasta que está </a:t>
            </a:r>
            <a:r>
              <a:rPr lang="en-US" i="1"/>
              <a:t>realmente</a:t>
            </a:r>
            <a:r>
              <a:rPr lang="en-US"/>
              <a:t> terminada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BC57-D515-DBA6-974F-8412EB26D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67048"/>
          </a:xfrm>
        </p:spPr>
        <p:txBody>
          <a:bodyPr>
            <a:normAutofit lnSpcReduction="10000"/>
          </a:bodyPr>
          <a:lstStyle/>
          <a:p>
            <a:pPr>
              <a:spcBef>
                <a:spcPts val="3200"/>
              </a:spcBef>
            </a:pPr>
            <a:r>
              <a:rPr lang="en-US" sz="2000"/>
              <a:t>Los equipos Scrum definen</a:t>
            </a:r>
            <a:r>
              <a:rPr lang="en-US" sz="2000" b="1"/>
              <a:t> Realmente Terminado </a:t>
            </a:r>
            <a:r>
              <a:rPr lang="en-US" sz="2000"/>
              <a:t>(</a:t>
            </a:r>
            <a:r>
              <a:rPr lang="en-US" sz="2000" i="1"/>
              <a:t>Done done</a:t>
            </a:r>
            <a:r>
              <a:rPr lang="en-US" sz="2000"/>
              <a:t>) para cada ítem o funcionalidad que se agrega al backlog</a:t>
            </a:r>
          </a:p>
          <a:p>
            <a:r>
              <a:rPr lang="en-US" sz="2000"/>
              <a:t>Al pasar un ítem al Backlog del Sprint, todos necesitan entender y estar de acuerdo con qué significa que el ítem esté Realmente Terminado:</a:t>
            </a:r>
          </a:p>
          <a:p>
            <a:pPr marL="534988" lvl="1" indent="-293688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i="0"/>
              <a:t>p.ej., que está convertido en software que funciona que ha sido completamente probado y adecuadamente documentado</a:t>
            </a:r>
          </a:p>
          <a:p>
            <a:pPr marL="534988" lvl="1" indent="-293688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 i="0"/>
              <a:t>la Planificación del Sprint sólo funciona cuando cada ítem tiene una clara definición de Realmente Terminado con la que todo el equipo está de acuerdo</a:t>
            </a:r>
            <a:endParaRPr lang="en-US" sz="2000" b="1" i="0"/>
          </a:p>
          <a:p>
            <a:r>
              <a:rPr lang="en-US" sz="2000"/>
              <a:t>Así, todo el Incremento tiene una definición de Realmente Terminado</a:t>
            </a:r>
          </a:p>
          <a:p>
            <a:r>
              <a:rPr lang="en-US" sz="2000"/>
              <a:t>… y el equipo está comprometido a entregar un Incremento Realmente Terminado al final del Sprint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B34F6-E1BB-7C3F-C4D8-96E34CF6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14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3224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9C80C-82EE-6228-B3FE-5177B7A8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15</a:t>
            </a:fld>
            <a:endParaRPr lang="en-CL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DCCA22D-A6A4-0F5B-CD81-D5DB23CD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52718"/>
            <a:ext cx="6009869" cy="57956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sz="2800" b="1"/>
              <a:t>La Retrospectiva del Sprint (</a:t>
            </a:r>
            <a:r>
              <a:rPr lang="en-US" sz="2800" b="1" i="1"/>
              <a:t>G</a:t>
            </a:r>
            <a:r>
              <a:rPr lang="en-US" sz="2800" b="1"/>
              <a:t>)</a:t>
            </a:r>
          </a:p>
          <a:p>
            <a:pPr>
              <a:spcBef>
                <a:spcPts val="3200"/>
              </a:spcBef>
            </a:pPr>
            <a:r>
              <a:rPr lang="en-US" sz="2000"/>
              <a:t>El equipo identifica qué estuvo bien</a:t>
            </a:r>
          </a:p>
          <a:p>
            <a:r>
              <a:rPr lang="en-US" sz="2000"/>
              <a:t>… y qué puede ser mejorado</a:t>
            </a:r>
          </a:p>
          <a:p>
            <a:r>
              <a:rPr lang="en-US" sz="2000"/>
              <a:t>Participan todos, Scrum Master y Product Owner incluidos</a:t>
            </a:r>
          </a:p>
          <a:p>
            <a:r>
              <a:rPr lang="en-US" sz="2000"/>
              <a:t>Hacia el final de la reunión, han identificado y anotado mejoras específicas que pueden hacer</a:t>
            </a:r>
          </a:p>
          <a:p>
            <a:r>
              <a:rPr lang="en-US" sz="2000"/>
              <a:t>Para Sprints de 30 días, debe durar 3 horas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516D7-A67D-868B-B9E4-55809C52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89" y="2231452"/>
            <a:ext cx="4837028" cy="28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08F22-C88B-BD6A-20E1-4E19ABAF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16</a:t>
            </a:fld>
            <a:endParaRPr lang="en-CL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D54F0C9-1BAA-209E-3D15-E3C8339EF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940281"/>
              </p:ext>
            </p:extLst>
          </p:nvPr>
        </p:nvGraphicFramePr>
        <p:xfrm>
          <a:off x="2567608" y="295729"/>
          <a:ext cx="7056784" cy="261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3" imgW="10693400" imgH="3962400" progId="">
                  <p:embed/>
                </p:oleObj>
              </mc:Choice>
              <mc:Fallback>
                <p:oleObj name="Visio" r:id="rId3" imgW="10693400" imgH="396240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C1B989F-45DF-0FBF-8029-15F87277CF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295729"/>
                        <a:ext cx="7056784" cy="2611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FB7DE9-0EB2-625B-C3FB-517D33404621}"/>
              </a:ext>
            </a:extLst>
          </p:cNvPr>
          <p:cNvSpPr txBox="1"/>
          <p:nvPr/>
        </p:nvSpPr>
        <p:spPr>
          <a:xfrm>
            <a:off x="1261946" y="3323063"/>
            <a:ext cx="9668108" cy="3132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</a:pPr>
            <a:r>
              <a:rPr lang="en-US"/>
              <a:t>El ciclo comienza con la </a:t>
            </a:r>
            <a:r>
              <a:rPr lang="en-US" b="1"/>
              <a:t>transparencia</a:t>
            </a:r>
            <a:r>
              <a:rPr lang="en-US"/>
              <a:t> :</a:t>
            </a:r>
          </a:p>
          <a:p>
            <a:pPr marL="295275" lvl="1" indent="-1968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/>
              <a:t>el equipo en conjunto decide cuáles ítemes incluir en el Sprint</a:t>
            </a:r>
          </a:p>
          <a:p>
            <a:pPr marL="295275" lvl="1" indent="-1968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/>
              <a:t>… y qué significa para cada uno de ellos que esté Realmente Terminado</a:t>
            </a:r>
          </a:p>
          <a:p>
            <a:pPr marL="295275" lvl="1" indent="-1968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/>
              <a:t>todo el trabajo hecho por cada uno está visible para todo el equipo todo el tiempo</a:t>
            </a:r>
          </a:p>
          <a:p>
            <a:pPr>
              <a:spcBef>
                <a:spcPts val="1200"/>
              </a:spcBef>
            </a:pPr>
            <a:r>
              <a:rPr lang="en-US"/>
              <a:t>Todas las personas entienden sobre todas las funcionalidades que están desarrollando en el Sprint</a:t>
            </a:r>
          </a:p>
          <a:p>
            <a:pPr>
              <a:spcBef>
                <a:spcPts val="600"/>
              </a:spcBef>
            </a:pPr>
            <a:r>
              <a:rPr lang="en-US"/>
              <a:t>… y son transparentes acerca del trabajo que están haciendo</a:t>
            </a:r>
          </a:p>
          <a:p>
            <a:pPr>
              <a:spcBef>
                <a:spcPts val="600"/>
              </a:spcBef>
            </a:pPr>
            <a:r>
              <a:rPr lang="en-US"/>
              <a:t>… de lo que planifican hacer a continuación</a:t>
            </a:r>
          </a:p>
          <a:p>
            <a:pPr>
              <a:spcBef>
                <a:spcPts val="600"/>
              </a:spcBef>
            </a:pPr>
            <a:r>
              <a:rPr lang="en-US"/>
              <a:t>… y acerca de qué problemas han encontrado</a:t>
            </a:r>
          </a:p>
        </p:txBody>
      </p:sp>
    </p:spTree>
    <p:extLst>
      <p:ext uri="{BB962C8B-B14F-4D97-AF65-F5344CB8AC3E}">
        <p14:creationId xmlns:p14="http://schemas.microsoft.com/office/powerpoint/2010/main" val="393682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802F8-CF0A-0BE7-4CC7-1B7D1890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17</a:t>
            </a:fld>
            <a:endParaRPr lang="en-CL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1E71B1-A283-A24C-E0D9-05CA06513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7608" y="295729"/>
          <a:ext cx="7056784" cy="261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3" imgW="10693400" imgH="3962400" progId="">
                  <p:embed/>
                </p:oleObj>
              </mc:Choice>
              <mc:Fallback>
                <p:oleObj name="Visio" r:id="rId3" imgW="10693400" imgH="396240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C1B989F-45DF-0FBF-8029-15F87277CF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295729"/>
                        <a:ext cx="7056784" cy="2611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A6B2DB-727A-B345-559F-D48E95FACA3C}"/>
              </a:ext>
            </a:extLst>
          </p:cNvPr>
          <p:cNvSpPr txBox="1"/>
          <p:nvPr/>
        </p:nvSpPr>
        <p:spPr>
          <a:xfrm>
            <a:off x="535260" y="3429000"/>
            <a:ext cx="4861932" cy="30306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Luego, el equipo se reúne todos los días —en el Scrum Diario— para </a:t>
            </a:r>
            <a:r>
              <a:rPr lang="en-US" b="1"/>
              <a:t>inspeccionar</a:t>
            </a:r>
            <a:r>
              <a:rPr lang="en-US"/>
              <a:t> cada ítem en el que están trabajando:</a:t>
            </a:r>
          </a:p>
          <a:p>
            <a:pPr lvl="1"/>
            <a:r>
              <a:rPr lang="en-US" sz="1600"/>
              <a:t>todo el proceso debe ser inspeccionado constantemente para buscar los problemas que puedan estar interfiriendo con la calidad del producto final</a:t>
            </a:r>
          </a:p>
          <a:p>
            <a:r>
              <a:rPr lang="en-US"/>
              <a:t>Constantemente el equipo usa los eventos de Scrum —p.ej., el Scrum Diario— para asegurarse de que el conocimiento esté al día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706EA-3128-39FE-293F-424A7AB2A240}"/>
              </a:ext>
            </a:extLst>
          </p:cNvPr>
          <p:cNvSpPr txBox="1"/>
          <p:nvPr/>
        </p:nvSpPr>
        <p:spPr>
          <a:xfrm>
            <a:off x="7028984" y="3668751"/>
            <a:ext cx="4861932" cy="24857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Si se descubren cambios, entonces el equipo se </a:t>
            </a:r>
            <a:r>
              <a:rPr lang="en-US" b="1"/>
              <a:t>adapta</a:t>
            </a:r>
            <a:r>
              <a:rPr lang="en-US"/>
              <a:t> a ellos:</a:t>
            </a:r>
          </a:p>
          <a:p>
            <a:pPr lvl="1"/>
            <a:r>
              <a:rPr lang="en-US" sz="1600"/>
              <a:t>p.ej., tener que sacar o agregar un ítem al Backlog del Sprint al encontrar algún problema </a:t>
            </a:r>
          </a:p>
          <a:p>
            <a:r>
              <a:rPr lang="en-US"/>
              <a:t>Constantemente el equipo encuentra formas para cambiar lo que planifica hacer a continuación, en base a la información obtenida a través de la inspección</a:t>
            </a:r>
          </a:p>
        </p:txBody>
      </p:sp>
    </p:spTree>
    <p:extLst>
      <p:ext uri="{BB962C8B-B14F-4D97-AF65-F5344CB8AC3E}">
        <p14:creationId xmlns:p14="http://schemas.microsoft.com/office/powerpoint/2010/main" val="127749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B259E-3AEB-735D-3431-B0B1BD7B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18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7FEBE-D86A-77AD-0E6F-523F7426BC9D}"/>
              </a:ext>
            </a:extLst>
          </p:cNvPr>
          <p:cNvSpPr txBox="1"/>
          <p:nvPr/>
        </p:nvSpPr>
        <p:spPr>
          <a:xfrm>
            <a:off x="7503625" y="619924"/>
            <a:ext cx="4050084" cy="19409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L" b="1"/>
              <a:t>Integración continua</a:t>
            </a:r>
            <a:r>
              <a:rPr lang="en-CL"/>
              <a:t>:</a:t>
            </a:r>
          </a:p>
          <a:p>
            <a:pPr algn="r"/>
            <a:r>
              <a:rPr lang="en-CL"/>
              <a:t>todos los desarrolladores integran frecuentemente al repositorio el código en el que están trabajando, de modo que el código de nadie esté desactua-lizado más que unas pocas horas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91304-D04D-0107-6427-C1912F32BC22}"/>
              </a:ext>
            </a:extLst>
          </p:cNvPr>
          <p:cNvSpPr txBox="1"/>
          <p:nvPr/>
        </p:nvSpPr>
        <p:spPr>
          <a:xfrm>
            <a:off x="879634" y="964023"/>
            <a:ext cx="4146116" cy="16344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 b="1"/>
              <a:t>Programación en pares</a:t>
            </a:r>
            <a:r>
              <a:rPr lang="en-CL"/>
              <a:t>:</a:t>
            </a:r>
          </a:p>
          <a:p>
            <a:r>
              <a:rPr lang="en-CL"/>
              <a:t>dos desarrolladores se sientan juntos frente al mismo computador, y trabajan juntos para discutir, diseñar, hacer </a:t>
            </a:r>
            <a:r>
              <a:rPr lang="en-CL" i="1"/>
              <a:t>brainstorming</a:t>
            </a:r>
            <a:r>
              <a:rPr lang="en-CL"/>
              <a:t>, y escribir el código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FA81F-A02E-8315-5BE1-62FB54C4BB30}"/>
              </a:ext>
            </a:extLst>
          </p:cNvPr>
          <p:cNvSpPr txBox="1"/>
          <p:nvPr/>
        </p:nvSpPr>
        <p:spPr>
          <a:xfrm>
            <a:off x="879634" y="3219611"/>
            <a:ext cx="4421689" cy="16344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 b="1" i="1"/>
              <a:t>Builds</a:t>
            </a:r>
            <a:r>
              <a:rPr lang="en-CL" b="1"/>
              <a:t>* de 10 minutos</a:t>
            </a:r>
            <a:r>
              <a:rPr lang="en-CL"/>
              <a:t>:</a:t>
            </a:r>
          </a:p>
          <a:p>
            <a:r>
              <a:rPr lang="en-CL"/>
              <a:t>el equipo tiene un </a:t>
            </a:r>
            <a:r>
              <a:rPr lang="en-CL" i="1"/>
              <a:t>build</a:t>
            </a:r>
            <a:r>
              <a:rPr lang="en-CL"/>
              <a:t> automatizado que compila el código, corre los </a:t>
            </a:r>
            <a:r>
              <a:rPr lang="en-CL" i="1"/>
              <a:t>tests</a:t>
            </a:r>
            <a:r>
              <a:rPr lang="en-CL"/>
              <a:t> automáti-cos, y crea los paquetes instalables; se ase-guran de que corra en 10 minutos o menos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E7919-2706-8D41-C838-0A116DE14BB8}"/>
              </a:ext>
            </a:extLst>
          </p:cNvPr>
          <p:cNvSpPr txBox="1"/>
          <p:nvPr/>
        </p:nvSpPr>
        <p:spPr>
          <a:xfrm>
            <a:off x="7065668" y="3219611"/>
            <a:ext cx="4516809" cy="16344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L" b="1"/>
              <a:t>Desarrollo dirigido por </a:t>
            </a:r>
            <a:r>
              <a:rPr lang="en-CL" b="1" i="1"/>
              <a:t>tests</a:t>
            </a:r>
            <a:r>
              <a:rPr lang="en-CL"/>
              <a:t>:</a:t>
            </a:r>
          </a:p>
          <a:p>
            <a:pPr algn="r"/>
            <a:r>
              <a:rPr lang="en-CL"/>
              <a:t>antes de agregar nuevo código, lo primero que un programador hace es escribir un </a:t>
            </a:r>
            <a:r>
              <a:rPr lang="en-CL" i="1"/>
              <a:t>test</a:t>
            </a:r>
            <a:r>
              <a:rPr lang="en-CL"/>
              <a:t> unitario que falle, y sólo después escribe o modifica el código que pasa el </a:t>
            </a:r>
            <a:r>
              <a:rPr lang="en-CL" i="1"/>
              <a:t>test</a:t>
            </a:r>
            <a:endParaRPr lang="en-C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52D93-13D6-395B-5321-C99CC1D690EA}"/>
              </a:ext>
            </a:extLst>
          </p:cNvPr>
          <p:cNvSpPr txBox="1"/>
          <p:nvPr/>
        </p:nvSpPr>
        <p:spPr>
          <a:xfrm>
            <a:off x="4478000" y="2347206"/>
            <a:ext cx="3572920" cy="11237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L" sz="2000"/>
              <a:t>Prácticas </a:t>
            </a:r>
            <a:r>
              <a:rPr lang="en-CL" sz="2000" b="1"/>
              <a:t>XP</a:t>
            </a:r>
            <a:r>
              <a:rPr lang="en-CL" sz="2000"/>
              <a:t> que dan </a:t>
            </a:r>
            <a:r>
              <a:rPr lang="en-CL" sz="2000" i="1"/>
              <a:t>feedback</a:t>
            </a:r>
            <a:r>
              <a:rPr lang="en-CL" sz="2000"/>
              <a:t> sobre cómo diseñamos y construimos el código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DFF35-4A75-BE1C-E5D9-A72BF7E3EB19}"/>
              </a:ext>
            </a:extLst>
          </p:cNvPr>
          <p:cNvSpPr txBox="1"/>
          <p:nvPr/>
        </p:nvSpPr>
        <p:spPr>
          <a:xfrm>
            <a:off x="1319028" y="5403013"/>
            <a:ext cx="4945432" cy="64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 sz="1600"/>
              <a:t>“Build” es el proceso de producir una versión ejecutable del software, y también es la versión ejecutable</a:t>
            </a:r>
          </a:p>
        </p:txBody>
      </p:sp>
    </p:spTree>
    <p:extLst>
      <p:ext uri="{BB962C8B-B14F-4D97-AF65-F5344CB8AC3E}">
        <p14:creationId xmlns:p14="http://schemas.microsoft.com/office/powerpoint/2010/main" val="3542236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227AB-9058-85FE-4DB1-2DEEC6DB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0695" y="6064503"/>
            <a:ext cx="1596292" cy="404614"/>
          </a:xfrm>
        </p:spPr>
        <p:txBody>
          <a:bodyPr/>
          <a:lstStyle/>
          <a:p>
            <a:fld id="{4DDF3B4F-E2C0-FD4A-9A83-797C6A447123}" type="slidenum">
              <a:rPr lang="en-CL"/>
              <a:t>19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2BB66-5F8D-CAB8-2E7D-AA5981C91C07}"/>
              </a:ext>
            </a:extLst>
          </p:cNvPr>
          <p:cNvSpPr txBox="1"/>
          <p:nvPr/>
        </p:nvSpPr>
        <p:spPr>
          <a:xfrm>
            <a:off x="870719" y="113762"/>
            <a:ext cx="6317346" cy="45606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2000"/>
              </a:lnSpc>
              <a:spcBef>
                <a:spcPts val="600"/>
              </a:spcBef>
            </a:pPr>
            <a:r>
              <a:rPr lang="en-CL" sz="2400" b="1"/>
              <a:t>¿Por qué </a:t>
            </a:r>
            <a:r>
              <a:rPr lang="en-CL" sz="2400" b="1" i="1"/>
              <a:t>builds</a:t>
            </a:r>
            <a:r>
              <a:rPr lang="en-CL" sz="2400" b="1"/>
              <a:t>?</a:t>
            </a:r>
          </a:p>
          <a:p>
            <a:pPr>
              <a:lnSpc>
                <a:spcPct val="112000"/>
              </a:lnSpc>
              <a:spcBef>
                <a:spcPts val="1800"/>
              </a:spcBef>
            </a:pPr>
            <a:r>
              <a:rPr lang="en-CL" sz="2000"/>
              <a:t>Los</a:t>
            </a:r>
            <a:r>
              <a:rPr lang="en-CL" sz="2000" b="1"/>
              <a:t> </a:t>
            </a:r>
            <a:r>
              <a:rPr lang="en-CL" sz="2000" b="1" i="1"/>
              <a:t>builds</a:t>
            </a:r>
            <a:r>
              <a:rPr lang="en-CL" sz="2000" b="1"/>
              <a:t> </a:t>
            </a:r>
            <a:r>
              <a:rPr lang="en-CL" sz="2000"/>
              <a:t>convierten código fuente en </a:t>
            </a:r>
            <a:r>
              <a:rPr lang="en-CL" sz="2000" i="1"/>
              <a:t>binarios</a:t>
            </a:r>
            <a:r>
              <a:rPr lang="en-CL" sz="2000"/>
              <a:t> empaquetados:</a:t>
            </a:r>
          </a:p>
          <a:p>
            <a:pPr marL="285750" indent="-142875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L"/>
              <a:t>e</a:t>
            </a:r>
            <a:r>
              <a:rPr lang="en-CL" sz="1800"/>
              <a:t>l software típicamente empieza como un </a:t>
            </a:r>
            <a:r>
              <a:rPr lang="en-CL" sz="1800" b="1"/>
              <a:t>conjunto de archivos de texto con código</a:t>
            </a:r>
            <a:endParaRPr lang="en-CL" b="1"/>
          </a:p>
          <a:p>
            <a:pPr marL="285750" indent="-142875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L"/>
              <a:t>los lenguajes de programación tienen compiladores que </a:t>
            </a:r>
            <a:r>
              <a:rPr lang="en-CL" b="1"/>
              <a:t>leen los archivos de código fuente y producen un </a:t>
            </a:r>
            <a:r>
              <a:rPr lang="en-CL" b="1" i="1"/>
              <a:t>binario</a:t>
            </a:r>
            <a:r>
              <a:rPr lang="en-CL"/>
              <a:t> (versión del código fuente en lenguaje de máquina)</a:t>
            </a:r>
            <a:endParaRPr lang="en-CL" b="1"/>
          </a:p>
          <a:p>
            <a:pPr marL="285750" indent="-142875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L"/>
              <a:t>el binario finalmente tiene que ser </a:t>
            </a:r>
            <a:r>
              <a:rPr lang="en-CL" b="1"/>
              <a:t>empaquetado</a:t>
            </a:r>
            <a:r>
              <a:rPr lang="en-CL"/>
              <a:t> en un único archivo que contiene el binario y cualquier archivo adicional necesario para su ejecución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35BCB-39BB-6E23-D8A2-27DEB2F07F68}"/>
              </a:ext>
            </a:extLst>
          </p:cNvPr>
          <p:cNvSpPr txBox="1"/>
          <p:nvPr/>
        </p:nvSpPr>
        <p:spPr>
          <a:xfrm>
            <a:off x="7901980" y="3372543"/>
            <a:ext cx="3842535" cy="10215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/>
              <a:t>Compilar el código fuente y empaque-tarlo a mano puede tomar mucho tiempo y es fácil cometer errores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8A830-BD80-42E8-9BAB-F52C646ECE93}"/>
              </a:ext>
            </a:extLst>
          </p:cNvPr>
          <p:cNvSpPr txBox="1"/>
          <p:nvPr/>
        </p:nvSpPr>
        <p:spPr>
          <a:xfrm>
            <a:off x="7901980" y="1416144"/>
            <a:ext cx="3001767" cy="408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/>
              <a:t>el código fuente del proyecto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62F79-7A91-10E7-7AEE-99012B3E7E92}"/>
              </a:ext>
            </a:extLst>
          </p:cNvPr>
          <p:cNvSpPr txBox="1"/>
          <p:nvPr/>
        </p:nvSpPr>
        <p:spPr>
          <a:xfrm>
            <a:off x="7794999" y="2222496"/>
            <a:ext cx="4150760" cy="7150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/>
              <a:t>el archivo ejecutable que el sistema operativo del computador puede ejecutar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CCE85C-E06B-F352-F3A4-DB7FFE24897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688110" y="1620456"/>
            <a:ext cx="1213870" cy="381452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3D3D16-8F37-661D-504A-A717E8DBB02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924415" y="2580041"/>
            <a:ext cx="870584" cy="312986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4A1E42-8ECD-9E4A-D581-A179B7D8417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823839" y="3883321"/>
            <a:ext cx="1078141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8E3CC3-6482-EE7F-D6B7-0591A067FA4D}"/>
              </a:ext>
            </a:extLst>
          </p:cNvPr>
          <p:cNvSpPr txBox="1"/>
          <p:nvPr/>
        </p:nvSpPr>
        <p:spPr>
          <a:xfrm>
            <a:off x="7901980" y="5077462"/>
            <a:ext cx="3842535" cy="13280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/>
              <a:t>... por lo cual los equipos </a:t>
            </a:r>
            <a:r>
              <a:rPr lang="en-CL" b="1"/>
              <a:t>automatizan</a:t>
            </a:r>
            <a:r>
              <a:rPr lang="en-CL"/>
              <a:t> estos dos pasos —hay herramientas y lenguajes de </a:t>
            </a:r>
            <a:r>
              <a:rPr lang="en-CL" i="1"/>
              <a:t>scripting</a:t>
            </a:r>
            <a:r>
              <a:rPr lang="en-CL"/>
              <a:t> que facilitan este trabajo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D127C-4B7E-E33A-15B6-9B55B6BA7E8B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823248" y="4394099"/>
            <a:ext cx="0" cy="68336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30F844-62E9-99A0-7D00-3954BB46709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924415" y="3057683"/>
            <a:ext cx="977565" cy="82563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FA8E57-AEA0-B464-DEFA-85582702C4F0}"/>
              </a:ext>
            </a:extLst>
          </p:cNvPr>
          <p:cNvSpPr txBox="1"/>
          <p:nvPr/>
        </p:nvSpPr>
        <p:spPr>
          <a:xfrm>
            <a:off x="869808" y="4839099"/>
            <a:ext cx="6317345" cy="18047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Un </a:t>
            </a:r>
            <a:r>
              <a:rPr lang="en-CL" i="1"/>
              <a:t>build</a:t>
            </a:r>
            <a:r>
              <a:rPr lang="en-CL"/>
              <a:t> automático lee los archivos fuente y ... el binario:</a:t>
            </a:r>
          </a:p>
          <a:p>
            <a:pPr marL="285750" indent="-1460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L"/>
              <a:t>uno aprende mucho sobre su propio código cuando trata de hacer el build y ve dónde se cae</a:t>
            </a:r>
          </a:p>
          <a:p>
            <a:pPr marL="285750" indent="-1460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L"/>
              <a:t>cuando el build corre en 10 minutos o menos, los desarrolla-dores no tienen problemas para correrlo frecuentemente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89E47-819D-E37C-B4E4-2FE7277F4805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7187153" y="5741474"/>
            <a:ext cx="714827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0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527FE-B993-C0D7-758E-EF553268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2</a:t>
            </a:fld>
            <a:endParaRPr lang="en-CL"/>
          </a:p>
        </p:txBody>
      </p:sp>
      <p:sp>
        <p:nvSpPr>
          <p:cNvPr id="17" name="Quad Arrow 16">
            <a:extLst>
              <a:ext uri="{FF2B5EF4-FFF2-40B4-BE49-F238E27FC236}">
                <a16:creationId xmlns:a16="http://schemas.microsoft.com/office/drawing/2014/main" id="{00C2D131-9D72-F4C0-8157-3CD6207249E7}"/>
              </a:ext>
            </a:extLst>
          </p:cNvPr>
          <p:cNvSpPr/>
          <p:nvPr/>
        </p:nvSpPr>
        <p:spPr>
          <a:xfrm>
            <a:off x="1612105" y="393700"/>
            <a:ext cx="8740435" cy="6168571"/>
          </a:xfrm>
          <a:prstGeom prst="quadArrow">
            <a:avLst>
              <a:gd name="adj1" fmla="val 1628"/>
              <a:gd name="adj2" fmla="val 4742"/>
              <a:gd name="adj3" fmla="val 77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3C9FF3-A099-EB13-5CCA-15EF783B6899}"/>
              </a:ext>
            </a:extLst>
          </p:cNvPr>
          <p:cNvSpPr txBox="1"/>
          <p:nvPr/>
        </p:nvSpPr>
        <p:spPr>
          <a:xfrm>
            <a:off x="2685194" y="318022"/>
            <a:ext cx="2962405" cy="17366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Alta complejidad técnica</a:t>
            </a:r>
            <a:r>
              <a:rPr lang="en-US" sz="1600"/>
              <a:t>:</a:t>
            </a:r>
          </a:p>
          <a:p>
            <a:r>
              <a:rPr lang="en-US" sz="1600"/>
              <a:t>- tiempo real, embebido, distribuido, tolerancia a fallas</a:t>
            </a:r>
          </a:p>
          <a:p>
            <a:r>
              <a:rPr lang="en-US" sz="1600"/>
              <a:t>- a medida, sin precedentes, reingeniería de la arquitectura</a:t>
            </a:r>
            <a:br>
              <a:rPr lang="en-US" sz="1600"/>
            </a:br>
            <a:r>
              <a:rPr lang="en-US" sz="1600"/>
              <a:t>- alto desempeño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31962-9E90-968B-EA79-0481777A0EA5}"/>
              </a:ext>
            </a:extLst>
          </p:cNvPr>
          <p:cNvSpPr txBox="1"/>
          <p:nvPr/>
        </p:nvSpPr>
        <p:spPr>
          <a:xfrm>
            <a:off x="1373028" y="3907618"/>
            <a:ext cx="2902173" cy="11918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Baja complejidad de gestión</a:t>
            </a:r>
            <a:r>
              <a:rPr lang="en-US" sz="1600"/>
              <a:t>:</a:t>
            </a:r>
          </a:p>
          <a:p>
            <a:r>
              <a:rPr lang="en-US" sz="1600"/>
              <a:t>- pequeña escala</a:t>
            </a:r>
          </a:p>
          <a:p>
            <a:r>
              <a:rPr lang="en-US" sz="1600"/>
              <a:t>- informal</a:t>
            </a:r>
            <a:br>
              <a:rPr lang="en-US" sz="1600"/>
            </a:br>
            <a:r>
              <a:rPr lang="en-US" sz="1600"/>
              <a:t>- único </a:t>
            </a:r>
            <a:r>
              <a:rPr lang="en-US" sz="1600" i="1"/>
              <a:t>stakeholder</a:t>
            </a:r>
            <a:endParaRPr 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0AD7C0-1CF9-7113-ADDF-A8A17366D67B}"/>
              </a:ext>
            </a:extLst>
          </p:cNvPr>
          <p:cNvSpPr txBox="1"/>
          <p:nvPr/>
        </p:nvSpPr>
        <p:spPr>
          <a:xfrm>
            <a:off x="6351255" y="5485053"/>
            <a:ext cx="2998838" cy="11918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Baja complejidad técnica</a:t>
            </a:r>
            <a:r>
              <a:rPr lang="en-US" sz="1600"/>
              <a:t>:</a:t>
            </a:r>
          </a:p>
          <a:p>
            <a:r>
              <a:rPr lang="en-US" sz="1600"/>
              <a:t>- 4 GL, basado en componentes</a:t>
            </a:r>
          </a:p>
          <a:p>
            <a:r>
              <a:rPr lang="en-US" sz="1600"/>
              <a:t>- reingeniería de la aplicación</a:t>
            </a:r>
            <a:br>
              <a:rPr lang="en-US" sz="1600"/>
            </a:br>
            <a:r>
              <a:rPr lang="en-US" sz="1600"/>
              <a:t>- desempeño interactivo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722E3-9497-C369-AD1C-E59390D6991B}"/>
              </a:ext>
            </a:extLst>
          </p:cNvPr>
          <p:cNvSpPr txBox="1"/>
          <p:nvPr/>
        </p:nvSpPr>
        <p:spPr>
          <a:xfrm>
            <a:off x="7997043" y="3871182"/>
            <a:ext cx="2821929" cy="11918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Alta complejidad de gestión</a:t>
            </a:r>
            <a:r>
              <a:rPr lang="en-US" sz="1600"/>
              <a:t>:</a:t>
            </a:r>
          </a:p>
          <a:p>
            <a:r>
              <a:rPr lang="en-US" sz="1600"/>
              <a:t>- gran escala</a:t>
            </a:r>
          </a:p>
          <a:p>
            <a:r>
              <a:rPr lang="en-US" sz="1600"/>
              <a:t>- contractual</a:t>
            </a:r>
            <a:br>
              <a:rPr lang="en-US" sz="1600"/>
            </a:br>
            <a:r>
              <a:rPr lang="en-US" sz="1600"/>
              <a:t>- muchos </a:t>
            </a:r>
            <a:r>
              <a:rPr lang="en-US" sz="1600" i="1"/>
              <a:t>stakeholders</a:t>
            </a:r>
            <a:endParaRPr lang="en-US" sz="1600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2388F29C-6956-77FB-953D-6E50E491F387}"/>
              </a:ext>
            </a:extLst>
          </p:cNvPr>
          <p:cNvSpPr/>
          <p:nvPr/>
        </p:nvSpPr>
        <p:spPr>
          <a:xfrm rot="3992703">
            <a:off x="7236409" y="-28389"/>
            <a:ext cx="2104103" cy="4057824"/>
          </a:xfrm>
          <a:prstGeom prst="upArrow">
            <a:avLst>
              <a:gd name="adj1" fmla="val 33826"/>
              <a:gd name="adj2" fmla="val 5756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5A6378-B27E-8D03-E750-0BC3963F403D}"/>
              </a:ext>
            </a:extLst>
          </p:cNvPr>
          <p:cNvSpPr txBox="1"/>
          <p:nvPr/>
        </p:nvSpPr>
        <p:spPr>
          <a:xfrm rot="20225593">
            <a:off x="6744543" y="1710591"/>
            <a:ext cx="282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aumenta la necesidad de un</a:t>
            </a:r>
          </a:p>
          <a:p>
            <a:r>
              <a:rPr lang="en-US"/>
              <a:t>mayor ”nivel de ceremonia”</a:t>
            </a:r>
          </a:p>
        </p:txBody>
      </p:sp>
    </p:spTree>
    <p:extLst>
      <p:ext uri="{BB962C8B-B14F-4D97-AF65-F5344CB8AC3E}">
        <p14:creationId xmlns:p14="http://schemas.microsoft.com/office/powerpoint/2010/main" val="408613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BF1E5-582E-6DCA-9C04-AFDF44A6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20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CB246-EEE4-3862-B678-F4431658C356}"/>
              </a:ext>
            </a:extLst>
          </p:cNvPr>
          <p:cNvSpPr txBox="1"/>
          <p:nvPr/>
        </p:nvSpPr>
        <p:spPr>
          <a:xfrm>
            <a:off x="608089" y="779789"/>
            <a:ext cx="2547487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10.00: Ana copia el archivo fuente a su computador para trabajar en el código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A53A5-56B1-0B36-3A83-21886987CEE1}"/>
              </a:ext>
            </a:extLst>
          </p:cNvPr>
          <p:cNvSpPr txBox="1"/>
          <p:nvPr/>
        </p:nvSpPr>
        <p:spPr>
          <a:xfrm>
            <a:off x="3297501" y="779789"/>
            <a:ext cx="2547487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11.30: Ric copia el archivo fuente a su computador para trabajar en el código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709AA-5DA8-E7EF-79E9-FC50B3763B8F}"/>
              </a:ext>
            </a:extLst>
          </p:cNvPr>
          <p:cNvSpPr txBox="1"/>
          <p:nvPr/>
        </p:nvSpPr>
        <p:spPr>
          <a:xfrm>
            <a:off x="5986913" y="779789"/>
            <a:ext cx="2547487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13.00: Ana copia </a:t>
            </a:r>
            <a:r>
              <a:rPr lang="en-CL" sz="1600" i="1"/>
              <a:t>players.c</a:t>
            </a:r>
            <a:r>
              <a:rPr lang="en-CL" sz="1600"/>
              <a:t> actualizado de vuelta en el archivo compartido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4DCCA-465A-CAFA-694B-7A18A5B51C23}"/>
              </a:ext>
            </a:extLst>
          </p:cNvPr>
          <p:cNvSpPr txBox="1"/>
          <p:nvPr/>
        </p:nvSpPr>
        <p:spPr>
          <a:xfrm>
            <a:off x="8676325" y="779788"/>
            <a:ext cx="2907586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15.00: Ric copia </a:t>
            </a:r>
            <a:r>
              <a:rPr lang="en-CL" sz="1600" i="1"/>
              <a:t>players.c</a:t>
            </a:r>
            <a:r>
              <a:rPr lang="en-CL" sz="1600"/>
              <a:t> actua-lizado de vuelta en el archivo compartido </a:t>
            </a:r>
            <a:r>
              <a:rPr lang="en-CL" sz="1600">
                <a:solidFill>
                  <a:srgbClr val="FF0000"/>
                </a:solidFill>
                <a:sym typeface="Wingdings" pitchFamily="2" charset="2"/>
              </a:rPr>
              <a:t> ¡ Oops !</a:t>
            </a:r>
            <a:endParaRPr lang="en-CL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ECB59-E0B0-F060-7A55-761720BB3E6A}"/>
              </a:ext>
            </a:extLst>
          </p:cNvPr>
          <p:cNvSpPr txBox="1"/>
          <p:nvPr/>
        </p:nvSpPr>
        <p:spPr>
          <a:xfrm>
            <a:off x="4443730" y="239985"/>
            <a:ext cx="2802516" cy="442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L" sz="2000"/>
              <a:t>Sin control de versiones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ADD96322-F495-DCF5-5F43-A32D972601F1}"/>
              </a:ext>
            </a:extLst>
          </p:cNvPr>
          <p:cNvSpPr txBox="1">
            <a:spLocks/>
          </p:cNvSpPr>
          <p:nvPr/>
        </p:nvSpPr>
        <p:spPr bwMode="gray">
          <a:xfrm>
            <a:off x="10461627" y="197799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9B17C5-123F-0F49-8CF4-0E6C0C40ECAB}" type="slidenum">
              <a:rPr lang="en-CL"/>
              <a:pPr/>
              <a:t>20</a:t>
            </a:fld>
            <a:endParaRPr lang="en-C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62927-10A2-D60A-1847-1F39D7CA72FC}"/>
              </a:ext>
            </a:extLst>
          </p:cNvPr>
          <p:cNvSpPr txBox="1"/>
          <p:nvPr/>
        </p:nvSpPr>
        <p:spPr>
          <a:xfrm>
            <a:off x="138668" y="2680306"/>
            <a:ext cx="2765661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10.00: Ana hace </a:t>
            </a:r>
            <a:r>
              <a:rPr lang="en-CL" sz="1600" i="1"/>
              <a:t>check out </a:t>
            </a:r>
            <a:r>
              <a:rPr lang="en-CL" sz="1600"/>
              <a:t>del fuente desde el </a:t>
            </a:r>
            <a:r>
              <a:rPr lang="en-CL" sz="1600" b="1"/>
              <a:t>repositorio</a:t>
            </a:r>
            <a:r>
              <a:rPr lang="en-CL" sz="1600"/>
              <a:t> a un archivo en su computador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EDE7E-7785-7327-286B-94D5DDE33DB3}"/>
              </a:ext>
            </a:extLst>
          </p:cNvPr>
          <p:cNvSpPr txBox="1"/>
          <p:nvPr/>
        </p:nvSpPr>
        <p:spPr>
          <a:xfrm>
            <a:off x="6096000" y="2680307"/>
            <a:ext cx="2547487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13.00: Ana hace </a:t>
            </a:r>
            <a:r>
              <a:rPr lang="en-CL" sz="1600" i="1"/>
              <a:t>commit</a:t>
            </a:r>
            <a:r>
              <a:rPr lang="en-CL" sz="1600"/>
              <a:t> de sus cambios a </a:t>
            </a:r>
            <a:r>
              <a:rPr lang="en-CL" sz="1600" i="1"/>
              <a:t>players.c</a:t>
            </a:r>
            <a:r>
              <a:rPr lang="en-CL" sz="1600"/>
              <a:t> en el repositorio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3A2C7-27ED-00AB-0A23-A3753CC38819}"/>
              </a:ext>
            </a:extLst>
          </p:cNvPr>
          <p:cNvSpPr txBox="1"/>
          <p:nvPr/>
        </p:nvSpPr>
        <p:spPr>
          <a:xfrm>
            <a:off x="8765787" y="1977997"/>
            <a:ext cx="3173506" cy="20090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15.00: Ric hace </a:t>
            </a:r>
            <a:r>
              <a:rPr lang="en-CL" sz="1600" i="1"/>
              <a:t>commit</a:t>
            </a:r>
            <a:r>
              <a:rPr lang="en-CL" sz="1600"/>
              <a:t> de sus cambios a otra parte de </a:t>
            </a:r>
            <a:r>
              <a:rPr lang="en-CL" sz="1600" i="1"/>
              <a:t>players.c</a:t>
            </a:r>
            <a:r>
              <a:rPr lang="en-CL" sz="1600"/>
              <a:t> en el repositorio </a:t>
            </a:r>
            <a:r>
              <a:rPr lang="en-CL" sz="1600">
                <a:solidFill>
                  <a:srgbClr val="0070C0"/>
                </a:solidFill>
                <a:sym typeface="Wingdings" pitchFamily="2" charset="2"/>
              </a:rPr>
              <a:t> como Ana y Ric cambiaron líneas diferentes del archivo, el sistema de control de versiones pudo combinar sus cambios automáticamente</a:t>
            </a:r>
            <a:endParaRPr lang="en-CL" sz="160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285D3-07EA-2F8E-9241-C0A3BE850169}"/>
              </a:ext>
            </a:extLst>
          </p:cNvPr>
          <p:cNvSpPr txBox="1"/>
          <p:nvPr/>
        </p:nvSpPr>
        <p:spPr>
          <a:xfrm>
            <a:off x="3026629" y="2140503"/>
            <a:ext cx="4328704" cy="442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L" sz="2000"/>
              <a:t>Con un </a:t>
            </a:r>
            <a:r>
              <a:rPr lang="en-CL" sz="2000" b="1"/>
              <a:t>sistema de control de versiones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15A3D-147C-2A38-1077-1227A9AD6E7E}"/>
              </a:ext>
            </a:extLst>
          </p:cNvPr>
          <p:cNvSpPr txBox="1"/>
          <p:nvPr/>
        </p:nvSpPr>
        <p:spPr>
          <a:xfrm>
            <a:off x="3155576" y="2680306"/>
            <a:ext cx="2765661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11.30: Ric hace </a:t>
            </a:r>
            <a:r>
              <a:rPr lang="en-CL" sz="1600" i="1"/>
              <a:t>check out </a:t>
            </a:r>
            <a:r>
              <a:rPr lang="en-CL" sz="1600"/>
              <a:t>del fuente desde el repositorio a un archivo en su computador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8F8E21AF-D611-7B61-4582-DC5DC03DBA30}"/>
              </a:ext>
            </a:extLst>
          </p:cNvPr>
          <p:cNvSpPr txBox="1">
            <a:spLocks/>
          </p:cNvSpPr>
          <p:nvPr/>
        </p:nvSpPr>
        <p:spPr bwMode="gray">
          <a:xfrm>
            <a:off x="10447216" y="4172454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9B17C5-123F-0F49-8CF4-0E6C0C40ECAB}" type="slidenum">
              <a:rPr lang="en-CL"/>
              <a:pPr/>
              <a:t>20</a:t>
            </a:fld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20082-0681-2FFC-33B9-CCF0CAB6A563}"/>
              </a:ext>
            </a:extLst>
          </p:cNvPr>
          <p:cNvSpPr txBox="1"/>
          <p:nvPr/>
        </p:nvSpPr>
        <p:spPr>
          <a:xfrm>
            <a:off x="138668" y="4940141"/>
            <a:ext cx="2765661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10.00: Ana y Ric tienen archi-vos en sus computadores con la última versión del fuente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64E3C-1EC0-6859-61D9-6BB0952B5E35}"/>
              </a:ext>
            </a:extLst>
          </p:cNvPr>
          <p:cNvSpPr txBox="1"/>
          <p:nvPr/>
        </p:nvSpPr>
        <p:spPr>
          <a:xfrm>
            <a:off x="5592819" y="4773542"/>
            <a:ext cx="2670985" cy="11918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14.30: Ric trata de hacer </a:t>
            </a:r>
            <a:r>
              <a:rPr lang="en-CL" sz="1600" i="1"/>
              <a:t>commit</a:t>
            </a:r>
            <a:r>
              <a:rPr lang="en-CL" sz="1600"/>
              <a:t> de sus cambios, en conflicto con los de Ana, a </a:t>
            </a:r>
            <a:r>
              <a:rPr lang="en-CL" sz="1600" i="1"/>
              <a:t>players.c</a:t>
            </a:r>
            <a:r>
              <a:rPr lang="en-CL" sz="1600"/>
              <a:t> </a:t>
            </a:r>
            <a:r>
              <a:rPr lang="en-CL" sz="1600">
                <a:solidFill>
                  <a:srgbClr val="00B050"/>
                </a:solidFill>
              </a:rPr>
              <a:t>pero es rechazado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271CA-B5F8-79CE-BBFC-6639FC9488A9}"/>
              </a:ext>
            </a:extLst>
          </p:cNvPr>
          <p:cNvSpPr txBox="1"/>
          <p:nvPr/>
        </p:nvSpPr>
        <p:spPr>
          <a:xfrm>
            <a:off x="8414501" y="4259103"/>
            <a:ext cx="3524792" cy="22814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>
                <a:solidFill>
                  <a:srgbClr val="0070C0"/>
                </a:solidFill>
                <a:sym typeface="Wingdings" pitchFamily="2" charset="2"/>
              </a:rPr>
              <a:t>El sistema ve que Ana ya había hecho </a:t>
            </a:r>
            <a:r>
              <a:rPr lang="en-CL" sz="1600" i="1">
                <a:solidFill>
                  <a:srgbClr val="0070C0"/>
                </a:solidFill>
                <a:sym typeface="Wingdings" pitchFamily="2" charset="2"/>
              </a:rPr>
              <a:t>check in</a:t>
            </a:r>
            <a:r>
              <a:rPr lang="en-CL" sz="1600">
                <a:solidFill>
                  <a:srgbClr val="0070C0"/>
                </a:solidFill>
                <a:sym typeface="Wingdings" pitchFamily="2" charset="2"/>
              </a:rPr>
              <a:t> de cambios diferentes en las mismas líneas del mismo archivo </a:t>
            </a:r>
            <a:r>
              <a:rPr lang="en-CL" sz="1600">
                <a:solidFill>
                  <a:srgbClr val="00B050"/>
                </a:solidFill>
                <a:sym typeface="Wingdings" pitchFamily="2" charset="2"/>
              </a:rPr>
              <a:t> rechaza el cambio y actualiza el archivo de Ric para que muestre los dos conjuntos de cambios.  Ric tiene que resolver los conflictos antes de que pueda hacer </a:t>
            </a:r>
            <a:r>
              <a:rPr lang="en-CL" sz="1600" i="1">
                <a:solidFill>
                  <a:srgbClr val="00B050"/>
                </a:solidFill>
                <a:sym typeface="Wingdings" pitchFamily="2" charset="2"/>
              </a:rPr>
              <a:t>commit</a:t>
            </a:r>
            <a:r>
              <a:rPr lang="en-CL" sz="1600">
                <a:solidFill>
                  <a:srgbClr val="00B050"/>
                </a:solidFill>
                <a:sym typeface="Wingdings" pitchFamily="2" charset="2"/>
              </a:rPr>
              <a:t> de nuevo</a:t>
            </a:r>
            <a:endParaRPr lang="en-CL" sz="160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66338-D724-3C38-0F34-3DB8F5AB4B8F}"/>
              </a:ext>
            </a:extLst>
          </p:cNvPr>
          <p:cNvSpPr txBox="1"/>
          <p:nvPr/>
        </p:nvSpPr>
        <p:spPr>
          <a:xfrm>
            <a:off x="1416424" y="4232782"/>
            <a:ext cx="6030156" cy="442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L" sz="2000"/>
              <a:t>... y con control de versiones, pero </a:t>
            </a:r>
            <a:r>
              <a:rPr lang="en-CL" sz="2000" b="1"/>
              <a:t>cambios en conflicto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94570-7954-AE1E-86D6-3E19AD02D284}"/>
              </a:ext>
            </a:extLst>
          </p:cNvPr>
          <p:cNvSpPr txBox="1"/>
          <p:nvPr/>
        </p:nvSpPr>
        <p:spPr>
          <a:xfrm>
            <a:off x="3009640" y="4940141"/>
            <a:ext cx="2446893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13.00: Ana hace </a:t>
            </a:r>
            <a:r>
              <a:rPr lang="en-CL" sz="1600" i="1"/>
              <a:t>commit</a:t>
            </a:r>
            <a:r>
              <a:rPr lang="en-CL" sz="1600"/>
              <a:t> de sus cambios a </a:t>
            </a:r>
            <a:r>
              <a:rPr lang="en-CL" sz="1600" i="1"/>
              <a:t>players.c</a:t>
            </a:r>
            <a:r>
              <a:rPr lang="en-CL" sz="1600"/>
              <a:t> en el repositorio</a:t>
            </a:r>
          </a:p>
        </p:txBody>
      </p:sp>
    </p:spTree>
    <p:extLst>
      <p:ext uri="{BB962C8B-B14F-4D97-AF65-F5344CB8AC3E}">
        <p14:creationId xmlns:p14="http://schemas.microsoft.com/office/powerpoint/2010/main" val="569318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F23D2-2810-E785-801E-40881EA8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21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744FE-490E-F0C1-1F76-D6F1C7B39C8C}"/>
              </a:ext>
            </a:extLst>
          </p:cNvPr>
          <p:cNvSpPr txBox="1"/>
          <p:nvPr/>
        </p:nvSpPr>
        <p:spPr>
          <a:xfrm>
            <a:off x="1910012" y="217530"/>
            <a:ext cx="6319588" cy="783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2000"/>
              <a:t>Patrón de trabajo de un programador en un equipo de desarollo apoyado por un sistema de control de versiones:</a:t>
            </a:r>
            <a:endParaRPr lang="en-C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97D09-F323-6FD1-8765-56B26D02D94B}"/>
              </a:ext>
            </a:extLst>
          </p:cNvPr>
          <p:cNvSpPr txBox="1"/>
          <p:nvPr/>
        </p:nvSpPr>
        <p:spPr>
          <a:xfrm>
            <a:off x="372888" y="1550454"/>
            <a:ext cx="1113724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trabajar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5D16F-CB47-7509-AF39-505160106BF7}"/>
              </a:ext>
            </a:extLst>
          </p:cNvPr>
          <p:cNvSpPr txBox="1"/>
          <p:nvPr/>
        </p:nvSpPr>
        <p:spPr>
          <a:xfrm>
            <a:off x="864680" y="2010155"/>
            <a:ext cx="1113724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actualizar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D10CF-367F-CF80-F2A0-A3A7DBE0CB9D}"/>
              </a:ext>
            </a:extLst>
          </p:cNvPr>
          <p:cNvSpPr txBox="1"/>
          <p:nvPr/>
        </p:nvSpPr>
        <p:spPr>
          <a:xfrm>
            <a:off x="1421542" y="2469856"/>
            <a:ext cx="1113724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agregar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3EC85-F4B4-C91C-4833-9A737D97F5F5}"/>
              </a:ext>
            </a:extLst>
          </p:cNvPr>
          <p:cNvSpPr txBox="1"/>
          <p:nvPr/>
        </p:nvSpPr>
        <p:spPr>
          <a:xfrm>
            <a:off x="2685684" y="1550454"/>
            <a:ext cx="1113724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trabajar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07E24-70BD-60B3-07B3-73255276865E}"/>
              </a:ext>
            </a:extLst>
          </p:cNvPr>
          <p:cNvSpPr txBox="1"/>
          <p:nvPr/>
        </p:nvSpPr>
        <p:spPr>
          <a:xfrm>
            <a:off x="3177476" y="2010155"/>
            <a:ext cx="1113724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actualizar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796C0-0029-F723-FC09-F850CD28E507}"/>
              </a:ext>
            </a:extLst>
          </p:cNvPr>
          <p:cNvSpPr txBox="1"/>
          <p:nvPr/>
        </p:nvSpPr>
        <p:spPr>
          <a:xfrm>
            <a:off x="3734338" y="2469856"/>
            <a:ext cx="1113724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agregar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D5D5C-88AB-74C1-2B86-63534EEFAE50}"/>
              </a:ext>
            </a:extLst>
          </p:cNvPr>
          <p:cNvSpPr txBox="1"/>
          <p:nvPr/>
        </p:nvSpPr>
        <p:spPr>
          <a:xfrm>
            <a:off x="5018576" y="1515564"/>
            <a:ext cx="1113724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trabajar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45D9B-14D9-1014-92E3-5254F276E545}"/>
              </a:ext>
            </a:extLst>
          </p:cNvPr>
          <p:cNvSpPr txBox="1"/>
          <p:nvPr/>
        </p:nvSpPr>
        <p:spPr>
          <a:xfrm>
            <a:off x="5510368" y="1975265"/>
            <a:ext cx="1113724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actualizar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EF1EF6-F939-7B6D-D619-5C40754C6DD5}"/>
              </a:ext>
            </a:extLst>
          </p:cNvPr>
          <p:cNvSpPr txBox="1"/>
          <p:nvPr/>
        </p:nvSpPr>
        <p:spPr>
          <a:xfrm>
            <a:off x="6067229" y="2434966"/>
            <a:ext cx="1237377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>
                <a:solidFill>
                  <a:srgbClr val="FF0000"/>
                </a:solidFill>
              </a:rPr>
              <a:t>¡ conflicto !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35D78B1-4D39-5802-91F0-AFC52F69DB5F}"/>
              </a:ext>
            </a:extLst>
          </p:cNvPr>
          <p:cNvSpPr/>
          <p:nvPr/>
        </p:nvSpPr>
        <p:spPr>
          <a:xfrm>
            <a:off x="1969477" y="1230631"/>
            <a:ext cx="1276141" cy="2041596"/>
          </a:xfrm>
          <a:custGeom>
            <a:avLst/>
            <a:gdLst>
              <a:gd name="connsiteX0" fmla="*/ 0 w 1276141"/>
              <a:gd name="connsiteY0" fmla="*/ 1628492 h 2041596"/>
              <a:gd name="connsiteX1" fmla="*/ 241161 w 1276141"/>
              <a:gd name="connsiteY1" fmla="*/ 1929943 h 2041596"/>
              <a:gd name="connsiteX2" fmla="*/ 894304 w 1276141"/>
              <a:gd name="connsiteY2" fmla="*/ 1970136 h 2041596"/>
              <a:gd name="connsiteX3" fmla="*/ 622998 w 1276141"/>
              <a:gd name="connsiteY3" fmla="*/ 995446 h 2041596"/>
              <a:gd name="connsiteX4" fmla="*/ 442128 w 1276141"/>
              <a:gd name="connsiteY4" fmla="*/ 261916 h 2041596"/>
              <a:gd name="connsiteX5" fmla="*/ 1095271 w 1276141"/>
              <a:gd name="connsiteY5" fmla="*/ 659 h 2041596"/>
              <a:gd name="connsiteX6" fmla="*/ 1276141 w 1276141"/>
              <a:gd name="connsiteY6" fmla="*/ 322207 h 204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141" h="2041596">
                <a:moveTo>
                  <a:pt x="0" y="1628492"/>
                </a:moveTo>
                <a:cubicBezTo>
                  <a:pt x="46055" y="1750747"/>
                  <a:pt x="92110" y="1873002"/>
                  <a:pt x="241161" y="1929943"/>
                </a:cubicBezTo>
                <a:cubicBezTo>
                  <a:pt x="390212" y="1986884"/>
                  <a:pt x="830665" y="2125885"/>
                  <a:pt x="894304" y="1970136"/>
                </a:cubicBezTo>
                <a:cubicBezTo>
                  <a:pt x="957943" y="1814387"/>
                  <a:pt x="698361" y="1280149"/>
                  <a:pt x="622998" y="995446"/>
                </a:cubicBezTo>
                <a:cubicBezTo>
                  <a:pt x="547635" y="710743"/>
                  <a:pt x="363416" y="427714"/>
                  <a:pt x="442128" y="261916"/>
                </a:cubicBezTo>
                <a:cubicBezTo>
                  <a:pt x="520840" y="96118"/>
                  <a:pt x="956269" y="-9389"/>
                  <a:pt x="1095271" y="659"/>
                </a:cubicBezTo>
                <a:cubicBezTo>
                  <a:pt x="1234273" y="10707"/>
                  <a:pt x="1255207" y="166457"/>
                  <a:pt x="1276141" y="322207"/>
                </a:cubicBezTo>
              </a:path>
            </a:pathLst>
          </a:custGeom>
          <a:noFill/>
          <a:ln w="12700">
            <a:prstDash val="lg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F421AFC-699F-AB33-58F8-F9203C3BC1D7}"/>
              </a:ext>
            </a:extLst>
          </p:cNvPr>
          <p:cNvSpPr/>
          <p:nvPr/>
        </p:nvSpPr>
        <p:spPr>
          <a:xfrm>
            <a:off x="4252665" y="1230631"/>
            <a:ext cx="1276141" cy="2041596"/>
          </a:xfrm>
          <a:custGeom>
            <a:avLst/>
            <a:gdLst>
              <a:gd name="connsiteX0" fmla="*/ 0 w 1276141"/>
              <a:gd name="connsiteY0" fmla="*/ 1628492 h 2041596"/>
              <a:gd name="connsiteX1" fmla="*/ 241161 w 1276141"/>
              <a:gd name="connsiteY1" fmla="*/ 1929943 h 2041596"/>
              <a:gd name="connsiteX2" fmla="*/ 894304 w 1276141"/>
              <a:gd name="connsiteY2" fmla="*/ 1970136 h 2041596"/>
              <a:gd name="connsiteX3" fmla="*/ 622998 w 1276141"/>
              <a:gd name="connsiteY3" fmla="*/ 995446 h 2041596"/>
              <a:gd name="connsiteX4" fmla="*/ 442128 w 1276141"/>
              <a:gd name="connsiteY4" fmla="*/ 261916 h 2041596"/>
              <a:gd name="connsiteX5" fmla="*/ 1095271 w 1276141"/>
              <a:gd name="connsiteY5" fmla="*/ 659 h 2041596"/>
              <a:gd name="connsiteX6" fmla="*/ 1276141 w 1276141"/>
              <a:gd name="connsiteY6" fmla="*/ 322207 h 204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141" h="2041596">
                <a:moveTo>
                  <a:pt x="0" y="1628492"/>
                </a:moveTo>
                <a:cubicBezTo>
                  <a:pt x="46055" y="1750747"/>
                  <a:pt x="92110" y="1873002"/>
                  <a:pt x="241161" y="1929943"/>
                </a:cubicBezTo>
                <a:cubicBezTo>
                  <a:pt x="390212" y="1986884"/>
                  <a:pt x="830665" y="2125885"/>
                  <a:pt x="894304" y="1970136"/>
                </a:cubicBezTo>
                <a:cubicBezTo>
                  <a:pt x="957943" y="1814387"/>
                  <a:pt x="698361" y="1280149"/>
                  <a:pt x="622998" y="995446"/>
                </a:cubicBezTo>
                <a:cubicBezTo>
                  <a:pt x="547635" y="710743"/>
                  <a:pt x="363416" y="427714"/>
                  <a:pt x="442128" y="261916"/>
                </a:cubicBezTo>
                <a:cubicBezTo>
                  <a:pt x="520840" y="96118"/>
                  <a:pt x="956269" y="-9389"/>
                  <a:pt x="1095271" y="659"/>
                </a:cubicBezTo>
                <a:cubicBezTo>
                  <a:pt x="1234273" y="10707"/>
                  <a:pt x="1255207" y="166457"/>
                  <a:pt x="1276141" y="322207"/>
                </a:cubicBezTo>
              </a:path>
            </a:pathLst>
          </a:custGeom>
          <a:noFill/>
          <a:ln w="12700">
            <a:prstDash val="lg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362986-CB15-8466-6A7F-90B5404B7300}"/>
              </a:ext>
            </a:extLst>
          </p:cNvPr>
          <p:cNvSpPr txBox="1"/>
          <p:nvPr/>
        </p:nvSpPr>
        <p:spPr>
          <a:xfrm>
            <a:off x="9379037" y="1515564"/>
            <a:ext cx="1113724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trabajar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3EE8B9-5C6D-A6E3-0DDB-40EB83775F6C}"/>
              </a:ext>
            </a:extLst>
          </p:cNvPr>
          <p:cNvSpPr txBox="1"/>
          <p:nvPr/>
        </p:nvSpPr>
        <p:spPr>
          <a:xfrm>
            <a:off x="9870829" y="1975265"/>
            <a:ext cx="1113724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actualizar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5E218-5C78-6698-FE35-97625B1D76A7}"/>
              </a:ext>
            </a:extLst>
          </p:cNvPr>
          <p:cNvSpPr txBox="1"/>
          <p:nvPr/>
        </p:nvSpPr>
        <p:spPr>
          <a:xfrm>
            <a:off x="10427691" y="2434966"/>
            <a:ext cx="1113724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agregar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FD27E7-C4C5-1B7F-B9CD-F1280694B5E9}"/>
              </a:ext>
            </a:extLst>
          </p:cNvPr>
          <p:cNvSpPr txBox="1"/>
          <p:nvPr/>
        </p:nvSpPr>
        <p:spPr>
          <a:xfrm>
            <a:off x="7184557" y="3188206"/>
            <a:ext cx="1477124" cy="6469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>
                <a:solidFill>
                  <a:srgbClr val="00B050"/>
                </a:solidFill>
              </a:rPr>
              <a:t>debo resolver el conflicto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8D306DA-B482-7E27-F6C6-1855124B0C35}"/>
              </a:ext>
            </a:extLst>
          </p:cNvPr>
          <p:cNvSpPr/>
          <p:nvPr/>
        </p:nvSpPr>
        <p:spPr>
          <a:xfrm>
            <a:off x="8139165" y="1129819"/>
            <a:ext cx="1778559" cy="2986007"/>
          </a:xfrm>
          <a:custGeom>
            <a:avLst/>
            <a:gdLst>
              <a:gd name="connsiteX0" fmla="*/ 0 w 1778559"/>
              <a:gd name="connsiteY0" fmla="*/ 2703994 h 2986007"/>
              <a:gd name="connsiteX1" fmla="*/ 592853 w 1778559"/>
              <a:gd name="connsiteY1" fmla="*/ 2985348 h 2986007"/>
              <a:gd name="connsiteX2" fmla="*/ 1416818 w 1778559"/>
              <a:gd name="connsiteY2" fmla="*/ 2633656 h 2986007"/>
              <a:gd name="connsiteX3" fmla="*/ 572756 w 1778559"/>
              <a:gd name="connsiteY3" fmla="*/ 774711 h 2986007"/>
              <a:gd name="connsiteX4" fmla="*/ 854110 w 1778559"/>
              <a:gd name="connsiteY4" fmla="*/ 11036 h 2986007"/>
              <a:gd name="connsiteX5" fmla="*/ 1778559 w 1778559"/>
              <a:gd name="connsiteY5" fmla="*/ 392873 h 298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8559" h="2986007">
                <a:moveTo>
                  <a:pt x="0" y="2703994"/>
                </a:moveTo>
                <a:cubicBezTo>
                  <a:pt x="178358" y="2850532"/>
                  <a:pt x="356717" y="2997071"/>
                  <a:pt x="592853" y="2985348"/>
                </a:cubicBezTo>
                <a:cubicBezTo>
                  <a:pt x="828989" y="2973625"/>
                  <a:pt x="1420167" y="3002095"/>
                  <a:pt x="1416818" y="2633656"/>
                </a:cubicBezTo>
                <a:cubicBezTo>
                  <a:pt x="1413469" y="2265217"/>
                  <a:pt x="666541" y="1211814"/>
                  <a:pt x="572756" y="774711"/>
                </a:cubicBezTo>
                <a:cubicBezTo>
                  <a:pt x="478971" y="337608"/>
                  <a:pt x="653143" y="74676"/>
                  <a:pt x="854110" y="11036"/>
                </a:cubicBezTo>
                <a:cubicBezTo>
                  <a:pt x="1055077" y="-52604"/>
                  <a:pt x="1416818" y="170134"/>
                  <a:pt x="1778559" y="392873"/>
                </a:cubicBezTo>
              </a:path>
            </a:pathLst>
          </a:custGeom>
          <a:noFill/>
          <a:ln w="12700">
            <a:prstDash val="lg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6FCA71-EE39-C9ED-2E49-ADE42473DB5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685918" y="2809537"/>
            <a:ext cx="1237201" cy="378669"/>
          </a:xfrm>
          <a:prstGeom prst="straightConnector1">
            <a:avLst/>
          </a:prstGeom>
          <a:ln w="12700">
            <a:prstDash val="lg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765E28-9E34-062E-186F-2CFD17CB8DDE}"/>
              </a:ext>
            </a:extLst>
          </p:cNvPr>
          <p:cNvSpPr txBox="1"/>
          <p:nvPr/>
        </p:nvSpPr>
        <p:spPr>
          <a:xfrm>
            <a:off x="926097" y="4922199"/>
            <a:ext cx="3002622" cy="9194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... mis archivos con los últimos cambios agregados al repositorio por mis compañeros de equipo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887F5-7F9B-3830-4CF0-27FBF14B9F20}"/>
              </a:ext>
            </a:extLst>
          </p:cNvPr>
          <p:cNvSpPr txBox="1"/>
          <p:nvPr/>
        </p:nvSpPr>
        <p:spPr>
          <a:xfrm>
            <a:off x="2164469" y="3871824"/>
            <a:ext cx="2407531" cy="9194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... mis propios cambios al repositorio del sistema de control de versiones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9BC35D-3697-F9F8-B85A-9BD8306CBCCC}"/>
              </a:ext>
            </a:extLst>
          </p:cNvPr>
          <p:cNvSpPr txBox="1"/>
          <p:nvPr/>
        </p:nvSpPr>
        <p:spPr>
          <a:xfrm>
            <a:off x="4472900" y="4701763"/>
            <a:ext cx="3002621" cy="11918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un compañero hizo cambios a las mismas líneas e hizo </a:t>
            </a:r>
            <a:r>
              <a:rPr lang="en-CL" sz="1600" i="1"/>
              <a:t>commit</a:t>
            </a:r>
            <a:r>
              <a:rPr lang="en-CL" sz="1600"/>
              <a:t> después de que yo actualicé mis archivos por última vez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70454C-C974-3C96-DC35-2A6D3C111872}"/>
              </a:ext>
            </a:extLst>
          </p:cNvPr>
          <p:cNvSpPr txBox="1"/>
          <p:nvPr/>
        </p:nvSpPr>
        <p:spPr>
          <a:xfrm>
            <a:off x="7862468" y="4817293"/>
            <a:ext cx="4146862" cy="18217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el sistema no tiene cómo saber cuál cambio es correcto </a:t>
            </a:r>
            <a:r>
              <a:rPr lang="en-CL" sz="1600">
                <a:sym typeface="Wingdings" pitchFamily="2" charset="2"/>
              </a:rPr>
              <a:t> </a:t>
            </a:r>
            <a:r>
              <a:rPr lang="en-CL" sz="1600"/>
              <a:t>cambia el código de mis archivos con los dos conjuntos de cambios</a:t>
            </a:r>
          </a:p>
          <a:p>
            <a:pPr>
              <a:spcBef>
                <a:spcPts val="600"/>
              </a:spcBef>
            </a:pPr>
            <a:r>
              <a:rPr lang="en-CL" sz="1600">
                <a:sym typeface="Wingdings" pitchFamily="2" charset="2"/>
              </a:rPr>
              <a:t></a:t>
            </a:r>
            <a:r>
              <a:rPr lang="en-CL" sz="1600"/>
              <a:t> yo debo ahora entender qué se supone que hace el código, hacer el cambio correcto, y hacer </a:t>
            </a:r>
            <a:r>
              <a:rPr lang="en-CL" sz="1600" i="1"/>
              <a:t>commit</a:t>
            </a:r>
            <a:r>
              <a:rPr lang="en-CL" sz="1600"/>
              <a:t> en el repositorio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A223C-A95A-5AB8-F425-CEADE134B700}"/>
              </a:ext>
            </a:extLst>
          </p:cNvPr>
          <p:cNvSpPr txBox="1"/>
          <p:nvPr/>
        </p:nvSpPr>
        <p:spPr>
          <a:xfrm>
            <a:off x="203803" y="5972574"/>
            <a:ext cx="1451893" cy="64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... en mi parte del código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8008F-FDCB-63E0-F9A0-47549281B96D}"/>
              </a:ext>
            </a:extLst>
          </p:cNvPr>
          <p:cNvCxnSpPr/>
          <p:nvPr/>
        </p:nvCxnSpPr>
        <p:spPr>
          <a:xfrm>
            <a:off x="502418" y="1925025"/>
            <a:ext cx="0" cy="4047549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607F6D-A266-84A9-098A-7549BAF1A689}"/>
              </a:ext>
            </a:extLst>
          </p:cNvPr>
          <p:cNvCxnSpPr>
            <a:cxnSpLocks/>
          </p:cNvCxnSpPr>
          <p:nvPr/>
        </p:nvCxnSpPr>
        <p:spPr>
          <a:xfrm>
            <a:off x="1085222" y="2384726"/>
            <a:ext cx="162069" cy="2548250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A01155-6443-3F01-28B7-DD61542C46E7}"/>
              </a:ext>
            </a:extLst>
          </p:cNvPr>
          <p:cNvCxnSpPr>
            <a:cxnSpLocks/>
          </p:cNvCxnSpPr>
          <p:nvPr/>
        </p:nvCxnSpPr>
        <p:spPr>
          <a:xfrm>
            <a:off x="1670969" y="2844427"/>
            <a:ext cx="530930" cy="1169147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920505-DDD4-0F7F-6CD6-6A8C5D4460E8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flipH="1">
            <a:off x="5974211" y="2809537"/>
            <a:ext cx="711707" cy="1892226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32124E-9F25-C1C7-59DF-D022CA04B40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7923119" y="3835192"/>
            <a:ext cx="2012780" cy="982101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51DD93A-FC20-83E1-7B87-906FE5F96629}"/>
              </a:ext>
            </a:extLst>
          </p:cNvPr>
          <p:cNvSpPr txBox="1"/>
          <p:nvPr/>
        </p:nvSpPr>
        <p:spPr>
          <a:xfrm>
            <a:off x="8939378" y="3315870"/>
            <a:ext cx="1113724" cy="374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agregar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7235D9-15ED-D1D7-20C7-6C3D1A1C4315}"/>
              </a:ext>
            </a:extLst>
          </p:cNvPr>
          <p:cNvCxnSpPr>
            <a:endCxn id="6" idx="0"/>
          </p:cNvCxnSpPr>
          <p:nvPr/>
        </p:nvCxnSpPr>
        <p:spPr>
          <a:xfrm>
            <a:off x="502418" y="1063416"/>
            <a:ext cx="427332" cy="487038"/>
          </a:xfrm>
          <a:prstGeom prst="straightConnector1">
            <a:avLst/>
          </a:prstGeom>
          <a:ln w="12700">
            <a:prstDash val="lg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30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B5A05-0F57-B97D-81E5-9B6D53B4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22</a:t>
            </a:fld>
            <a:endParaRPr lang="en-CL"/>
          </a:p>
        </p:txBody>
      </p:sp>
      <p:sp>
        <p:nvSpPr>
          <p:cNvPr id="5" name="Vertical Scroll 4">
            <a:extLst>
              <a:ext uri="{FF2B5EF4-FFF2-40B4-BE49-F238E27FC236}">
                <a16:creationId xmlns:a16="http://schemas.microsoft.com/office/drawing/2014/main" id="{C0B709CD-F025-1B84-A95C-1DC978DABAB0}"/>
              </a:ext>
            </a:extLst>
          </p:cNvPr>
          <p:cNvSpPr/>
          <p:nvPr/>
        </p:nvSpPr>
        <p:spPr>
          <a:xfrm>
            <a:off x="1494545" y="115808"/>
            <a:ext cx="8669677" cy="5344040"/>
          </a:xfrm>
          <a:prstGeom prst="vertic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2000"/>
              </a:lnSpc>
            </a:pPr>
            <a:r>
              <a:rPr lang="en-CL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</a:p>
          <a:p>
            <a:pPr>
              <a:lnSpc>
                <a:spcPct val="112000"/>
              </a:lnSpc>
            </a:pPr>
            <a:r>
              <a:rPr lang="en-CL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CL" sz="1600" i="1">
                <a:solidFill>
                  <a:schemeClr val="tx1"/>
                </a:solidFill>
                <a:latin typeface="Century Schoolbook" panose="02040604050505020304" pitchFamily="18" charset="0"/>
                <a:cs typeface="Consolas" panose="020B0609020204030204" pitchFamily="49" charset="0"/>
              </a:rPr>
              <a:t>encontrar estudiantes mirando sólo una parte del nombre</a:t>
            </a:r>
          </a:p>
          <a:p>
            <a:pPr>
              <a:lnSpc>
                <a:spcPct val="112000"/>
              </a:lnSpc>
            </a:pPr>
            <a:r>
              <a:rPr lang="en-CL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lnSpc>
                <a:spcPct val="112000"/>
              </a:lnSpc>
            </a:pPr>
            <a:r>
              <a:rPr lang="en-CL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StudentCollection findStudents(String name) {</a:t>
            </a:r>
          </a:p>
          <a:p>
            <a:pPr>
              <a:lnSpc>
                <a:spcPct val="112000"/>
              </a:lnSpc>
            </a:pPr>
            <a:r>
              <a:rPr lang="en-CL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StudentRecordCollection records = getStudentRecords(string)</a:t>
            </a:r>
          </a:p>
          <a:p>
            <a:pPr>
              <a:lnSpc>
                <a:spcPct val="112000"/>
              </a:lnSpc>
            </a:pPr>
            <a:r>
              <a:rPr lang="en-CL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&lt;&lt;&lt;&lt;&lt;&lt;&lt;&lt;</a:t>
            </a:r>
          </a:p>
          <a:p>
            <a:pPr>
              <a:lnSpc>
                <a:spcPct val="112000"/>
              </a:lnSpc>
            </a:pPr>
            <a:r>
              <a:rPr lang="en-CL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RecordManager.lookupRecord(records)</a:t>
            </a:r>
          </a:p>
          <a:p>
            <a:pPr>
              <a:lnSpc>
                <a:spcPct val="112000"/>
              </a:lnSpc>
            </a:pPr>
            <a:r>
              <a:rPr lang="en-CL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StudentCollection studentsFound = new StudentCollection()</a:t>
            </a:r>
          </a:p>
          <a:p>
            <a:pPr>
              <a:lnSpc>
                <a:spcPct val="112000"/>
              </a:lnSpc>
            </a:pPr>
            <a:r>
              <a:rPr lang="en-CL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records.toList(studentsFound)</a:t>
            </a:r>
          </a:p>
          <a:p>
            <a:pPr>
              <a:lnSpc>
                <a:spcPct val="112000"/>
              </a:lnSpc>
            </a:pPr>
            <a:r>
              <a:rPr lang="en-CL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</a:t>
            </a:r>
          </a:p>
          <a:p>
            <a:pPr>
              <a:lnSpc>
                <a:spcPct val="112000"/>
              </a:lnSpc>
            </a:pPr>
            <a:r>
              <a:rPr lang="en-CL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StudentCollectionHelper.buildStudentCollection(records)</a:t>
            </a:r>
          </a:p>
          <a:p>
            <a:pPr>
              <a:lnSpc>
                <a:spcPct val="112000"/>
              </a:lnSpc>
            </a:pPr>
            <a:r>
              <a:rPr lang="en-CL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&gt;&gt;&gt;&gt;&gt;&gt;&gt;&gt;</a:t>
            </a:r>
          </a:p>
          <a:p>
            <a:pPr>
              <a:lnSpc>
                <a:spcPct val="112000"/>
              </a:lnSpc>
            </a:pPr>
            <a:r>
              <a:rPr lang="en-CL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studentsFound</a:t>
            </a:r>
          </a:p>
          <a:p>
            <a:pPr>
              <a:lnSpc>
                <a:spcPct val="112000"/>
              </a:lnSpc>
            </a:pPr>
            <a:r>
              <a:rPr lang="en-CL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ACCD3-5DC6-B69E-6709-5C15F5649F69}"/>
              </a:ext>
            </a:extLst>
          </p:cNvPr>
          <p:cNvSpPr txBox="1"/>
          <p:nvPr/>
        </p:nvSpPr>
        <p:spPr>
          <a:xfrm>
            <a:off x="9401696" y="2667674"/>
            <a:ext cx="2671826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este código fue </a:t>
            </a:r>
            <a:r>
              <a:rPr lang="en-CL" sz="1600" i="1"/>
              <a:t>committed</a:t>
            </a:r>
            <a:r>
              <a:rPr lang="en-CL" sz="1600"/>
              <a:t> después de que actualizaste tu archivo por última vez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3E408-0004-086B-7EA5-647E6CA8A4DA}"/>
              </a:ext>
            </a:extLst>
          </p:cNvPr>
          <p:cNvSpPr txBox="1"/>
          <p:nvPr/>
        </p:nvSpPr>
        <p:spPr>
          <a:xfrm>
            <a:off x="9574182" y="3898038"/>
            <a:ext cx="2499340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este es el cambio que estás tratando de agregar y que produce conflicto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2CBD7-4C94-20E7-0146-B6ACDABBA838}"/>
              </a:ext>
            </a:extLst>
          </p:cNvPr>
          <p:cNvSpPr txBox="1"/>
          <p:nvPr/>
        </p:nvSpPr>
        <p:spPr>
          <a:xfrm>
            <a:off x="327480" y="215758"/>
            <a:ext cx="2716266" cy="6469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marcas agregadas por el sis-tema de control de versiones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5533649-1AF6-8258-D9DC-3F51F2D1FB94}"/>
              </a:ext>
            </a:extLst>
          </p:cNvPr>
          <p:cNvSpPr/>
          <p:nvPr/>
        </p:nvSpPr>
        <p:spPr>
          <a:xfrm>
            <a:off x="9021552" y="2745486"/>
            <a:ext cx="246580" cy="763779"/>
          </a:xfrm>
          <a:prstGeom prst="rightBrace">
            <a:avLst>
              <a:gd name="adj1" fmla="val 29167"/>
              <a:gd name="adj2" fmla="val 5134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E215E8-287F-D525-9A7F-805B2932011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774973" y="3971602"/>
            <a:ext cx="799209" cy="38613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6F6085-BE60-66F8-AF29-07DD3D2A262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85613" y="862744"/>
            <a:ext cx="659005" cy="1613756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4C39B3-749D-C4DB-2D44-B080BE7AE7F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85613" y="862744"/>
            <a:ext cx="659005" cy="3233006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0558-4EB1-E90D-4EE8-37D39D8C94F7}"/>
              </a:ext>
            </a:extLst>
          </p:cNvPr>
          <p:cNvSpPr txBox="1"/>
          <p:nvPr/>
        </p:nvSpPr>
        <p:spPr>
          <a:xfrm>
            <a:off x="1958617" y="4817439"/>
            <a:ext cx="7741531" cy="19409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L"/>
              <a:t>La integración continua evita sopresas desagradables:</a:t>
            </a:r>
          </a:p>
          <a:p>
            <a:pPr marL="285750" indent="-1460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L" sz="1600"/>
              <a:t>los conflictos son como puzles, a veces muy molestos porque no sabemos lo que la otra persona está tratando de hacer</a:t>
            </a:r>
          </a:p>
          <a:p>
            <a:pPr marL="285750" indent="-1460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L" sz="1600"/>
              <a:t>cuando todos mantienen sus archivos de código al día, los conflictos al combinarlos aparecen de inmediato y son más fáciles de corregir—al detectarlos temprano, tienden a ser pequeños y manejables</a:t>
            </a:r>
            <a:endParaRPr lang="en-CL" sz="1400"/>
          </a:p>
        </p:txBody>
      </p:sp>
    </p:spTree>
    <p:extLst>
      <p:ext uri="{BB962C8B-B14F-4D97-AF65-F5344CB8AC3E}">
        <p14:creationId xmlns:p14="http://schemas.microsoft.com/office/powerpoint/2010/main" val="1357948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7E65F-17B6-92ED-DB8B-846E3D17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23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40721-0A2D-5B6F-991F-681B1AE3FE7D}"/>
              </a:ext>
            </a:extLst>
          </p:cNvPr>
          <p:cNvSpPr txBox="1"/>
          <p:nvPr/>
        </p:nvSpPr>
        <p:spPr>
          <a:xfrm>
            <a:off x="4642022" y="951137"/>
            <a:ext cx="2068995" cy="6469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Pasemos a la próxima funcionalidad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4ED45-5E6C-8BC6-887C-D9BED1B00CBB}"/>
              </a:ext>
            </a:extLst>
          </p:cNvPr>
          <p:cNvSpPr txBox="1"/>
          <p:nvPr/>
        </p:nvSpPr>
        <p:spPr>
          <a:xfrm>
            <a:off x="4797288" y="3442904"/>
            <a:ext cx="2068995" cy="6469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Escribamos un </a:t>
            </a:r>
            <a:r>
              <a:rPr lang="en-CL" sz="1600" i="1"/>
              <a:t>test</a:t>
            </a:r>
            <a:r>
              <a:rPr lang="en-CL" sz="1600"/>
              <a:t> unitario que falle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6770A-A736-C3E8-E506-A643F71B57E7}"/>
              </a:ext>
            </a:extLst>
          </p:cNvPr>
          <p:cNvSpPr txBox="1"/>
          <p:nvPr/>
        </p:nvSpPr>
        <p:spPr>
          <a:xfrm>
            <a:off x="7743105" y="2197020"/>
            <a:ext cx="2543318" cy="6469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Pensemos acerca de lo que el código tiene que hacer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E0268-8F89-266F-D897-BB3887DC7259}"/>
              </a:ext>
            </a:extLst>
          </p:cNvPr>
          <p:cNvSpPr txBox="1"/>
          <p:nvPr/>
        </p:nvSpPr>
        <p:spPr>
          <a:xfrm>
            <a:off x="1173246" y="2197020"/>
            <a:ext cx="2268877" cy="6469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CL" sz="1600"/>
              <a:t>Escribamos código que haga que el </a:t>
            </a:r>
            <a:r>
              <a:rPr lang="en-CL" sz="1600" i="1"/>
              <a:t>test</a:t>
            </a:r>
            <a:r>
              <a:rPr lang="en-CL" sz="1600"/>
              <a:t> pase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29749F3D-E4B5-3782-B38C-B3490B91D1CD}"/>
              </a:ext>
            </a:extLst>
          </p:cNvPr>
          <p:cNvSpPr/>
          <p:nvPr/>
        </p:nvSpPr>
        <p:spPr>
          <a:xfrm>
            <a:off x="2149291" y="1043603"/>
            <a:ext cx="2178121" cy="934948"/>
          </a:xfrm>
          <a:prstGeom prst="bentArrow">
            <a:avLst>
              <a:gd name="adj1" fmla="val 7418"/>
              <a:gd name="adj2" fmla="val 22253"/>
              <a:gd name="adj3" fmla="val 2060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/>
              </a:solidFill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50466FA8-47CB-755C-3A72-FA72364DC3E9}"/>
              </a:ext>
            </a:extLst>
          </p:cNvPr>
          <p:cNvSpPr/>
          <p:nvPr/>
        </p:nvSpPr>
        <p:spPr>
          <a:xfrm rot="5400000">
            <a:off x="7766716" y="533541"/>
            <a:ext cx="695943" cy="2178122"/>
          </a:xfrm>
          <a:prstGeom prst="bentArrow">
            <a:avLst>
              <a:gd name="adj1" fmla="val 8935"/>
              <a:gd name="adj2" fmla="val 28656"/>
              <a:gd name="adj3" fmla="val 25000"/>
              <a:gd name="adj4" fmla="val 36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088D5-6F13-EC05-85F4-B87E30A748F5}"/>
              </a:ext>
            </a:extLst>
          </p:cNvPr>
          <p:cNvSpPr txBox="1"/>
          <p:nvPr/>
        </p:nvSpPr>
        <p:spPr>
          <a:xfrm>
            <a:off x="4098731" y="1946741"/>
            <a:ext cx="3155575" cy="11237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L" sz="2000" i="1"/>
              <a:t>Loop</a:t>
            </a:r>
            <a:r>
              <a:rPr lang="en-CL" sz="2000"/>
              <a:t> de retroalimentación del </a:t>
            </a:r>
            <a:r>
              <a:rPr lang="en-CL" sz="2000" b="1"/>
              <a:t>desarrollo dirigido por tests (TDD)</a:t>
            </a:r>
            <a:endParaRPr lang="en-CL" b="1" i="1"/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EDDDD3F3-BF1E-024B-4DEE-F8ACB1BF9265}"/>
              </a:ext>
            </a:extLst>
          </p:cNvPr>
          <p:cNvSpPr/>
          <p:nvPr/>
        </p:nvSpPr>
        <p:spPr>
          <a:xfrm rot="16200000">
            <a:off x="2960590" y="2353843"/>
            <a:ext cx="695943" cy="2178122"/>
          </a:xfrm>
          <a:prstGeom prst="bentArrow">
            <a:avLst>
              <a:gd name="adj1" fmla="val 8935"/>
              <a:gd name="adj2" fmla="val 28656"/>
              <a:gd name="adj3" fmla="val 25000"/>
              <a:gd name="adj4" fmla="val 36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/>
              </a:solidFill>
            </a:endParaRP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86D763F5-28FE-C96D-5ECC-868EBB23D802}"/>
              </a:ext>
            </a:extLst>
          </p:cNvPr>
          <p:cNvSpPr/>
          <p:nvPr/>
        </p:nvSpPr>
        <p:spPr>
          <a:xfrm rot="10800000">
            <a:off x="7268284" y="3094932"/>
            <a:ext cx="2178121" cy="934948"/>
          </a:xfrm>
          <a:prstGeom prst="bentArrow">
            <a:avLst>
              <a:gd name="adj1" fmla="val 7418"/>
              <a:gd name="adj2" fmla="val 22253"/>
              <a:gd name="adj3" fmla="val 2060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3BC19-FD09-A845-0006-C3780ECC0365}"/>
              </a:ext>
            </a:extLst>
          </p:cNvPr>
          <p:cNvSpPr txBox="1"/>
          <p:nvPr/>
        </p:nvSpPr>
        <p:spPr>
          <a:xfrm>
            <a:off x="4797289" y="4786160"/>
            <a:ext cx="2457018" cy="11918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los programadores escri-ben los tests unitarios </a:t>
            </a:r>
            <a:r>
              <a:rPr lang="en-CL" sz="1600" b="1"/>
              <a:t>antes de</a:t>
            </a:r>
            <a:r>
              <a:rPr lang="en-CL" sz="1600"/>
              <a:t> escribir el código que va a ser testeado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AF0563-0CEE-D0E8-5303-D157F8646A6A}"/>
              </a:ext>
            </a:extLst>
          </p:cNvPr>
          <p:cNvSpPr txBox="1"/>
          <p:nvPr/>
        </p:nvSpPr>
        <p:spPr>
          <a:xfrm>
            <a:off x="8575455" y="4786160"/>
            <a:ext cx="3486150" cy="11918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obliga a que pensar primero qué significa que el código funcione correctamente </a:t>
            </a:r>
            <a:r>
              <a:rPr lang="en-CL" sz="160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CL" sz="1600">
                <a:solidFill>
                  <a:schemeClr val="bg2">
                    <a:lumMod val="75000"/>
                  </a:schemeClr>
                </a:solidFill>
              </a:rPr>
              <a:t>ayuda a escribir código que está realmente terminado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7D1A3F-A173-742A-2E45-CBAEE2AC0790}"/>
                  </a:ext>
                </a:extLst>
              </p:cNvPr>
              <p:cNvSpPr txBox="1"/>
              <p:nvPr/>
            </p:nvSpPr>
            <p:spPr>
              <a:xfrm>
                <a:off x="7655034" y="5081323"/>
                <a:ext cx="5196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L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CL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7D1A3F-A173-742A-2E45-CBAEE2AC0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34" y="5081323"/>
                <a:ext cx="51969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795780-8C57-93BE-00FC-0DA696D70082}"/>
                  </a:ext>
                </a:extLst>
              </p:cNvPr>
              <p:cNvSpPr txBox="1"/>
              <p:nvPr/>
            </p:nvSpPr>
            <p:spPr>
              <a:xfrm rot="10800000">
                <a:off x="3977329" y="5081322"/>
                <a:ext cx="5196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L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CL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795780-8C57-93BE-00FC-0DA696D70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977329" y="5081322"/>
                <a:ext cx="51969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FC7245-24E1-7D8A-AEFD-40ACAEC693FB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9848406" y="2920921"/>
            <a:ext cx="470124" cy="1865239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59EC0D-378E-4E42-FB97-64B0EC78C15C}"/>
              </a:ext>
            </a:extLst>
          </p:cNvPr>
          <p:cNvSpPr txBox="1"/>
          <p:nvPr/>
        </p:nvSpPr>
        <p:spPr>
          <a:xfrm>
            <a:off x="193455" y="4786160"/>
            <a:ext cx="3486150" cy="11918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>
                <a:solidFill>
                  <a:schemeClr val="bg2">
                    <a:lumMod val="75000"/>
                  </a:schemeClr>
                </a:solidFill>
              </a:rPr>
              <a:t>obliga a que pensar primero qué significa que el código funcione correctamente </a:t>
            </a:r>
            <a:r>
              <a:rPr lang="en-CL" sz="1600">
                <a:sym typeface="Wingdings" pitchFamily="2" charset="2"/>
              </a:rPr>
              <a:t> </a:t>
            </a:r>
            <a:r>
              <a:rPr lang="en-CL" sz="1600"/>
              <a:t>ayuda a escribir código que está </a:t>
            </a:r>
            <a:r>
              <a:rPr lang="en-CL" sz="1600" i="1"/>
              <a:t>realmente terminado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EE7F4-0BD6-2994-B518-986C9BF37F3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936530" y="2920921"/>
            <a:ext cx="212415" cy="1865239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64B5B1-A355-BB18-EE69-3D575B00D198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845428" y="4225488"/>
            <a:ext cx="180370" cy="560672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76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6AB20-3A1C-E93C-C6DA-BB49FEE3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24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22F7F-99AC-F7C1-A474-26FBBD791A65}"/>
              </a:ext>
            </a:extLst>
          </p:cNvPr>
          <p:cNvSpPr txBox="1"/>
          <p:nvPr/>
        </p:nvSpPr>
        <p:spPr>
          <a:xfrm>
            <a:off x="3728508" y="3131823"/>
            <a:ext cx="5424238" cy="1140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/>
              <a:t>El código siempre está dividido en unidades discretas:</a:t>
            </a:r>
          </a:p>
          <a:p>
            <a:pPr>
              <a:spcBef>
                <a:spcPts val="600"/>
              </a:spcBef>
            </a:pPr>
            <a:r>
              <a:rPr lang="en-CL"/>
              <a:t>clases, funciones, módulos, métodos, procedimientos, ... dependiendo del lenguaje de programación</a:t>
            </a:r>
            <a:endParaRPr lang="en-CL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71BFF-AE92-B389-E637-55279CC24BC3}"/>
              </a:ext>
            </a:extLst>
          </p:cNvPr>
          <p:cNvSpPr txBox="1"/>
          <p:nvPr/>
        </p:nvSpPr>
        <p:spPr>
          <a:xfrm>
            <a:off x="6440627" y="4446630"/>
            <a:ext cx="5633788" cy="2196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/>
              <a:t>En TTD, cada unidad tiene sus propios </a:t>
            </a:r>
            <a:r>
              <a:rPr lang="en-CL" i="1"/>
              <a:t>tests unitarios</a:t>
            </a:r>
            <a:r>
              <a:rPr lang="en-CL"/>
              <a:t>:</a:t>
            </a:r>
          </a:p>
          <a:p>
            <a:pPr marL="285750" indent="-192088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L"/>
              <a:t>son escritos en el mismo lenguaje que el resto del código, y almacenados en el mismo repositorio</a:t>
            </a:r>
          </a:p>
          <a:p>
            <a:pPr marL="285750" indent="-192088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L"/>
              <a:t>tienen acceso a cualquier parte del código de la unidad que sea visible para el resto del código</a:t>
            </a:r>
          </a:p>
          <a:p>
            <a:pPr marL="285750" indent="-192088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L"/>
              <a:t>su propósito es asegurarse de que la unidad funcione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D85C-52CD-D7A2-C3A1-AB23D89BFF70}"/>
              </a:ext>
            </a:extLst>
          </p:cNvPr>
          <p:cNvSpPr txBox="1"/>
          <p:nvPr/>
        </p:nvSpPr>
        <p:spPr>
          <a:xfrm>
            <a:off x="516076" y="295729"/>
            <a:ext cx="5924551" cy="25028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/>
              <a:t>Los problemas del código aparecen la primera vez que escribimos otro código que usa al primero</a:t>
            </a:r>
          </a:p>
          <a:p>
            <a:pPr>
              <a:spcBef>
                <a:spcPts val="600"/>
              </a:spcBef>
            </a:pPr>
            <a:r>
              <a:rPr lang="en-CL">
                <a:sym typeface="Wingdings" pitchFamily="2" charset="2"/>
              </a:rPr>
              <a:t> esto es exactamente lo que hacemos cuando escri-bimos primero un </a:t>
            </a:r>
            <a:r>
              <a:rPr lang="en-CL" i="1">
                <a:sym typeface="Wingdings" pitchFamily="2" charset="2"/>
              </a:rPr>
              <a:t>test</a:t>
            </a:r>
            <a:r>
              <a:rPr lang="en-CL">
                <a:sym typeface="Wingdings" pitchFamily="2" charset="2"/>
              </a:rPr>
              <a:t> unitario:</a:t>
            </a:r>
          </a:p>
          <a:p>
            <a:pPr marL="285750" indent="-144463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L">
                <a:sym typeface="Wingdings" pitchFamily="2" charset="2"/>
              </a:rPr>
              <a:t>usamos el código que estamos próximos a escribir</a:t>
            </a:r>
          </a:p>
          <a:p>
            <a:pPr marL="285750" indent="-144463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L">
                <a:sym typeface="Wingdings" pitchFamily="2" charset="2"/>
              </a:rPr>
              <a:t>... y lo hacemos en incrementos pequeños, resolviendo los problemas a medida que los vamos encontrando</a:t>
            </a:r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724274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E3FFC-7049-8BC9-0327-E3291603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25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FC114-3AAA-A499-D453-ECF703DAECDD}"/>
              </a:ext>
            </a:extLst>
          </p:cNvPr>
          <p:cNvSpPr txBox="1"/>
          <p:nvPr/>
        </p:nvSpPr>
        <p:spPr>
          <a:xfrm>
            <a:off x="302390" y="683979"/>
            <a:ext cx="6213073" cy="25709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 sz="2000"/>
              <a:t>Se puede obtener </a:t>
            </a:r>
            <a:r>
              <a:rPr lang="en-CL" sz="2000" i="1"/>
              <a:t>feedback</a:t>
            </a:r>
            <a:r>
              <a:rPr lang="en-CL" sz="2000"/>
              <a:t> del diseño y del </a:t>
            </a:r>
            <a:r>
              <a:rPr lang="en-CL" sz="2000" i="1"/>
              <a:t>testing</a:t>
            </a:r>
            <a:r>
              <a:rPr lang="en-CL" sz="2000"/>
              <a:t> con herramientas tales como:</a:t>
            </a:r>
          </a:p>
          <a:p>
            <a:pPr marL="271463" indent="-131763">
              <a:spcBef>
                <a:spcPts val="600"/>
              </a:spcBef>
            </a:pPr>
            <a:r>
              <a:rPr lang="en-CL" b="1" i="1"/>
              <a:t>wireframes</a:t>
            </a:r>
            <a:r>
              <a:rPr lang="en-CL"/>
              <a:t>, para hacer bosquejos de interfaces de usuario antes de construirlas</a:t>
            </a:r>
          </a:p>
          <a:p>
            <a:pPr marL="271463" indent="-131763">
              <a:spcBef>
                <a:spcPts val="600"/>
              </a:spcBef>
            </a:pPr>
            <a:r>
              <a:rPr lang="en-CL" b="1"/>
              <a:t>soluciones </a:t>
            </a:r>
            <a:r>
              <a:rPr lang="en-CL" b="1" i="1"/>
              <a:t>spike</a:t>
            </a:r>
            <a:r>
              <a:rPr lang="en-CL"/>
              <a:t>, para entender problemas técnicos difíciles</a:t>
            </a:r>
          </a:p>
          <a:p>
            <a:pPr marL="271463" indent="-131763">
              <a:spcBef>
                <a:spcPts val="600"/>
              </a:spcBef>
            </a:pPr>
            <a:r>
              <a:rPr lang="en-CL" b="1" i="1"/>
              <a:t>tests</a:t>
            </a:r>
            <a:r>
              <a:rPr lang="en-CL" b="1"/>
              <a:t> de usabilidad</a:t>
            </a:r>
            <a:r>
              <a:rPr lang="en-CL"/>
              <a:t>, para asegurarnos de que estamos tomando buenas decisiones de diseño</a:t>
            </a:r>
          </a:p>
        </p:txBody>
      </p:sp>
      <p:pic>
        <p:nvPicPr>
          <p:cNvPr id="6" name="Picture 3" descr="Wireframe Example">
            <a:hlinkClick r:id="rId2" tooltip="Wireframe Example"/>
            <a:extLst>
              <a:ext uri="{FF2B5EF4-FFF2-40B4-BE49-F238E27FC236}">
                <a16:creationId xmlns:a16="http://schemas.microsoft.com/office/drawing/2014/main" id="{29D9120B-C981-88E5-6393-A4141BD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827" y="329434"/>
            <a:ext cx="4886847" cy="3489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FD381-7359-F418-D34E-8AD5D237E792}"/>
              </a:ext>
            </a:extLst>
          </p:cNvPr>
          <p:cNvSpPr txBox="1"/>
          <p:nvPr/>
        </p:nvSpPr>
        <p:spPr>
          <a:xfrm>
            <a:off x="7281234" y="3987035"/>
            <a:ext cx="456003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https://www.experienceux.co.uk/faqs/what-is-wireframing/</a:t>
            </a:r>
            <a:endParaRPr lang="en-CL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6CD07-B01D-1ACA-A192-DB6EDB292A11}"/>
              </a:ext>
            </a:extLst>
          </p:cNvPr>
          <p:cNvSpPr txBox="1"/>
          <p:nvPr/>
        </p:nvSpPr>
        <p:spPr>
          <a:xfrm>
            <a:off x="302390" y="5441417"/>
            <a:ext cx="4913753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desde bosquejos simples (mejor para recibir </a:t>
            </a:r>
            <a:r>
              <a:rPr lang="en-CL" sz="1600" i="1"/>
              <a:t>feedback</a:t>
            </a:r>
            <a:r>
              <a:rPr lang="en-CL" sz="1600"/>
              <a:t>) de la navegación por el sistema, hasta representaciones detalladas de pantallas o páginas individuales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BF61D6-BD40-82C6-2151-24704303C471}"/>
              </a:ext>
            </a:extLst>
          </p:cNvPr>
          <p:cNvCxnSpPr>
            <a:cxnSpLocks/>
          </p:cNvCxnSpPr>
          <p:nvPr/>
        </p:nvCxnSpPr>
        <p:spPr>
          <a:xfrm flipH="1">
            <a:off x="649285" y="1798271"/>
            <a:ext cx="322759" cy="3643146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014D61-4E7F-39A4-275A-4D5167FB172A}"/>
              </a:ext>
            </a:extLst>
          </p:cNvPr>
          <p:cNvSpPr txBox="1"/>
          <p:nvPr/>
        </p:nvSpPr>
        <p:spPr>
          <a:xfrm>
            <a:off x="6037944" y="5186307"/>
            <a:ext cx="4014070" cy="1276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código escrito específicamente para enten-der un problema técnico particular, aprender más sobre un problema; luego se descarta:</a:t>
            </a:r>
          </a:p>
          <a:p>
            <a:pPr>
              <a:spcBef>
                <a:spcPts val="600"/>
              </a:spcBef>
            </a:pPr>
            <a:r>
              <a:rPr lang="en-CL" sz="1600"/>
              <a:t>arquitectónicos, o enfocados en los riesgos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776630-3833-04A6-72F2-0AFD0EB3C84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58269" y="2465471"/>
            <a:ext cx="6086710" cy="2720836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669202-2099-8D8E-3D53-0EC22EC31C6C}"/>
              </a:ext>
            </a:extLst>
          </p:cNvPr>
          <p:cNvSpPr txBox="1"/>
          <p:nvPr/>
        </p:nvSpPr>
        <p:spPr>
          <a:xfrm>
            <a:off x="1202073" y="3962600"/>
            <a:ext cx="4014070" cy="11918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observar cómo usuarios reales interactúan con la interfaz de usuario para realizar las tareas provistas por la aplicación: ¿qué tan fácil es aprender y usar el software?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F1453E-255D-F4F4-2681-5D435C12262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34206" y="2791153"/>
            <a:ext cx="1674902" cy="117144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55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F56AB-A827-D075-438F-43494191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26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2F3B6-9889-3E29-5A25-3F4EF36541B2}"/>
              </a:ext>
            </a:extLst>
          </p:cNvPr>
          <p:cNvSpPr txBox="1"/>
          <p:nvPr/>
        </p:nvSpPr>
        <p:spPr>
          <a:xfrm>
            <a:off x="1065225" y="2161568"/>
            <a:ext cx="6644671" cy="25501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2000"/>
              </a:lnSpc>
            </a:pPr>
            <a:r>
              <a:rPr lang="en-CL" sz="2000" b="1"/>
              <a:t>La práctica de programación en pares</a:t>
            </a:r>
          </a:p>
          <a:p>
            <a:pPr>
              <a:lnSpc>
                <a:spcPct val="112000"/>
              </a:lnSpc>
              <a:spcBef>
                <a:spcPts val="140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Dos personas se sientan frente a un mismo computador y escriben código juntas</a:t>
            </a:r>
          </a:p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El equipo rota constantemente los pares,</a:t>
            </a:r>
          </a:p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… de modo que todos ganan experiencia trabajando con cada parte del sistema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CD84415-15B5-D26D-18DF-34689712E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619" y="2146299"/>
            <a:ext cx="3670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236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DD7DE-E479-220D-C445-34448A0C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27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A8C9E-C340-B543-D3EF-053337A57A8F}"/>
              </a:ext>
            </a:extLst>
          </p:cNvPr>
          <p:cNvSpPr txBox="1"/>
          <p:nvPr/>
        </p:nvSpPr>
        <p:spPr>
          <a:xfrm>
            <a:off x="4094464" y="688001"/>
            <a:ext cx="6644671" cy="54819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Dos personas programando juntas producen más que si trabajan por separado:</a:t>
            </a:r>
          </a:p>
          <a:p>
            <a:pPr lvl="1">
              <a:lnSpc>
                <a:spcPct val="112000"/>
              </a:lnSpc>
              <a:spcBef>
                <a:spcPts val="10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se ayudan a mantenerse enfocadas</a:t>
            </a:r>
          </a:p>
          <a:p>
            <a:pPr lvl="1">
              <a:lnSpc>
                <a:spcPct val="112000"/>
              </a:lnSpc>
              <a:spcBef>
                <a:spcPts val="10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conversan constantemente sobre los problemas en los que están trabajando y van proponiendo una solución tras otra</a:t>
            </a:r>
          </a:p>
          <a:p>
            <a:pPr lvl="1">
              <a:lnSpc>
                <a:spcPct val="112000"/>
              </a:lnSpc>
              <a:spcBef>
                <a:spcPts val="10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al explicarle tu idea a la otra persona, te das cuenta de si la entiendes bien</a:t>
            </a:r>
          </a:p>
          <a:p>
            <a:pPr lvl="1">
              <a:lnSpc>
                <a:spcPct val="112000"/>
              </a:lnSpc>
              <a:spcBef>
                <a:spcPts val="10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cuando uno no sabe cómo seguir, el otro puede ayudar</a:t>
            </a:r>
          </a:p>
          <a:p>
            <a:pPr lvl="1">
              <a:lnSpc>
                <a:spcPct val="112000"/>
              </a:lnSpc>
              <a:spcBef>
                <a:spcPts val="10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hay dos pares de ojos observando cada cambio, por lo que encuentran muchos de esos pequeños errores que después pueden llegar a producir dolores de cabeza</a:t>
            </a:r>
          </a:p>
          <a:p>
            <a:pPr lvl="1">
              <a:lnSpc>
                <a:spcPct val="112000"/>
              </a:lnSpc>
              <a:spcBef>
                <a:spcPts val="1050"/>
              </a:spcBef>
            </a:pPr>
            <a:r>
              <a:rPr lang="en-US" altLang="en-US">
                <a:ea typeface="ＭＳ Ｐゴシック" panose="020B0600070205080204" pitchFamily="34" charset="-128"/>
                <a:cs typeface="Constantia" panose="02030602050306030303" pitchFamily="18" charset="0"/>
              </a:rPr>
              <a:t>es menos probable que uno use “atajos” si hay alguien más trabajando al lado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699A98B-4842-B273-B4EA-4FFDDB057E5B}"/>
              </a:ext>
            </a:extLst>
          </p:cNvPr>
          <p:cNvSpPr/>
          <p:nvPr/>
        </p:nvSpPr>
        <p:spPr>
          <a:xfrm>
            <a:off x="4018264" y="2295368"/>
            <a:ext cx="655336" cy="2733675"/>
          </a:xfrm>
          <a:prstGeom prst="leftBrace">
            <a:avLst>
              <a:gd name="adj1" fmla="val 73333"/>
              <a:gd name="adj2" fmla="val 5104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4F4C-E0C9-53BF-8A02-79F30EAB6747}"/>
              </a:ext>
            </a:extLst>
          </p:cNvPr>
          <p:cNvSpPr txBox="1"/>
          <p:nvPr/>
        </p:nvSpPr>
        <p:spPr>
          <a:xfrm>
            <a:off x="1725287" y="3202504"/>
            <a:ext cx="2178677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CL" sz="1600"/>
              <a:t>hay colaboración constante entre los integrantes del equipo</a:t>
            </a:r>
          </a:p>
        </p:txBody>
      </p:sp>
    </p:spTree>
    <p:extLst>
      <p:ext uri="{BB962C8B-B14F-4D97-AF65-F5344CB8AC3E}">
        <p14:creationId xmlns:p14="http://schemas.microsoft.com/office/powerpoint/2010/main" val="116490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527FE-B993-C0D7-758E-EF553268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3</a:t>
            </a:fld>
            <a:endParaRPr lang="en-CL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264942A-2D51-FCE0-C743-2646AB1BC110}"/>
              </a:ext>
            </a:extLst>
          </p:cNvPr>
          <p:cNvSpPr/>
          <p:nvPr/>
        </p:nvSpPr>
        <p:spPr>
          <a:xfrm>
            <a:off x="473991" y="1824000"/>
            <a:ext cx="1752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Requisitos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AF9D88-615F-9474-B92E-DCA8701876ED}"/>
              </a:ext>
            </a:extLst>
          </p:cNvPr>
          <p:cNvSpPr/>
          <p:nvPr/>
        </p:nvSpPr>
        <p:spPr>
          <a:xfrm>
            <a:off x="778791" y="2352328"/>
            <a:ext cx="1752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Diseño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3EB1D3B-10DB-1C03-B88E-C3EBC579504C}"/>
              </a:ext>
            </a:extLst>
          </p:cNvPr>
          <p:cNvSpPr/>
          <p:nvPr/>
        </p:nvSpPr>
        <p:spPr>
          <a:xfrm>
            <a:off x="1235991" y="2885728"/>
            <a:ext cx="1752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Implementación,</a:t>
            </a:r>
          </a:p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pruebas, integra-ción, más diseño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BF8A4F-F3C7-FAB3-F2D8-EC15C3843565}"/>
              </a:ext>
            </a:extLst>
          </p:cNvPr>
          <p:cNvSpPr/>
          <p:nvPr/>
        </p:nvSpPr>
        <p:spPr>
          <a:xfrm>
            <a:off x="1845591" y="3876328"/>
            <a:ext cx="1752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Integración final, prueba del sistema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84EC451-D796-4935-C674-BB1A19E9115E}"/>
              </a:ext>
            </a:extLst>
          </p:cNvPr>
          <p:cNvSpPr/>
          <p:nvPr/>
        </p:nvSpPr>
        <p:spPr>
          <a:xfrm>
            <a:off x="4080791" y="1824000"/>
            <a:ext cx="1752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Requisitos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3A892B8-C00B-7FA0-7C1B-2706F98355C7}"/>
              </a:ext>
            </a:extLst>
          </p:cNvPr>
          <p:cNvSpPr/>
          <p:nvPr/>
        </p:nvSpPr>
        <p:spPr>
          <a:xfrm>
            <a:off x="4385591" y="2352328"/>
            <a:ext cx="1752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Diseño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78F77DB-64A3-2610-7D89-87A6C6789E92}"/>
              </a:ext>
            </a:extLst>
          </p:cNvPr>
          <p:cNvSpPr/>
          <p:nvPr/>
        </p:nvSpPr>
        <p:spPr>
          <a:xfrm>
            <a:off x="4842791" y="2885728"/>
            <a:ext cx="1752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Implementación,</a:t>
            </a:r>
          </a:p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pruebas, integra-ción, más diseño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AF70BB1-4510-7464-2113-69CD7E4E9D7B}"/>
              </a:ext>
            </a:extLst>
          </p:cNvPr>
          <p:cNvSpPr/>
          <p:nvPr/>
        </p:nvSpPr>
        <p:spPr>
          <a:xfrm>
            <a:off x="5452391" y="3876328"/>
            <a:ext cx="1752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Integración final, prueba del sistema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C86CD7-182E-37F9-B379-1A1F3EB4C5E1}"/>
              </a:ext>
            </a:extLst>
          </p:cNvPr>
          <p:cNvCxnSpPr/>
          <p:nvPr/>
        </p:nvCxnSpPr>
        <p:spPr>
          <a:xfrm>
            <a:off x="3090191" y="3417540"/>
            <a:ext cx="1447800" cy="1588"/>
          </a:xfrm>
          <a:prstGeom prst="line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095B6D7-4E73-B113-4F55-3158AB5DD1F9}"/>
              </a:ext>
            </a:extLst>
          </p:cNvPr>
          <p:cNvSpPr/>
          <p:nvPr/>
        </p:nvSpPr>
        <p:spPr>
          <a:xfrm>
            <a:off x="6096000" y="520903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DDC216A2-3FA7-E81F-D81F-60E53AC4BA6E}"/>
              </a:ext>
            </a:extLst>
          </p:cNvPr>
          <p:cNvSpPr/>
          <p:nvPr/>
        </p:nvSpPr>
        <p:spPr>
          <a:xfrm rot="16200000">
            <a:off x="1845591" y="3561656"/>
            <a:ext cx="381000" cy="3124200"/>
          </a:xfrm>
          <a:prstGeom prst="leftBrace">
            <a:avLst>
              <a:gd name="adj1" fmla="val 52235"/>
              <a:gd name="adj2" fmla="val 50842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12356AEE-83C6-01E6-16FC-FD7C6D78D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6173151"/>
            <a:ext cx="107696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3200"/>
              </a:spcBef>
            </a:pPr>
            <a:r>
              <a:rPr lang="en-US" sz="1800">
                <a:latin typeface="Calibri" charset="0"/>
                <a:ea typeface="ＭＳ Ｐゴシック" charset="0"/>
                <a:cs typeface="Calibri" charset="0"/>
              </a:rPr>
              <a:t>El desarrollo es organizado en una serie de mini proyectos cortos: </a:t>
            </a:r>
            <a:r>
              <a:rPr lang="en-US" sz="1800" b="1">
                <a:latin typeface="Calibri" charset="0"/>
                <a:ea typeface="ＭＳ Ｐゴシック" charset="0"/>
                <a:cs typeface="Calibri" charset="0"/>
              </a:rPr>
              <a:t>iteraciones</a:t>
            </a:r>
            <a:r>
              <a:rPr lang="en-US" sz="1800">
                <a:latin typeface="Calibri" charset="0"/>
                <a:ea typeface="ＭＳ Ｐゴシック" charset="0"/>
                <a:cs typeface="Calibri" charset="0"/>
              </a:rPr>
              <a:t>; p.ej., de un mes de duración c/u. C/iteración incluye sus propias actividades de análisis de requisitos, diseño, implementación y testing</a:t>
            </a:r>
            <a:r>
              <a:rPr lang="en-US" sz="1800" b="1">
                <a:latin typeface="Calibri" charset="0"/>
                <a:cs typeface="Calibri" charset="0"/>
              </a:rPr>
              <a:t>.</a:t>
            </a:r>
            <a:endParaRPr lang="en-US" sz="1800"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30247444-D111-814F-435A-14FDC61D7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829" y="3019078"/>
            <a:ext cx="7825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10253F"/>
                </a:solidFill>
                <a:latin typeface="Calibri" charset="0"/>
                <a:cs typeface="Calibri" charset="0"/>
              </a:rPr>
              <a:t>tiempo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5D17F4-73E3-FDCF-4ED4-04A5CA2DAF46}"/>
              </a:ext>
            </a:extLst>
          </p:cNvPr>
          <p:cNvSpPr txBox="1"/>
          <p:nvPr/>
        </p:nvSpPr>
        <p:spPr>
          <a:xfrm>
            <a:off x="1606336" y="341634"/>
            <a:ext cx="7692109" cy="1055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Calibri" charset="0"/>
                <a:ea typeface="ＭＳ Ｐゴシック" charset="0"/>
                <a:cs typeface="Calibri" charset="0"/>
              </a:rPr>
              <a:t>El desarrollo iterativo incremental (</a:t>
            </a:r>
            <a:r>
              <a:rPr lang="en-US" sz="2800" b="1" cap="small">
                <a:latin typeface="Calibri" charset="0"/>
                <a:ea typeface="ＭＳ Ｐゴシック" charset="0"/>
                <a:cs typeface="Calibri" charset="0"/>
              </a:rPr>
              <a:t>dii</a:t>
            </a:r>
            <a:r>
              <a:rPr lang="en-US" sz="2800" b="1">
                <a:latin typeface="Calibri" charset="0"/>
                <a:ea typeface="ＭＳ Ｐゴシック" charset="0"/>
                <a:cs typeface="Calibri" charset="0"/>
              </a:rPr>
              <a:t>)</a:t>
            </a:r>
          </a:p>
          <a:p>
            <a:pPr algn="ctr">
              <a:spcBef>
                <a:spcPts val="0"/>
              </a:spcBef>
            </a:pPr>
            <a:r>
              <a:rPr lang="en-US" sz="2800" b="1">
                <a:latin typeface="Calibri" charset="0"/>
                <a:ea typeface="ＭＳ Ｐゴシック" charset="0"/>
                <a:cs typeface="Calibri" charset="0"/>
              </a:rPr>
              <a:t>es una práctica clave en los procesos modernos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6B78604-4669-CE18-95B8-AE561CFB836A}"/>
              </a:ext>
            </a:extLst>
          </p:cNvPr>
          <p:cNvSpPr/>
          <p:nvPr/>
        </p:nvSpPr>
        <p:spPr>
          <a:xfrm>
            <a:off x="7771973" y="1824000"/>
            <a:ext cx="1752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Requisitos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BCF8644-C11E-21F4-E1D0-0A151EEA3273}"/>
              </a:ext>
            </a:extLst>
          </p:cNvPr>
          <p:cNvSpPr/>
          <p:nvPr/>
        </p:nvSpPr>
        <p:spPr>
          <a:xfrm>
            <a:off x="8076773" y="2352328"/>
            <a:ext cx="1752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Diseño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40AAF53-D599-ED72-9C8F-14316E244D51}"/>
              </a:ext>
            </a:extLst>
          </p:cNvPr>
          <p:cNvSpPr/>
          <p:nvPr/>
        </p:nvSpPr>
        <p:spPr>
          <a:xfrm>
            <a:off x="8533973" y="2885728"/>
            <a:ext cx="1752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Implementación,</a:t>
            </a:r>
          </a:p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pruebas, integra-ción, más diseño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67BE5C-D39F-042E-83AF-82CC731FC0DB}"/>
              </a:ext>
            </a:extLst>
          </p:cNvPr>
          <p:cNvSpPr/>
          <p:nvPr/>
        </p:nvSpPr>
        <p:spPr>
          <a:xfrm>
            <a:off x="9143573" y="3876328"/>
            <a:ext cx="1752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Integración final, prueba del sistema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C2434C-DB97-4C17-6833-D11B9BCB08B3}"/>
              </a:ext>
            </a:extLst>
          </p:cNvPr>
          <p:cNvCxnSpPr/>
          <p:nvPr/>
        </p:nvCxnSpPr>
        <p:spPr>
          <a:xfrm>
            <a:off x="6722392" y="3391535"/>
            <a:ext cx="1447800" cy="1588"/>
          </a:xfrm>
          <a:prstGeom prst="line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25">
            <a:extLst>
              <a:ext uri="{FF2B5EF4-FFF2-40B4-BE49-F238E27FC236}">
                <a16:creationId xmlns:a16="http://schemas.microsoft.com/office/drawing/2014/main" id="{392437BF-FCA5-F2D8-306B-E4FFFC3A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404" y="3030379"/>
            <a:ext cx="7825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10253F"/>
                </a:solidFill>
                <a:latin typeface="Calibri" charset="0"/>
                <a:cs typeface="Calibri" charset="0"/>
              </a:rPr>
              <a:t>tiempo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98A94B18-7037-5801-C2B1-E5767E61F2B1}"/>
              </a:ext>
            </a:extLst>
          </p:cNvPr>
          <p:cNvSpPr/>
          <p:nvPr/>
        </p:nvSpPr>
        <p:spPr>
          <a:xfrm rot="16200000">
            <a:off x="5494582" y="3608834"/>
            <a:ext cx="381000" cy="3124200"/>
          </a:xfrm>
          <a:prstGeom prst="leftBrace">
            <a:avLst>
              <a:gd name="adj1" fmla="val 52235"/>
              <a:gd name="adj2" fmla="val 50842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00C1DFFF-1A25-A705-925E-FFE21C91C211}"/>
              </a:ext>
            </a:extLst>
          </p:cNvPr>
          <p:cNvSpPr/>
          <p:nvPr/>
        </p:nvSpPr>
        <p:spPr>
          <a:xfrm rot="16200000">
            <a:off x="9219773" y="3598745"/>
            <a:ext cx="381000" cy="3124200"/>
          </a:xfrm>
          <a:prstGeom prst="leftBrace">
            <a:avLst>
              <a:gd name="adj1" fmla="val 52235"/>
              <a:gd name="adj2" fmla="val 50842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FEDA7F-9962-C645-787F-060AEBC35FE9}"/>
              </a:ext>
            </a:extLst>
          </p:cNvPr>
          <p:cNvSpPr/>
          <p:nvPr/>
        </p:nvSpPr>
        <p:spPr>
          <a:xfrm>
            <a:off x="2558036" y="5233377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31A889-B472-AC40-1A23-1A9E231F6914}"/>
              </a:ext>
            </a:extLst>
          </p:cNvPr>
          <p:cNvCxnSpPr>
            <a:endCxn id="35" idx="0"/>
          </p:cNvCxnSpPr>
          <p:nvPr/>
        </p:nvCxnSpPr>
        <p:spPr>
          <a:xfrm>
            <a:off x="2710436" y="4880184"/>
            <a:ext cx="0" cy="35319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D921CF-9E05-DA7A-379E-7BBDACCB98CE}"/>
              </a:ext>
            </a:extLst>
          </p:cNvPr>
          <p:cNvCxnSpPr/>
          <p:nvPr/>
        </p:nvCxnSpPr>
        <p:spPr>
          <a:xfrm>
            <a:off x="6324600" y="4866928"/>
            <a:ext cx="0" cy="35319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FCBA42-1903-068D-F0E1-EA88B95EB766}"/>
              </a:ext>
            </a:extLst>
          </p:cNvPr>
          <p:cNvCxnSpPr/>
          <p:nvPr/>
        </p:nvCxnSpPr>
        <p:spPr>
          <a:xfrm>
            <a:off x="10006746" y="4855840"/>
            <a:ext cx="0" cy="35319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DCF6542-2401-1865-DA37-BEAB9B233BA1}"/>
              </a:ext>
            </a:extLst>
          </p:cNvPr>
          <p:cNvSpPr/>
          <p:nvPr/>
        </p:nvSpPr>
        <p:spPr>
          <a:xfrm>
            <a:off x="9703778" y="5209033"/>
            <a:ext cx="605936" cy="6059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0D4AA5-2F37-3DEF-ACDF-0C73885488FD}"/>
              </a:ext>
            </a:extLst>
          </p:cNvPr>
          <p:cNvCxnSpPr/>
          <p:nvPr/>
        </p:nvCxnSpPr>
        <p:spPr>
          <a:xfrm>
            <a:off x="10561161" y="3413824"/>
            <a:ext cx="1447800" cy="1588"/>
          </a:xfrm>
          <a:prstGeom prst="line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B91D103B-E037-7F52-EE2C-B744B2035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6173" y="3052668"/>
            <a:ext cx="7825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10253F"/>
                </a:solidFill>
                <a:latin typeface="Calibri" charset="0"/>
                <a:cs typeface="Calibri" charset="0"/>
              </a:rPr>
              <a:t>tiempo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E654C0-AF1A-DD41-6160-9EE36E995975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2057400" y="5351346"/>
            <a:ext cx="4343400" cy="821805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52013A-2A57-68F5-1DDB-379D9C60AF40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740400" y="5361434"/>
            <a:ext cx="660400" cy="81171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1101B6-9D77-DDD9-A4D1-07DB9607EF9A}"/>
              </a:ext>
            </a:extLst>
          </p:cNvPr>
          <p:cNvCxnSpPr>
            <a:stCxn id="24" idx="0"/>
          </p:cNvCxnSpPr>
          <p:nvPr/>
        </p:nvCxnSpPr>
        <p:spPr>
          <a:xfrm flipV="1">
            <a:off x="6400800" y="5351346"/>
            <a:ext cx="2997200" cy="821805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0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0C43-BA03-1727-1F63-F8C1478F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4</a:t>
            </a:fld>
            <a:endParaRPr lang="en-CL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FC6724-05D6-C391-C0EA-E6D9297D492B}"/>
              </a:ext>
            </a:extLst>
          </p:cNvPr>
          <p:cNvSpPr/>
          <p:nvPr/>
        </p:nvSpPr>
        <p:spPr>
          <a:xfrm>
            <a:off x="795020" y="1376672"/>
            <a:ext cx="1752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Requisitos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CF6428-8FCD-AC9E-4029-CE10E70E1F8E}"/>
              </a:ext>
            </a:extLst>
          </p:cNvPr>
          <p:cNvSpPr/>
          <p:nvPr/>
        </p:nvSpPr>
        <p:spPr>
          <a:xfrm>
            <a:off x="1099820" y="1905000"/>
            <a:ext cx="1752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Diseño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C71EE9E-8C8B-473B-49A4-CD212A4932D8}"/>
              </a:ext>
            </a:extLst>
          </p:cNvPr>
          <p:cNvSpPr/>
          <p:nvPr/>
        </p:nvSpPr>
        <p:spPr>
          <a:xfrm>
            <a:off x="1557020" y="2438400"/>
            <a:ext cx="1752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Implementación,</a:t>
            </a:r>
          </a:p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pruebas, integra-ción, más diseño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95D3C57-D9FA-B544-2DF9-8A537466B917}"/>
              </a:ext>
            </a:extLst>
          </p:cNvPr>
          <p:cNvSpPr/>
          <p:nvPr/>
        </p:nvSpPr>
        <p:spPr>
          <a:xfrm>
            <a:off x="2166620" y="3429000"/>
            <a:ext cx="1752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Integración final, prueba del sistema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A87BBA-AFAF-89A7-05BB-54F9BA53B10E}"/>
              </a:ext>
            </a:extLst>
          </p:cNvPr>
          <p:cNvSpPr/>
          <p:nvPr/>
        </p:nvSpPr>
        <p:spPr>
          <a:xfrm>
            <a:off x="4681220" y="1376672"/>
            <a:ext cx="1752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Requisitos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C3643F-DA93-962A-E893-3661E34EAD33}"/>
              </a:ext>
            </a:extLst>
          </p:cNvPr>
          <p:cNvSpPr/>
          <p:nvPr/>
        </p:nvSpPr>
        <p:spPr>
          <a:xfrm>
            <a:off x="4986020" y="1905000"/>
            <a:ext cx="1752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Diseño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E5CB87D-D25B-84DE-553D-91B1A79CED1E}"/>
              </a:ext>
            </a:extLst>
          </p:cNvPr>
          <p:cNvSpPr/>
          <p:nvPr/>
        </p:nvSpPr>
        <p:spPr>
          <a:xfrm>
            <a:off x="5443220" y="2438400"/>
            <a:ext cx="1752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Implementación,</a:t>
            </a:r>
          </a:p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pruebas, integra-ción, más diseño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629355D-6413-60FD-53FB-1DE4593A7C6F}"/>
              </a:ext>
            </a:extLst>
          </p:cNvPr>
          <p:cNvSpPr/>
          <p:nvPr/>
        </p:nvSpPr>
        <p:spPr>
          <a:xfrm>
            <a:off x="6052820" y="3429000"/>
            <a:ext cx="1752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Integración final, prueba del sistema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580108-6EA3-A193-BF80-8B319F5CD266}"/>
              </a:ext>
            </a:extLst>
          </p:cNvPr>
          <p:cNvCxnSpPr/>
          <p:nvPr/>
        </p:nvCxnSpPr>
        <p:spPr>
          <a:xfrm>
            <a:off x="3538220" y="2970212"/>
            <a:ext cx="1447800" cy="1588"/>
          </a:xfrm>
          <a:prstGeom prst="line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25">
            <a:extLst>
              <a:ext uri="{FF2B5EF4-FFF2-40B4-BE49-F238E27FC236}">
                <a16:creationId xmlns:a16="http://schemas.microsoft.com/office/drawing/2014/main" id="{53CA80A5-24DC-A4F9-F03B-2234BA4F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858" y="2571750"/>
            <a:ext cx="7825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10253F"/>
                </a:solidFill>
                <a:latin typeface="Calibri" charset="0"/>
                <a:cs typeface="Calibri" charset="0"/>
              </a:rPr>
              <a:t>tiempo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10A299-CE8E-0071-45DC-B57D4897AB0A}"/>
              </a:ext>
            </a:extLst>
          </p:cNvPr>
          <p:cNvSpPr txBox="1"/>
          <p:nvPr/>
        </p:nvSpPr>
        <p:spPr>
          <a:xfrm>
            <a:off x="291111" y="5478354"/>
            <a:ext cx="970279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</a:pPr>
            <a:r>
              <a:rPr lang="es-ES_tradnl" b="1">
                <a:latin typeface="+mn-lt"/>
                <a:ea typeface="ＭＳ Ｐゴシック" charset="0"/>
                <a:cs typeface="Calibri" charset="0"/>
              </a:rPr>
              <a:t>En </a:t>
            </a:r>
            <a:r>
              <a:rPr lang="es-ES_tradnl" b="1" cap="small">
                <a:latin typeface="+mn-lt"/>
                <a:ea typeface="ＭＳ Ｐゴシック" charset="0"/>
                <a:cs typeface="Calibri" charset="0"/>
              </a:rPr>
              <a:t>dii</a:t>
            </a:r>
            <a:r>
              <a:rPr lang="es-ES_tradnl" b="1">
                <a:latin typeface="+mn-lt"/>
                <a:ea typeface="ＭＳ Ｐゴシック" charset="0"/>
                <a:cs typeface="Calibri" charset="0"/>
              </a:rPr>
              <a:t>, el resultado de c/iteración es un </a:t>
            </a:r>
            <a:r>
              <a:rPr lang="es-ES_tradnl" b="1" i="1">
                <a:latin typeface="+mn-lt"/>
                <a:ea typeface="ＭＳ Ｐゴシック" charset="0"/>
                <a:cs typeface="Calibri" charset="0"/>
              </a:rPr>
              <a:t>sistema ejecutable </a:t>
            </a:r>
            <a:r>
              <a:rPr lang="es-ES_tradnl" b="1">
                <a:latin typeface="+mn-lt"/>
                <a:ea typeface="ＭＳ Ｐゴシック" charset="0"/>
                <a:cs typeface="Calibri" charset="0"/>
              </a:rPr>
              <a:t>pero incompleto (un </a:t>
            </a:r>
            <a:r>
              <a:rPr lang="es-ES_tradnl" b="1" i="1">
                <a:latin typeface="+mn-lt"/>
                <a:ea typeface="ＭＳ Ｐゴシック" charset="0"/>
                <a:cs typeface="Calibri" charset="0"/>
              </a:rPr>
              <a:t>sistema parcial</a:t>
            </a:r>
            <a:r>
              <a:rPr lang="es-ES_tradnl" b="1">
                <a:latin typeface="+mn-lt"/>
                <a:ea typeface="ＭＳ Ｐゴシック" charset="0"/>
                <a:cs typeface="Calibri" charset="0"/>
              </a:rPr>
              <a:t>): </a:t>
            </a:r>
          </a:p>
          <a:p>
            <a:pPr marL="311150" lvl="1" indent="-177800">
              <a:buFont typeface="Arial" charset="0"/>
              <a:buChar char="•"/>
            </a:pPr>
            <a:r>
              <a:rPr lang="es-ES_tradnl">
                <a:latin typeface="+mn-lt"/>
                <a:ea typeface="ＭＳ Ｐゴシック" charset="0"/>
                <a:cs typeface="Calibri" charset="0"/>
              </a:rPr>
              <a:t>está validado e integrado</a:t>
            </a:r>
          </a:p>
          <a:p>
            <a:pPr marL="311150" lvl="1" indent="-177800">
              <a:buFont typeface="Arial" charset="0"/>
              <a:buChar char="•"/>
            </a:pPr>
            <a:r>
              <a:rPr lang="es-ES_tradnl">
                <a:latin typeface="+mn-lt"/>
                <a:ea typeface="ＭＳ Ｐゴシック" charset="0"/>
                <a:cs typeface="Calibri" charset="0"/>
              </a:rPr>
              <a:t>el sistema crece incrementalmente</a:t>
            </a:r>
          </a:p>
          <a:p>
            <a:pPr marL="311150" lvl="1" indent="-177800">
              <a:buFont typeface="Arial" charset="0"/>
              <a:buChar char="•"/>
            </a:pPr>
            <a:r>
              <a:rPr lang="es-ES_tradnl">
                <a:latin typeface="+mn-lt"/>
                <a:ea typeface="ＭＳ Ｐゴシック" charset="0"/>
                <a:cs typeface="Calibri" charset="0"/>
              </a:rPr>
              <a:t>el sistema sólo estará listo para ser puesto en producción después de varias iteraciones, p.ej., 10</a:t>
            </a: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C61EE28C-1209-0AF4-771C-785658BF1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0925" y="3017954"/>
            <a:ext cx="3505187" cy="2077403"/>
          </a:xfrm>
          <a:prstGeom prst="ellipse">
            <a:avLst/>
          </a:prstGeom>
          <a:solidFill>
            <a:srgbClr val="FFC5CA"/>
          </a:solidFill>
          <a:ln>
            <a:solidFill>
              <a:srgbClr val="FF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10253F"/>
                </a:solidFill>
                <a:latin typeface="+mn-lt"/>
                <a:cs typeface="Calibri" charset="0"/>
              </a:rPr>
              <a:t>El resultado </a:t>
            </a:r>
            <a:r>
              <a:rPr lang="en-US" sz="1800" b="1">
                <a:solidFill>
                  <a:srgbClr val="10253F"/>
                </a:solidFill>
                <a:latin typeface="+mn-lt"/>
                <a:cs typeface="Calibri" charset="0"/>
              </a:rPr>
              <a:t>no es</a:t>
            </a:r>
            <a:r>
              <a:rPr lang="en-US" sz="1800">
                <a:solidFill>
                  <a:srgbClr val="10253F"/>
                </a:solidFill>
                <a:latin typeface="+mn-lt"/>
                <a:cs typeface="Calibri" charset="0"/>
              </a:rPr>
              <a:t> un prototipo experimental o desechable:</a:t>
            </a:r>
          </a:p>
          <a:p>
            <a:pPr algn="ctr" eaLnBrk="1" hangingPunct="1"/>
            <a:r>
              <a:rPr lang="en-US" sz="1800">
                <a:solidFill>
                  <a:srgbClr val="10253F"/>
                </a:solidFill>
                <a:latin typeface="+mn-lt"/>
                <a:cs typeface="Calibri" charset="0"/>
              </a:rPr>
              <a:t>el </a:t>
            </a:r>
            <a:r>
              <a:rPr lang="en-US" sz="1800" cap="small">
                <a:solidFill>
                  <a:srgbClr val="10253F"/>
                </a:solidFill>
                <a:latin typeface="+mn-lt"/>
                <a:cs typeface="Calibri" charset="0"/>
              </a:rPr>
              <a:t>dii</a:t>
            </a:r>
            <a:r>
              <a:rPr lang="en-US" sz="1800">
                <a:solidFill>
                  <a:srgbClr val="10253F"/>
                </a:solidFill>
                <a:latin typeface="+mn-lt"/>
                <a:cs typeface="Calibri" charset="0"/>
              </a:rPr>
              <a:t> </a:t>
            </a:r>
            <a:r>
              <a:rPr lang="en-US" sz="1800" b="1">
                <a:solidFill>
                  <a:srgbClr val="10253F"/>
                </a:solidFill>
                <a:latin typeface="+mn-lt"/>
                <a:cs typeface="Calibri" charset="0"/>
              </a:rPr>
              <a:t>no es</a:t>
            </a:r>
            <a:r>
              <a:rPr lang="en-US" sz="1800">
                <a:solidFill>
                  <a:srgbClr val="10253F"/>
                </a:solidFill>
                <a:latin typeface="+mn-lt"/>
                <a:cs typeface="Calibri" charset="0"/>
              </a:rPr>
              <a:t> desarrollo de prototipos desechables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339D7-BED5-3B2C-D3E6-F979BACB070A}"/>
              </a:ext>
            </a:extLst>
          </p:cNvPr>
          <p:cNvSpPr txBox="1"/>
          <p:nvPr/>
        </p:nvSpPr>
        <p:spPr>
          <a:xfrm>
            <a:off x="390380" y="316851"/>
            <a:ext cx="9504251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b="1"/>
              <a:t>El resultado de c/iteración es u</a:t>
            </a:r>
            <a:r>
              <a:rPr lang="es-ES_tradnl" sz="2800" b="1">
                <a:ea typeface="ＭＳ Ｐゴシック" charset="0"/>
              </a:rPr>
              <a:t>n subconjunto del sistema final</a:t>
            </a:r>
            <a:endParaRPr lang="en-C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233738-B728-199A-42D6-05B3BCE83D0B}"/>
              </a:ext>
            </a:extLst>
          </p:cNvPr>
          <p:cNvSpPr/>
          <p:nvPr/>
        </p:nvSpPr>
        <p:spPr>
          <a:xfrm>
            <a:off x="6738620" y="478583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524BCB-ED35-79C6-DD87-A856DC076E95}"/>
              </a:ext>
            </a:extLst>
          </p:cNvPr>
          <p:cNvSpPr/>
          <p:nvPr/>
        </p:nvSpPr>
        <p:spPr>
          <a:xfrm>
            <a:off x="2852420" y="4790557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3255F9-DE16-21DF-C0B3-C7159EA4CF52}"/>
              </a:ext>
            </a:extLst>
          </p:cNvPr>
          <p:cNvCxnSpPr>
            <a:endCxn id="23" idx="0"/>
          </p:cNvCxnSpPr>
          <p:nvPr/>
        </p:nvCxnSpPr>
        <p:spPr>
          <a:xfrm>
            <a:off x="3004820" y="4437364"/>
            <a:ext cx="0" cy="35319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1D954F-65D0-2C46-7CFD-C9C56C4E994B}"/>
              </a:ext>
            </a:extLst>
          </p:cNvPr>
          <p:cNvCxnSpPr/>
          <p:nvPr/>
        </p:nvCxnSpPr>
        <p:spPr>
          <a:xfrm>
            <a:off x="6967220" y="4443730"/>
            <a:ext cx="0" cy="35319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DBC9E9-F96C-136B-27E4-4621F7563E3F}"/>
              </a:ext>
            </a:extLst>
          </p:cNvPr>
          <p:cNvCxnSpPr/>
          <p:nvPr/>
        </p:nvCxnSpPr>
        <p:spPr>
          <a:xfrm>
            <a:off x="7446695" y="2908716"/>
            <a:ext cx="1447800" cy="1588"/>
          </a:xfrm>
          <a:prstGeom prst="line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A0D0BBCA-1015-0380-83BB-6D4D8E744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333" y="2510254"/>
            <a:ext cx="7825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10253F"/>
                </a:solidFill>
                <a:latin typeface="Calibri" charset="0"/>
                <a:cs typeface="Calibri" charset="0"/>
              </a:rPr>
              <a:t>tiempo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22BBF9-6841-DC03-C3CA-17F42BBD061A}"/>
              </a:ext>
            </a:extLst>
          </p:cNvPr>
          <p:cNvCxnSpPr>
            <a:cxnSpLocks/>
            <a:stCxn id="19" idx="0"/>
            <a:endCxn id="23" idx="6"/>
          </p:cNvCxnSpPr>
          <p:nvPr/>
        </p:nvCxnSpPr>
        <p:spPr>
          <a:xfrm flipH="1" flipV="1">
            <a:off x="3157220" y="4942957"/>
            <a:ext cx="1985287" cy="53539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A06B44-E6F2-133F-50DF-79AF7D7F8C65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V="1">
            <a:off x="5142507" y="5014435"/>
            <a:ext cx="1596113" cy="463919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65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C376D-D419-FB26-8848-AD3C4241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5</a:t>
            </a:fld>
            <a:endParaRPr lang="en-CL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BD2426-2C6A-7310-7BB4-DD99061103C2}"/>
              </a:ext>
            </a:extLst>
          </p:cNvPr>
          <p:cNvSpPr/>
          <p:nvPr/>
        </p:nvSpPr>
        <p:spPr>
          <a:xfrm>
            <a:off x="4706876" y="2751656"/>
            <a:ext cx="1752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Requisitos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0B003F-61FC-4616-72C9-7DE159F7691D}"/>
              </a:ext>
            </a:extLst>
          </p:cNvPr>
          <p:cNvSpPr/>
          <p:nvPr/>
        </p:nvSpPr>
        <p:spPr>
          <a:xfrm>
            <a:off x="5011676" y="3279984"/>
            <a:ext cx="1752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Diseño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20DB38E-921A-DB14-5AAA-8482EA687646}"/>
              </a:ext>
            </a:extLst>
          </p:cNvPr>
          <p:cNvSpPr/>
          <p:nvPr/>
        </p:nvSpPr>
        <p:spPr>
          <a:xfrm>
            <a:off x="5468876" y="3813384"/>
            <a:ext cx="1752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Implementación,</a:t>
            </a:r>
          </a:p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pruebas, integra-ción, más diseño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9CFC486-1EBA-3653-2201-21A1E0C82F54}"/>
              </a:ext>
            </a:extLst>
          </p:cNvPr>
          <p:cNvSpPr/>
          <p:nvPr/>
        </p:nvSpPr>
        <p:spPr>
          <a:xfrm>
            <a:off x="6078476" y="4803984"/>
            <a:ext cx="1752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Integración final, prueba del sistema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92ED6-391F-9767-EA26-58A850BE7700}"/>
              </a:ext>
            </a:extLst>
          </p:cNvPr>
          <p:cNvSpPr txBox="1"/>
          <p:nvPr/>
        </p:nvSpPr>
        <p:spPr>
          <a:xfrm>
            <a:off x="527321" y="4177832"/>
            <a:ext cx="322171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Calibri" charset="0"/>
              </a:rPr>
              <a:t>Incluye programación y testing desde temprano, de un sistema parcial, en ciclos que se repiten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AB3AB-31BC-04B6-D9FB-7FBFAB89A863}"/>
              </a:ext>
            </a:extLst>
          </p:cNvPr>
          <p:cNvSpPr txBox="1"/>
          <p:nvPr/>
        </p:nvSpPr>
        <p:spPr>
          <a:xfrm>
            <a:off x="514621" y="2789384"/>
            <a:ext cx="332536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Calibri" charset="0"/>
              </a:rPr>
              <a:t>El desarrollo mismo comienza antes de que todos los requisitos estén definidos en detalle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E67867F-6FEA-51C0-B132-11C364EEB3AA}"/>
              </a:ext>
            </a:extLst>
          </p:cNvPr>
          <p:cNvSpPr/>
          <p:nvPr/>
        </p:nvSpPr>
        <p:spPr>
          <a:xfrm>
            <a:off x="7879835" y="2679732"/>
            <a:ext cx="1752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Requisitos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AA67D4A-AAF0-E902-2D97-158529AC2A2F}"/>
              </a:ext>
            </a:extLst>
          </p:cNvPr>
          <p:cNvSpPr/>
          <p:nvPr/>
        </p:nvSpPr>
        <p:spPr>
          <a:xfrm>
            <a:off x="8184635" y="3208060"/>
            <a:ext cx="17526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Diseño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88B1E8F-DF34-8ACC-B25F-EBC27030C5F9}"/>
              </a:ext>
            </a:extLst>
          </p:cNvPr>
          <p:cNvSpPr/>
          <p:nvPr/>
        </p:nvSpPr>
        <p:spPr>
          <a:xfrm>
            <a:off x="8641835" y="3741460"/>
            <a:ext cx="1752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Implementación,</a:t>
            </a:r>
          </a:p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pruebas, integra-ción, más diseño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EE9F075-EDFC-85E7-EE0F-3987101EC8CE}"/>
              </a:ext>
            </a:extLst>
          </p:cNvPr>
          <p:cNvSpPr/>
          <p:nvPr/>
        </p:nvSpPr>
        <p:spPr>
          <a:xfrm>
            <a:off x="9251435" y="4732060"/>
            <a:ext cx="1752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Integración final, prueba del sistema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B4E58-2F47-351C-12DC-DF3144BF6D6E}"/>
              </a:ext>
            </a:extLst>
          </p:cNvPr>
          <p:cNvSpPr txBox="1"/>
          <p:nvPr/>
        </p:nvSpPr>
        <p:spPr>
          <a:xfrm>
            <a:off x="510717" y="5863162"/>
            <a:ext cx="537725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Calibri" charset="0"/>
              </a:rPr>
              <a:t>Emplea realimentación para clarificar y mejorar especi-ficaciones que van siendo desarrolladas gradualmente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E8E0FE-DA46-DB6C-9EE3-EA84023B2700}"/>
              </a:ext>
            </a:extLst>
          </p:cNvPr>
          <p:cNvSpPr txBox="1"/>
          <p:nvPr/>
        </p:nvSpPr>
        <p:spPr>
          <a:xfrm>
            <a:off x="1764556" y="295729"/>
            <a:ext cx="7220168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Calibri" charset="0"/>
                <a:ea typeface="ＭＳ Ｐゴシック" charset="0"/>
                <a:cs typeface="Calibri" charset="0"/>
              </a:rPr>
              <a:t>El </a:t>
            </a:r>
            <a:r>
              <a:rPr lang="en-US" sz="2800" b="1" cap="small">
                <a:latin typeface="Calibri" charset="0"/>
                <a:ea typeface="ＭＳ Ｐゴシック" charset="0"/>
                <a:cs typeface="Calibri" charset="0"/>
              </a:rPr>
              <a:t>dii</a:t>
            </a:r>
            <a:r>
              <a:rPr lang="en-US" sz="2800" b="1">
                <a:latin typeface="Calibri" charset="0"/>
                <a:ea typeface="ＭＳ Ｐゴシック" charset="0"/>
                <a:cs typeface="Calibri" charset="0"/>
              </a:rPr>
              <a:t> se contrapone al ciclo de vida de cascada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FBA63-EB63-3A4B-BB2D-033E2811BB63}"/>
              </a:ext>
            </a:extLst>
          </p:cNvPr>
          <p:cNvSpPr txBox="1"/>
          <p:nvPr/>
        </p:nvSpPr>
        <p:spPr>
          <a:xfrm>
            <a:off x="514621" y="1229130"/>
            <a:ext cx="736521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Calibri" charset="0"/>
              </a:rPr>
              <a:t>En c/iteración elegimos un subconjunto de los requisitos, y diseñamos, implementamos y verificamos un subsistema que responda a esos requisitos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72B4B4-737D-D8FE-BE30-D0AD46F29DC1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>
            <a:off x="4197228" y="1875461"/>
            <a:ext cx="1385948" cy="876195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3BA7C8-060E-AAED-3E97-290AC582476F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197228" y="1875461"/>
            <a:ext cx="4558907" cy="804271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F4F410-5554-3878-06B4-5E0F3CC5E8CF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3839981" y="3251049"/>
            <a:ext cx="1171695" cy="295635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0CFF49-80C6-4E52-BD95-66547A3E081B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3839981" y="3251049"/>
            <a:ext cx="1628895" cy="1057635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305607-7795-9DCF-7964-4DF4D828E784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3749040" y="4308684"/>
            <a:ext cx="1719836" cy="330813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B5D295-8911-B239-C3FE-56EB6C26A539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3749040" y="4639497"/>
            <a:ext cx="2329436" cy="65978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D26D516-6911-6E3E-DB6F-F9D6F960BBB7}"/>
              </a:ext>
            </a:extLst>
          </p:cNvPr>
          <p:cNvSpPr/>
          <p:nvPr/>
        </p:nvSpPr>
        <p:spPr>
          <a:xfrm>
            <a:off x="6802376" y="6147777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FF4BD01-3873-5751-EF9B-B2FB3659C9B7}"/>
              </a:ext>
            </a:extLst>
          </p:cNvPr>
          <p:cNvSpPr/>
          <p:nvPr/>
        </p:nvSpPr>
        <p:spPr>
          <a:xfrm>
            <a:off x="9915130" y="6071577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1812311-C02F-8D68-64F1-DE8D66B60FF4}"/>
              </a:ext>
            </a:extLst>
          </p:cNvPr>
          <p:cNvSpPr/>
          <p:nvPr/>
        </p:nvSpPr>
        <p:spPr>
          <a:xfrm>
            <a:off x="7127240" y="2997200"/>
            <a:ext cx="1340699" cy="3424029"/>
          </a:xfrm>
          <a:custGeom>
            <a:avLst/>
            <a:gdLst>
              <a:gd name="connsiteX0" fmla="*/ 0 w 1340699"/>
              <a:gd name="connsiteY0" fmla="*/ 3327400 h 3424029"/>
              <a:gd name="connsiteX1" fmla="*/ 850900 w 1340699"/>
              <a:gd name="connsiteY1" fmla="*/ 3314700 h 3424029"/>
              <a:gd name="connsiteX2" fmla="*/ 1333500 w 1340699"/>
              <a:gd name="connsiteY2" fmla="*/ 2222500 h 3424029"/>
              <a:gd name="connsiteX3" fmla="*/ 495300 w 1340699"/>
              <a:gd name="connsiteY3" fmla="*/ 1028700 h 3424029"/>
              <a:gd name="connsiteX4" fmla="*/ 12700 w 1340699"/>
              <a:gd name="connsiteY4" fmla="*/ 368300 h 3424029"/>
              <a:gd name="connsiteX5" fmla="*/ 749300 w 1340699"/>
              <a:gd name="connsiteY5" fmla="*/ 0 h 342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699" h="3424029">
                <a:moveTo>
                  <a:pt x="0" y="3327400"/>
                </a:moveTo>
                <a:cubicBezTo>
                  <a:pt x="314325" y="3413125"/>
                  <a:pt x="628650" y="3498850"/>
                  <a:pt x="850900" y="3314700"/>
                </a:cubicBezTo>
                <a:cubicBezTo>
                  <a:pt x="1073150" y="3130550"/>
                  <a:pt x="1392767" y="2603500"/>
                  <a:pt x="1333500" y="2222500"/>
                </a:cubicBezTo>
                <a:cubicBezTo>
                  <a:pt x="1274233" y="1841500"/>
                  <a:pt x="715433" y="1337733"/>
                  <a:pt x="495300" y="1028700"/>
                </a:cubicBezTo>
                <a:cubicBezTo>
                  <a:pt x="275167" y="719667"/>
                  <a:pt x="-29633" y="539750"/>
                  <a:pt x="12700" y="368300"/>
                </a:cubicBezTo>
                <a:cubicBezTo>
                  <a:pt x="55033" y="196850"/>
                  <a:pt x="402166" y="98425"/>
                  <a:pt x="749300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B24BBEC-D881-C63E-F9FD-8C4CE507F1BF}"/>
              </a:ext>
            </a:extLst>
          </p:cNvPr>
          <p:cNvSpPr/>
          <p:nvPr/>
        </p:nvSpPr>
        <p:spPr>
          <a:xfrm>
            <a:off x="10476692" y="2679733"/>
            <a:ext cx="1642902" cy="3725530"/>
          </a:xfrm>
          <a:custGeom>
            <a:avLst/>
            <a:gdLst>
              <a:gd name="connsiteX0" fmla="*/ 0 w 1340699"/>
              <a:gd name="connsiteY0" fmla="*/ 3327400 h 3424029"/>
              <a:gd name="connsiteX1" fmla="*/ 850900 w 1340699"/>
              <a:gd name="connsiteY1" fmla="*/ 3314700 h 3424029"/>
              <a:gd name="connsiteX2" fmla="*/ 1333500 w 1340699"/>
              <a:gd name="connsiteY2" fmla="*/ 2222500 h 3424029"/>
              <a:gd name="connsiteX3" fmla="*/ 495300 w 1340699"/>
              <a:gd name="connsiteY3" fmla="*/ 1028700 h 3424029"/>
              <a:gd name="connsiteX4" fmla="*/ 12700 w 1340699"/>
              <a:gd name="connsiteY4" fmla="*/ 368300 h 3424029"/>
              <a:gd name="connsiteX5" fmla="*/ 749300 w 1340699"/>
              <a:gd name="connsiteY5" fmla="*/ 0 h 342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699" h="3424029">
                <a:moveTo>
                  <a:pt x="0" y="3327400"/>
                </a:moveTo>
                <a:cubicBezTo>
                  <a:pt x="314325" y="3413125"/>
                  <a:pt x="628650" y="3498850"/>
                  <a:pt x="850900" y="3314700"/>
                </a:cubicBezTo>
                <a:cubicBezTo>
                  <a:pt x="1073150" y="3130550"/>
                  <a:pt x="1392767" y="2603500"/>
                  <a:pt x="1333500" y="2222500"/>
                </a:cubicBezTo>
                <a:cubicBezTo>
                  <a:pt x="1274233" y="1841500"/>
                  <a:pt x="715433" y="1337733"/>
                  <a:pt x="495300" y="1028700"/>
                </a:cubicBezTo>
                <a:cubicBezTo>
                  <a:pt x="275167" y="719667"/>
                  <a:pt x="-29633" y="539750"/>
                  <a:pt x="12700" y="368300"/>
                </a:cubicBezTo>
                <a:cubicBezTo>
                  <a:pt x="55033" y="196850"/>
                  <a:pt x="402166" y="98425"/>
                  <a:pt x="749300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A8347F-8660-0E2B-D722-460349192F5D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>
            <a:off x="6954776" y="5794584"/>
            <a:ext cx="0" cy="35319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65439B-9633-7671-91A6-0312AF58D205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>
            <a:off x="10127735" y="5722660"/>
            <a:ext cx="15995" cy="34891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8FCA33-FA38-ED6D-4B07-8A8BB6AF2028}"/>
              </a:ext>
            </a:extLst>
          </p:cNvPr>
          <p:cNvCxnSpPr>
            <a:cxnSpLocks/>
            <a:stCxn id="19" idx="3"/>
            <a:endCxn id="28" idx="2"/>
          </p:cNvCxnSpPr>
          <p:nvPr/>
        </p:nvCxnSpPr>
        <p:spPr>
          <a:xfrm>
            <a:off x="5887976" y="6186328"/>
            <a:ext cx="914400" cy="113849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>
            <a:extLst>
              <a:ext uri="{FF2B5EF4-FFF2-40B4-BE49-F238E27FC236}">
                <a16:creationId xmlns:a16="http://schemas.microsoft.com/office/drawing/2014/main" id="{AB504295-5121-C2DB-9972-DA766FD712A8}"/>
              </a:ext>
            </a:extLst>
          </p:cNvPr>
          <p:cNvSpPr/>
          <p:nvPr/>
        </p:nvSpPr>
        <p:spPr>
          <a:xfrm>
            <a:off x="5895340" y="6172200"/>
            <a:ext cx="4013200" cy="572415"/>
          </a:xfrm>
          <a:custGeom>
            <a:avLst/>
            <a:gdLst>
              <a:gd name="connsiteX0" fmla="*/ 0 w 4013200"/>
              <a:gd name="connsiteY0" fmla="*/ 0 h 572415"/>
              <a:gd name="connsiteX1" fmla="*/ 812800 w 4013200"/>
              <a:gd name="connsiteY1" fmla="*/ 431800 h 572415"/>
              <a:gd name="connsiteX2" fmla="*/ 2921000 w 4013200"/>
              <a:gd name="connsiteY2" fmla="*/ 558800 h 572415"/>
              <a:gd name="connsiteX3" fmla="*/ 4013200 w 4013200"/>
              <a:gd name="connsiteY3" fmla="*/ 152400 h 5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3200" h="572415">
                <a:moveTo>
                  <a:pt x="0" y="0"/>
                </a:moveTo>
                <a:cubicBezTo>
                  <a:pt x="162983" y="169333"/>
                  <a:pt x="325967" y="338667"/>
                  <a:pt x="812800" y="431800"/>
                </a:cubicBezTo>
                <a:cubicBezTo>
                  <a:pt x="1299633" y="524933"/>
                  <a:pt x="2387600" y="605367"/>
                  <a:pt x="2921000" y="558800"/>
                </a:cubicBezTo>
                <a:cubicBezTo>
                  <a:pt x="3454400" y="512233"/>
                  <a:pt x="3733800" y="332316"/>
                  <a:pt x="4013200" y="1524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lgDash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2642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4BDB-D4C8-2AB4-C76A-0691B2C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6</a:t>
            </a:fld>
            <a:endParaRPr lang="en-C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0BE04-2C73-CDD4-9270-FD8DBD9BF834}"/>
              </a:ext>
            </a:extLst>
          </p:cNvPr>
          <p:cNvSpPr txBox="1"/>
          <p:nvPr/>
        </p:nvSpPr>
        <p:spPr>
          <a:xfrm>
            <a:off x="492529" y="3135085"/>
            <a:ext cx="5617029" cy="2826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</a:pPr>
            <a:r>
              <a:rPr lang="en-US" sz="2000"/>
              <a:t>Agilidad es un conjunto de </a:t>
            </a:r>
            <a:r>
              <a:rPr lang="en-US" sz="2000" b="1"/>
              <a:t>métodos</a:t>
            </a:r>
            <a:r>
              <a:rPr lang="en-US" sz="2000"/>
              <a:t> </a:t>
            </a:r>
            <a:r>
              <a:rPr lang="en-US" sz="2000" b="1"/>
              <a:t>optimizados</a:t>
            </a:r>
            <a:r>
              <a:rPr lang="en-US" sz="2000"/>
              <a:t> para ayudar con los problemas específicos que enfrentan los equipos de software:</a:t>
            </a:r>
          </a:p>
          <a:p>
            <a:pPr marL="446088" lvl="1" indent="-223838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/>
              <a:t>abordan todas las áreas de la ingeniería de soft-ware—gestión de proyectos, diseño y arquitectura de software, mejoramiento de procesos, etc.</a:t>
            </a:r>
          </a:p>
          <a:p>
            <a:pPr marL="446088" lvl="1" indent="-223838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/>
              <a:t>c/u consiste en </a:t>
            </a:r>
            <a:r>
              <a:rPr lang="en-US" sz="1800" b="1"/>
              <a:t>prácticas</a:t>
            </a:r>
            <a:r>
              <a:rPr lang="en-US" sz="1800"/>
              <a:t> </a:t>
            </a:r>
            <a:r>
              <a:rPr lang="en-US" sz="1800" b="1"/>
              <a:t>simplificadas</a:t>
            </a:r>
            <a:r>
              <a:rPr lang="en-US" sz="1800"/>
              <a:t> para que sea relativamente fácil adoptarlas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91308-725B-9648-AD0D-6882EB7A0ABC}"/>
              </a:ext>
            </a:extLst>
          </p:cNvPr>
          <p:cNvSpPr txBox="1"/>
          <p:nvPr/>
        </p:nvSpPr>
        <p:spPr>
          <a:xfrm>
            <a:off x="6513321" y="3135085"/>
            <a:ext cx="5617029" cy="34278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Agilidad también es una </a:t>
            </a:r>
            <a:r>
              <a:rPr lang="en-US" sz="2000" b="1"/>
              <a:t>mentalidad</a:t>
            </a:r>
            <a:r>
              <a:rPr lang="en-US" sz="2000"/>
              <a:t> enfocada en ayudar a la gente a compartir información:</a:t>
            </a:r>
          </a:p>
          <a:p>
            <a:pPr marL="508000" lvl="1" indent="-2857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800"/>
              <a:t>abrir la planificación, el diseño y el mejoramiento del proceso a todo el equipo</a:t>
            </a:r>
          </a:p>
          <a:p>
            <a:pPr marL="493713" lvl="1">
              <a:spcBef>
                <a:spcPts val="600"/>
              </a:spcBef>
              <a:buNone/>
            </a:pPr>
            <a:r>
              <a:rPr lang="en-US" sz="1800"/>
              <a:t>… facilitando así el que todo el equipo tome las decisiones importantes</a:t>
            </a:r>
          </a:p>
          <a:p>
            <a:pPr>
              <a:spcBef>
                <a:spcPts val="1600"/>
              </a:spcBef>
            </a:pPr>
            <a:r>
              <a:rPr lang="en-US" sz="2000"/>
              <a:t>Cada método ágil tiene su propio conjunto de </a:t>
            </a:r>
            <a:r>
              <a:rPr lang="en-US" sz="2000" b="1"/>
              <a:t>valores</a:t>
            </a:r>
            <a:r>
              <a:rPr lang="en-US" sz="2000"/>
              <a:t> para guiar a los miembros del equipo hacia el logro una mentalidad eficaz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16BA5-0E98-F922-2891-87C14F434902}"/>
              </a:ext>
            </a:extLst>
          </p:cNvPr>
          <p:cNvSpPr txBox="1"/>
          <p:nvPr/>
        </p:nvSpPr>
        <p:spPr>
          <a:xfrm>
            <a:off x="2701199" y="419883"/>
            <a:ext cx="4552728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/>
              <a:t>Entonces … ¿qué es agilidad?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C35CE44-2F0D-C7CF-5E53-936A91239183}"/>
              </a:ext>
            </a:extLst>
          </p:cNvPr>
          <p:cNvSpPr/>
          <p:nvPr/>
        </p:nvSpPr>
        <p:spPr>
          <a:xfrm rot="2624075">
            <a:off x="3757923" y="607145"/>
            <a:ext cx="344537" cy="2945084"/>
          </a:xfrm>
          <a:prstGeom prst="downArrow">
            <a:avLst>
              <a:gd name="adj1" fmla="val 26677"/>
              <a:gd name="adj2" fmla="val 96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19BDCE8-C827-8C50-DEB0-263A2F75E11A}"/>
              </a:ext>
            </a:extLst>
          </p:cNvPr>
          <p:cNvSpPr/>
          <p:nvPr/>
        </p:nvSpPr>
        <p:spPr>
          <a:xfrm rot="17746122">
            <a:off x="6975708" y="-302878"/>
            <a:ext cx="344537" cy="4792913"/>
          </a:xfrm>
          <a:prstGeom prst="downArrow">
            <a:avLst>
              <a:gd name="adj1" fmla="val 26677"/>
              <a:gd name="adj2" fmla="val 96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B1462-F058-6695-5905-D1FC60850233}"/>
              </a:ext>
            </a:extLst>
          </p:cNvPr>
          <p:cNvSpPr txBox="1"/>
          <p:nvPr/>
        </p:nvSpPr>
        <p:spPr>
          <a:xfrm>
            <a:off x="2325626" y="1682992"/>
            <a:ext cx="274703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/>
              <a:t>Métodos y prácticas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32390-59EC-74E3-F228-336D02F3D7AF}"/>
              </a:ext>
            </a:extLst>
          </p:cNvPr>
          <p:cNvSpPr txBox="1"/>
          <p:nvPr/>
        </p:nvSpPr>
        <p:spPr>
          <a:xfrm>
            <a:off x="6007451" y="1637585"/>
            <a:ext cx="286386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/>
              <a:t>Mentalidad y valores</a:t>
            </a:r>
          </a:p>
        </p:txBody>
      </p:sp>
    </p:spTree>
    <p:extLst>
      <p:ext uri="{BB962C8B-B14F-4D97-AF65-F5344CB8AC3E}">
        <p14:creationId xmlns:p14="http://schemas.microsoft.com/office/powerpoint/2010/main" val="237575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BE99C-3FE7-F460-0FD7-2F91B3AF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7</a:t>
            </a:fld>
            <a:endParaRPr lang="en-CL"/>
          </a:p>
        </p:txBody>
      </p:sp>
      <p:sp>
        <p:nvSpPr>
          <p:cNvPr id="9" name="Vertical Scroll 8">
            <a:extLst>
              <a:ext uri="{FF2B5EF4-FFF2-40B4-BE49-F238E27FC236}">
                <a16:creationId xmlns:a16="http://schemas.microsoft.com/office/drawing/2014/main" id="{BD7664BA-B6C4-2ED3-258B-260FF2EF02B0}"/>
              </a:ext>
            </a:extLst>
          </p:cNvPr>
          <p:cNvSpPr/>
          <p:nvPr/>
        </p:nvSpPr>
        <p:spPr>
          <a:xfrm>
            <a:off x="1233698" y="293337"/>
            <a:ext cx="9927769" cy="6271326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2000"/>
              </a:lnSpc>
              <a:spcBef>
                <a:spcPts val="3200"/>
              </a:spcBef>
            </a:pPr>
            <a:r>
              <a:rPr lang="en-US" sz="2800" b="1" i="1">
                <a:solidFill>
                  <a:schemeClr val="tx1"/>
                </a:solidFill>
              </a:rPr>
              <a:t>Manifiesto por el Desarrollo Ágil de Software</a:t>
            </a: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112000"/>
              </a:lnSpc>
              <a:spcBef>
                <a:spcPts val="3200"/>
              </a:spcBef>
            </a:pPr>
            <a:r>
              <a:rPr lang="en-US" sz="2400">
                <a:solidFill>
                  <a:schemeClr val="tx1"/>
                </a:solidFill>
              </a:rPr>
              <a:t>[…] A través de este trabajo hemos aprendido a valorar:</a:t>
            </a:r>
          </a:p>
          <a:p>
            <a:pPr algn="ctr">
              <a:lnSpc>
                <a:spcPct val="112000"/>
              </a:lnSpc>
              <a:spcBef>
                <a:spcPts val="2000"/>
              </a:spcBef>
            </a:pPr>
            <a:r>
              <a:rPr lang="en-US" sz="2400" b="1">
                <a:solidFill>
                  <a:schemeClr val="tx1"/>
                </a:solidFill>
              </a:rPr>
              <a:t>Personas e interacciones  </a:t>
            </a:r>
            <a:r>
              <a:rPr lang="en-US" sz="2200">
                <a:solidFill>
                  <a:schemeClr val="tx1"/>
                </a:solidFill>
              </a:rPr>
              <a:t>sobre  procesos y herramientas</a:t>
            </a:r>
          </a:p>
          <a:p>
            <a:pPr algn="ctr">
              <a:lnSpc>
                <a:spcPct val="112000"/>
              </a:lnSpc>
              <a:spcBef>
                <a:spcPts val="600"/>
              </a:spcBef>
            </a:pPr>
            <a:r>
              <a:rPr lang="en-US" sz="2400" b="1">
                <a:solidFill>
                  <a:schemeClr val="tx1"/>
                </a:solidFill>
              </a:rPr>
              <a:t>Software que funciona  </a:t>
            </a:r>
            <a:r>
              <a:rPr lang="en-US" sz="2200">
                <a:solidFill>
                  <a:schemeClr val="tx1"/>
                </a:solidFill>
              </a:rPr>
              <a:t>sobre  documentación completa</a:t>
            </a:r>
          </a:p>
          <a:p>
            <a:pPr algn="ctr">
              <a:lnSpc>
                <a:spcPct val="112000"/>
              </a:lnSpc>
              <a:spcBef>
                <a:spcPts val="600"/>
              </a:spcBef>
            </a:pPr>
            <a:r>
              <a:rPr lang="en-US" sz="2400" b="1">
                <a:solidFill>
                  <a:schemeClr val="tx1"/>
                </a:solidFill>
              </a:rPr>
              <a:t>Colaboración con el cliente  </a:t>
            </a:r>
            <a:r>
              <a:rPr lang="en-US" sz="2200">
                <a:solidFill>
                  <a:schemeClr val="tx1"/>
                </a:solidFill>
              </a:rPr>
              <a:t>sobre  negociación de contratos</a:t>
            </a:r>
          </a:p>
          <a:p>
            <a:pPr algn="ctr">
              <a:lnSpc>
                <a:spcPct val="112000"/>
              </a:lnSpc>
              <a:spcBef>
                <a:spcPts val="600"/>
              </a:spcBef>
            </a:pPr>
            <a:r>
              <a:rPr lang="en-US" sz="2400" b="1">
                <a:solidFill>
                  <a:schemeClr val="tx1"/>
                </a:solidFill>
              </a:rPr>
              <a:t>Responder al cambio  </a:t>
            </a:r>
            <a:r>
              <a:rPr lang="en-US" sz="2200">
                <a:solidFill>
                  <a:schemeClr val="tx1"/>
                </a:solidFill>
              </a:rPr>
              <a:t>sobre  seguir un plan</a:t>
            </a:r>
          </a:p>
          <a:p>
            <a:pPr>
              <a:lnSpc>
                <a:spcPct val="112000"/>
              </a:lnSpc>
              <a:spcBef>
                <a:spcPts val="2000"/>
              </a:spcBef>
            </a:pPr>
            <a:r>
              <a:rPr lang="en-US" sz="2400">
                <a:solidFill>
                  <a:schemeClr val="tx1"/>
                </a:solidFill>
              </a:rPr>
              <a:t>Es decir, si bien los ítemes a la derecha tienen valor, valoramos más los ítemes a la izquierda</a:t>
            </a:r>
          </a:p>
        </p:txBody>
      </p:sp>
    </p:spTree>
    <p:extLst>
      <p:ext uri="{BB962C8B-B14F-4D97-AF65-F5344CB8AC3E}">
        <p14:creationId xmlns:p14="http://schemas.microsoft.com/office/powerpoint/2010/main" val="321663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CFB27-1235-712C-F425-56F1BD82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8</a:t>
            </a:fld>
            <a:endParaRPr lang="en-CL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91E9ED0-8B72-3516-7B73-B3199E32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10" y="1152525"/>
            <a:ext cx="877198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82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DE8B6-72EF-8D71-8132-B6C98525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9</a:t>
            </a:fld>
            <a:endParaRPr lang="en-C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E23BB-6C98-9993-C896-CDFA22890C04}"/>
              </a:ext>
            </a:extLst>
          </p:cNvPr>
          <p:cNvSpPr txBox="1"/>
          <p:nvPr/>
        </p:nvSpPr>
        <p:spPr>
          <a:xfrm>
            <a:off x="475014" y="1141363"/>
            <a:ext cx="6662056" cy="45970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</a:pPr>
            <a:r>
              <a:rPr lang="en-US" sz="2000"/>
              <a:t>Todo proyecto Scrum sigue el mismo patrón de conducta</a:t>
            </a:r>
          </a:p>
          <a:p>
            <a:pPr>
              <a:spcBef>
                <a:spcPts val="1200"/>
              </a:spcBef>
            </a:pPr>
            <a:r>
              <a:rPr lang="en-US" sz="2000"/>
              <a:t>… definido por una serie de </a:t>
            </a:r>
            <a:r>
              <a:rPr lang="en-US" sz="2000" b="1"/>
              <a:t>eventos</a:t>
            </a:r>
            <a:r>
              <a:rPr lang="en-US" sz="2000"/>
              <a:t> …</a:t>
            </a:r>
          </a:p>
          <a:p>
            <a:pPr>
              <a:spcBef>
                <a:spcPts val="1200"/>
              </a:spcBef>
            </a:pPr>
            <a:r>
              <a:rPr lang="en-US" sz="2000"/>
              <a:t>… que siempre pasan en el mismo orden:</a:t>
            </a:r>
          </a:p>
          <a:p>
            <a:pPr marL="222250" lvl="1">
              <a:spcBef>
                <a:spcPts val="600"/>
              </a:spcBef>
            </a:pPr>
            <a:r>
              <a:rPr lang="en-US" sz="1800"/>
              <a:t>el </a:t>
            </a:r>
            <a:r>
              <a:rPr lang="en-US" sz="1800" i="1"/>
              <a:t>Sprint</a:t>
            </a:r>
            <a:r>
              <a:rPr lang="en-US" sz="1800"/>
              <a:t> (</a:t>
            </a:r>
            <a:r>
              <a:rPr lang="en-US" sz="1800" b="1" i="1"/>
              <a:t>E</a:t>
            </a:r>
            <a:r>
              <a:rPr lang="en-US" sz="1800"/>
              <a:t>)</a:t>
            </a:r>
          </a:p>
          <a:p>
            <a:pPr marL="222250" lvl="1">
              <a:spcBef>
                <a:spcPts val="600"/>
              </a:spcBef>
            </a:pPr>
            <a:r>
              <a:rPr lang="en-US" sz="1800"/>
              <a:t>la sesión de </a:t>
            </a:r>
            <a:r>
              <a:rPr lang="en-US" sz="1800" i="1"/>
              <a:t>Planificación del Sprint</a:t>
            </a:r>
            <a:r>
              <a:rPr lang="en-US" sz="1800"/>
              <a:t> (</a:t>
            </a:r>
            <a:r>
              <a:rPr lang="en-US" sz="1800" b="1" i="1"/>
              <a:t>A</a:t>
            </a:r>
            <a:r>
              <a:rPr lang="en-US" sz="1800"/>
              <a:t>)</a:t>
            </a:r>
          </a:p>
          <a:p>
            <a:pPr marL="222250" lvl="1">
              <a:spcBef>
                <a:spcPts val="600"/>
              </a:spcBef>
            </a:pPr>
            <a:r>
              <a:rPr lang="en-US"/>
              <a:t>la construcción del </a:t>
            </a:r>
            <a:r>
              <a:rPr lang="en-US" i="1"/>
              <a:t>backlog del Sprint</a:t>
            </a:r>
            <a:r>
              <a:rPr lang="en-US"/>
              <a:t> (</a:t>
            </a:r>
            <a:r>
              <a:rPr lang="en-US" b="1" i="1"/>
              <a:t>B</a:t>
            </a:r>
            <a:r>
              <a:rPr lang="en-US"/>
              <a:t>)</a:t>
            </a:r>
            <a:endParaRPr lang="en-US" sz="1800"/>
          </a:p>
          <a:p>
            <a:pPr marL="222250" lvl="1">
              <a:spcBef>
                <a:spcPts val="600"/>
              </a:spcBef>
            </a:pPr>
            <a:r>
              <a:rPr lang="en-US" sz="1800"/>
              <a:t>el </a:t>
            </a:r>
            <a:r>
              <a:rPr lang="en-US" sz="1800" i="1"/>
              <a:t>Scrum Diario</a:t>
            </a:r>
            <a:r>
              <a:rPr lang="en-US" sz="1800"/>
              <a:t> (</a:t>
            </a:r>
            <a:r>
              <a:rPr lang="en-US" sz="1800" b="1" i="1"/>
              <a:t>C</a:t>
            </a:r>
            <a:r>
              <a:rPr lang="en-US" sz="1800"/>
              <a:t>)</a:t>
            </a:r>
          </a:p>
          <a:p>
            <a:pPr marL="222250" lvl="1">
              <a:spcBef>
                <a:spcPts val="600"/>
              </a:spcBef>
            </a:pPr>
            <a:r>
              <a:rPr lang="en-US" sz="1800"/>
              <a:t>la </a:t>
            </a:r>
            <a:r>
              <a:rPr lang="en-US" sz="1800" i="1"/>
              <a:t>Revisión del Sprint</a:t>
            </a:r>
            <a:r>
              <a:rPr lang="en-US" sz="1800"/>
              <a:t> (</a:t>
            </a:r>
            <a:r>
              <a:rPr lang="en-US" sz="1800" b="1" i="1"/>
              <a:t>F</a:t>
            </a:r>
            <a:r>
              <a:rPr lang="en-US" sz="1800"/>
              <a:t>)</a:t>
            </a:r>
          </a:p>
          <a:p>
            <a:pPr marL="222250" lvl="1">
              <a:spcBef>
                <a:spcPts val="600"/>
              </a:spcBef>
            </a:pPr>
            <a:r>
              <a:rPr lang="en-US" sz="1800"/>
              <a:t>la </a:t>
            </a:r>
            <a:r>
              <a:rPr lang="en-US" sz="1800" i="1"/>
              <a:t>Retrospectiva del Sprint</a:t>
            </a:r>
            <a:r>
              <a:rPr lang="en-US" sz="1800"/>
              <a:t> (</a:t>
            </a:r>
            <a:r>
              <a:rPr lang="en-US" sz="1800" b="1" i="1"/>
              <a:t>G</a:t>
            </a:r>
            <a:r>
              <a:rPr lang="en-US" sz="1800"/>
              <a:t>)</a:t>
            </a:r>
          </a:p>
          <a:p>
            <a:pPr marL="222250" lvl="1">
              <a:spcBef>
                <a:spcPts val="600"/>
              </a:spcBef>
            </a:pPr>
            <a:r>
              <a:rPr lang="en-US"/>
              <a:t>resto del día laboral (</a:t>
            </a:r>
            <a:r>
              <a:rPr lang="en-US" b="1" i="1"/>
              <a:t>D</a:t>
            </a:r>
            <a:r>
              <a:rPr lang="en-US"/>
              <a:t>)</a:t>
            </a:r>
          </a:p>
          <a:p>
            <a:pPr marL="222250" lvl="1">
              <a:spcBef>
                <a:spcPts val="600"/>
              </a:spcBef>
            </a:pPr>
            <a:r>
              <a:rPr lang="en-US" sz="1800"/>
              <a:t>próximos Sprints (</a:t>
            </a:r>
            <a:r>
              <a:rPr lang="en-US" sz="1800" b="1" i="1"/>
              <a:t>H</a:t>
            </a:r>
            <a:r>
              <a:rPr lang="en-US" sz="1800"/>
              <a:t>)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4F6E261-4DE6-F551-71AF-167F02FE3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097988"/>
              </p:ext>
            </p:extLst>
          </p:nvPr>
        </p:nvGraphicFramePr>
        <p:xfrm>
          <a:off x="4920331" y="3982515"/>
          <a:ext cx="7056784" cy="261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3" imgW="10693400" imgH="3962400" progId="">
                  <p:embed/>
                </p:oleObj>
              </mc:Choice>
              <mc:Fallback>
                <p:oleObj name="Visio" r:id="rId3" imgW="10693400" imgH="39624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24660B4-7354-0025-ABA3-EF51A54BAC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0331" y="3982515"/>
                        <a:ext cx="7056784" cy="26118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4F7BC4-CE39-E402-4F05-58CDF258BDCF}"/>
              </a:ext>
            </a:extLst>
          </p:cNvPr>
          <p:cNvSpPr txBox="1"/>
          <p:nvPr/>
        </p:nvSpPr>
        <p:spPr>
          <a:xfrm>
            <a:off x="742856" y="295729"/>
            <a:ext cx="9434314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Los </a:t>
            </a:r>
            <a:r>
              <a:rPr lang="en-US" sz="2800" b="1" i="1"/>
              <a:t>eventos</a:t>
            </a:r>
            <a:r>
              <a:rPr lang="en-US" sz="2800" b="1"/>
              <a:t> de Scrum nos ayudan a llevar a cabo los proyectos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79577E-42D8-4762-A645-7F67BEAD36E2}"/>
              </a:ext>
            </a:extLst>
          </p:cNvPr>
          <p:cNvSpPr/>
          <p:nvPr/>
        </p:nvSpPr>
        <p:spPr>
          <a:xfrm>
            <a:off x="4731452" y="3428999"/>
            <a:ext cx="3965508" cy="238926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F598F1-68E3-29C9-6E4D-5EBA68144240}"/>
              </a:ext>
            </a:extLst>
          </p:cNvPr>
          <p:cNvCxnSpPr>
            <a:cxnSpLocks/>
          </p:cNvCxnSpPr>
          <p:nvPr/>
        </p:nvCxnSpPr>
        <p:spPr>
          <a:xfrm>
            <a:off x="4572000" y="2112885"/>
            <a:ext cx="2092960" cy="1229755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304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{E4BBDECC-AA30-8F48-BF25-28CD8B0B03AA}tf10001072</Template>
  <TotalTime>2466</TotalTime>
  <Words>3050</Words>
  <Application>Microsoft Macintosh PowerPoint</Application>
  <PresentationFormat>Widescreen</PresentationFormat>
  <Paragraphs>307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Century Schoolbook</vt:lpstr>
      <vt:lpstr>Consolas</vt:lpstr>
      <vt:lpstr>Franklin Gothic Book</vt:lpstr>
      <vt:lpstr>Wingdings</vt:lpstr>
      <vt:lpstr>Crop</vt:lpstr>
      <vt:lpstr>Visio</vt:lpstr>
      <vt:lpstr>Ingeniería de software2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 sesión de Planificación del Sprint (A y B)</vt:lpstr>
      <vt:lpstr>Backlog del Sprint: creado por el equipo durante la Planificación del Sprint</vt:lpstr>
      <vt:lpstr>PowerPoint Presentation</vt:lpstr>
      <vt:lpstr>Una tarea no está terminada hasta que está realmente terminada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</dc:creator>
  <cp:lastModifiedBy>Yadran</cp:lastModifiedBy>
  <cp:revision>78</cp:revision>
  <dcterms:created xsi:type="dcterms:W3CDTF">2023-03-19T20:49:05Z</dcterms:created>
  <dcterms:modified xsi:type="dcterms:W3CDTF">2023-04-10T17:29:54Z</dcterms:modified>
</cp:coreProperties>
</file>