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>
      <p:cViewPr>
        <p:scale>
          <a:sx n="97" d="100"/>
          <a:sy n="97" d="100"/>
        </p:scale>
        <p:origin x="64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uddormsby/Library/CloudStorage/Dropbox/CV/Applications/Deel/home%20task/out/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 dirty="0">
                <a:solidFill>
                  <a:schemeClr val="bg1"/>
                </a:solidFill>
              </a:rPr>
              <a:t>Increase in contracts from June 2023 - June 2024</a:t>
            </a:r>
            <a:endParaRPr lang="en-GB" dirty="0">
              <a:solidFill>
                <a:schemeClr val="bg1"/>
              </a:solidFill>
            </a:endParaRPr>
          </a:p>
          <a:p>
            <a:pPr>
              <a:defRPr/>
            </a:pP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08442715929346"/>
          <c:y val="0.10341024026568427"/>
          <c:w val="0.81338525745078816"/>
          <c:h val="0.8010594216852137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BE-C743-AA48-4B10D3EDFE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q4_insight_clean!$B$3:$B$7</c:f>
              <c:strCache>
                <c:ptCount val="5"/>
                <c:pt idx="0">
                  <c:v>Great Britain</c:v>
                </c:pt>
                <c:pt idx="1">
                  <c:v>United States</c:v>
                </c:pt>
                <c:pt idx="2">
                  <c:v>Spain</c:v>
                </c:pt>
                <c:pt idx="3">
                  <c:v>Canada</c:v>
                </c:pt>
                <c:pt idx="4">
                  <c:v>Germany</c:v>
                </c:pt>
              </c:strCache>
            </c:strRef>
          </c:cat>
          <c:val>
            <c:numRef>
              <c:f>q4_insight_clean!$F$3:$F$7</c:f>
              <c:numCache>
                <c:formatCode>General</c:formatCode>
                <c:ptCount val="5"/>
                <c:pt idx="0">
                  <c:v>834</c:v>
                </c:pt>
                <c:pt idx="1">
                  <c:v>803</c:v>
                </c:pt>
                <c:pt idx="2">
                  <c:v>779</c:v>
                </c:pt>
                <c:pt idx="3">
                  <c:v>670</c:v>
                </c:pt>
                <c:pt idx="4">
                  <c:v>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E-C743-AA48-4B10D3EDF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2170736"/>
        <c:axId val="1645697343"/>
      </c:barChart>
      <c:catAx>
        <c:axId val="1672170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697343"/>
        <c:crosses val="autoZero"/>
        <c:auto val="1"/>
        <c:lblAlgn val="ctr"/>
        <c:lblOffset val="100"/>
        <c:noMultiLvlLbl val="0"/>
      </c:catAx>
      <c:valAx>
        <c:axId val="16456973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17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84B8-7D4E-2A4B-A735-DA809B8A716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E14FD-19C4-C24C-91E4-4678DDCB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E14FD-19C4-C24C-91E4-4678DDCB7B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6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3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6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2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8C52B-95EF-5147-8664-D6828D0CE9CA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0AD5D-EBAB-E048-AA7A-7B441DE66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1B2A-94C2-AF77-3784-CF9F39FD1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940" y="908095"/>
            <a:ext cx="9456121" cy="8929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Deel growth fastest in Great Britain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1C722-0466-659E-3252-B49DD6178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61E58A-4051-630F-6E6F-575728534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768" y="-144474"/>
            <a:ext cx="10606348" cy="7146948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30356D1-4968-E30F-F8BD-0F5963A37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990282"/>
              </p:ext>
            </p:extLst>
          </p:nvPr>
        </p:nvGraphicFramePr>
        <p:xfrm>
          <a:off x="3982550" y="1310717"/>
          <a:ext cx="5357979" cy="4774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25EF7DB1-2FE1-9535-28BA-0344896353F1}"/>
              </a:ext>
            </a:extLst>
          </p:cNvPr>
          <p:cNvSpPr txBox="1">
            <a:spLocks/>
          </p:cNvSpPr>
          <p:nvPr/>
        </p:nvSpPr>
        <p:spPr>
          <a:xfrm>
            <a:off x="0" y="-4005"/>
            <a:ext cx="936663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Growth fastest in </a:t>
            </a:r>
            <a:r>
              <a:rPr lang="en-US" dirty="0">
                <a:solidFill>
                  <a:schemeClr val="accent2"/>
                </a:solidFill>
              </a:rPr>
              <a:t>Great Britain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4E320-B3B9-ED46-1E7F-A9F917C41A7E}"/>
              </a:ext>
            </a:extLst>
          </p:cNvPr>
          <p:cNvSpPr txBox="1"/>
          <p:nvPr/>
        </p:nvSpPr>
        <p:spPr>
          <a:xfrm>
            <a:off x="4669596" y="5931670"/>
            <a:ext cx="4095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Source: Deel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00A967-3EE7-B91B-746B-F84BF0B93087}"/>
              </a:ext>
            </a:extLst>
          </p:cNvPr>
          <p:cNvSpPr txBox="1"/>
          <p:nvPr/>
        </p:nvSpPr>
        <p:spPr>
          <a:xfrm>
            <a:off x="224940" y="2154814"/>
            <a:ext cx="3642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Deel grew fastest in </a:t>
            </a:r>
            <a:r>
              <a:rPr lang="en-US" sz="2000" dirty="0">
                <a:solidFill>
                  <a:schemeClr val="accent2"/>
                </a:solidFill>
              </a:rPr>
              <a:t>Great Britain</a:t>
            </a:r>
            <a:r>
              <a:rPr lang="en-US" sz="2000" dirty="0">
                <a:solidFill>
                  <a:schemeClr val="bg1"/>
                </a:solidFill>
              </a:rPr>
              <a:t> adding </a:t>
            </a:r>
            <a:r>
              <a:rPr lang="en-US" sz="2000" dirty="0">
                <a:solidFill>
                  <a:schemeClr val="accent2"/>
                </a:solidFill>
              </a:rPr>
              <a:t>834 jobs </a:t>
            </a:r>
            <a:r>
              <a:rPr lang="en-US" sz="2000" dirty="0">
                <a:solidFill>
                  <a:schemeClr val="bg1"/>
                </a:solidFill>
              </a:rPr>
              <a:t>in the year to June 2024.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This was closely followed by the </a:t>
            </a:r>
            <a:r>
              <a:rPr lang="en-US" sz="2000" dirty="0">
                <a:solidFill>
                  <a:schemeClr val="accent2"/>
                </a:solidFill>
              </a:rPr>
              <a:t>United States</a:t>
            </a:r>
            <a:r>
              <a:rPr lang="en-US" sz="2000" dirty="0">
                <a:solidFill>
                  <a:schemeClr val="bg1"/>
                </a:solidFill>
              </a:rPr>
              <a:t> (803 jobs).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accent2"/>
                </a:solidFill>
              </a:rPr>
              <a:t>Spain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>
                <a:solidFill>
                  <a:schemeClr val="accent2"/>
                </a:solidFill>
              </a:rPr>
              <a:t>Canada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dirty="0">
                <a:solidFill>
                  <a:schemeClr val="accent2"/>
                </a:solidFill>
              </a:rPr>
              <a:t>Germany</a:t>
            </a:r>
            <a:r>
              <a:rPr lang="en-US" sz="2000" dirty="0">
                <a:solidFill>
                  <a:schemeClr val="bg1"/>
                </a:solidFill>
              </a:rPr>
              <a:t> rounded out the top five.</a:t>
            </a:r>
          </a:p>
        </p:txBody>
      </p:sp>
    </p:spTree>
    <p:extLst>
      <p:ext uri="{BB962C8B-B14F-4D97-AF65-F5344CB8AC3E}">
        <p14:creationId xmlns:p14="http://schemas.microsoft.com/office/powerpoint/2010/main" val="245588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64</Words>
  <Application>Microsoft Macintosh PowerPoint</Application>
  <PresentationFormat>A4 Paper (210x297 mm)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Deel growth fastest in Great Britain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Ormsby,JM (pgt)</dc:creator>
  <cp:lastModifiedBy>Ormsby,JM (pgt)</cp:lastModifiedBy>
  <cp:revision>6</cp:revision>
  <dcterms:created xsi:type="dcterms:W3CDTF">2025-05-25T15:31:46Z</dcterms:created>
  <dcterms:modified xsi:type="dcterms:W3CDTF">2025-05-25T16:23:41Z</dcterms:modified>
</cp:coreProperties>
</file>