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4808"/>
  </p:normalViewPr>
  <p:slideViewPr>
    <p:cSldViewPr snapToGrid="0" snapToObjects="1">
      <p:cViewPr varScale="1">
        <p:scale>
          <a:sx n="103" d="100"/>
          <a:sy n="103" d="100"/>
        </p:scale>
        <p:origin x="6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12/27/19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12/27/19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12/27/19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12/27/19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12/27/19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12/27/19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ba.go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ADB5-BE42-3B48-8937-58D05203AE92}"/>
              </a:ext>
            </a:extLst>
          </p:cNvPr>
          <p:cNvSpPr>
            <a:spLocks noGrp="1"/>
          </p:cNvSpPr>
          <p:nvPr>
            <p:ph type="ctrTitle"/>
          </p:nvPr>
        </p:nvSpPr>
        <p:spPr/>
        <p:txBody>
          <a:bodyPr/>
          <a:lstStyle/>
          <a:p>
            <a:r>
              <a:rPr lang="en-GB" sz="3600" b="1" dirty="0"/>
              <a:t>Market Sizing – Identifying potential customers in Gwinnet County</a:t>
            </a:r>
            <a:br>
              <a:rPr lang="en-US" sz="3600" dirty="0"/>
            </a:br>
            <a:endParaRPr lang="en-US" sz="3600" dirty="0"/>
          </a:p>
        </p:txBody>
      </p:sp>
      <p:sp>
        <p:nvSpPr>
          <p:cNvPr id="3" name="Subtitle 2">
            <a:extLst>
              <a:ext uri="{FF2B5EF4-FFF2-40B4-BE49-F238E27FC236}">
                <a16:creationId xmlns:a16="http://schemas.microsoft.com/office/drawing/2014/main" id="{4AF9B21A-29F7-0646-8C88-DF7D17AFA7D2}"/>
              </a:ext>
            </a:extLst>
          </p:cNvPr>
          <p:cNvSpPr>
            <a:spLocks noGrp="1"/>
          </p:cNvSpPr>
          <p:nvPr>
            <p:ph type="subTitle" idx="1"/>
          </p:nvPr>
        </p:nvSpPr>
        <p:spPr/>
        <p:txBody>
          <a:bodyPr/>
          <a:lstStyle/>
          <a:p>
            <a:r>
              <a:rPr lang="en-US" dirty="0"/>
              <a:t>Jude </a:t>
            </a:r>
            <a:r>
              <a:rPr lang="en-US" dirty="0" err="1"/>
              <a:t>omozegie</a:t>
            </a:r>
            <a:endParaRPr lang="en-US" dirty="0"/>
          </a:p>
        </p:txBody>
      </p:sp>
    </p:spTree>
    <p:extLst>
      <p:ext uri="{BB962C8B-B14F-4D97-AF65-F5344CB8AC3E}">
        <p14:creationId xmlns:p14="http://schemas.microsoft.com/office/powerpoint/2010/main" val="272905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020F-E0CB-204B-97DF-C4BFA763672F}"/>
              </a:ext>
            </a:extLst>
          </p:cNvPr>
          <p:cNvSpPr>
            <a:spLocks noGrp="1"/>
          </p:cNvSpPr>
          <p:nvPr>
            <p:ph type="title"/>
          </p:nvPr>
        </p:nvSpPr>
        <p:spPr/>
        <p:txBody>
          <a:bodyPr/>
          <a:lstStyle/>
          <a:p>
            <a:pPr algn="ctr"/>
            <a:r>
              <a:rPr lang="en-US" sz="2800" dirty="0"/>
              <a:t>Identifying local businesses and their locations in Gwinnett County.</a:t>
            </a:r>
          </a:p>
        </p:txBody>
      </p:sp>
      <p:sp>
        <p:nvSpPr>
          <p:cNvPr id="3" name="Content Placeholder 2">
            <a:extLst>
              <a:ext uri="{FF2B5EF4-FFF2-40B4-BE49-F238E27FC236}">
                <a16:creationId xmlns:a16="http://schemas.microsoft.com/office/drawing/2014/main" id="{3A4A2FA4-6209-184C-92F7-170C824A31DA}"/>
              </a:ext>
            </a:extLst>
          </p:cNvPr>
          <p:cNvSpPr>
            <a:spLocks noGrp="1"/>
          </p:cNvSpPr>
          <p:nvPr>
            <p:ph idx="1"/>
          </p:nvPr>
        </p:nvSpPr>
        <p:spPr/>
        <p:txBody>
          <a:bodyPr>
            <a:normAutofit fontScale="85000" lnSpcReduction="10000"/>
          </a:bodyPr>
          <a:lstStyle/>
          <a:p>
            <a:pPr lvl="0"/>
            <a:r>
              <a:rPr lang="en-GB" dirty="0"/>
              <a:t>Small and medium (SMB) sized companies require information and data to help them reduce their time to market and shorten their learning curve.</a:t>
            </a:r>
            <a:endParaRPr lang="en-US" dirty="0"/>
          </a:p>
          <a:p>
            <a:pPr lvl="0"/>
            <a:r>
              <a:rPr lang="en-GB" dirty="0"/>
              <a:t>They would be very interested in accurate prediction of suitable locations to establish their businesses, to leverage unique opportunities existing in those locations. </a:t>
            </a:r>
            <a:endParaRPr lang="en-US" dirty="0"/>
          </a:p>
          <a:p>
            <a:pPr lvl="0"/>
            <a:r>
              <a:rPr lang="en-GB" dirty="0"/>
              <a:t>They require expertise on how to grow their business with ROI, strategic marketing services that deliver returns for their brands, business and data analytics that wold provide insights.</a:t>
            </a:r>
            <a:endParaRPr lang="en-US" dirty="0"/>
          </a:p>
          <a:p>
            <a:pPr lvl="0"/>
            <a:r>
              <a:rPr lang="en-GB" dirty="0"/>
              <a:t>It is important to understand the type and locations of businesses in Gwinnet, where and how they are clustered and what unique feature influences their co-location. </a:t>
            </a:r>
            <a:endParaRPr lang="en-US" dirty="0"/>
          </a:p>
          <a:p>
            <a:pPr lvl="0"/>
            <a:r>
              <a:rPr lang="en-GB" dirty="0"/>
              <a:t>This project aims to predict which locations are suitable for new businesses to establish in, cross sales opportunities to leverage and market data to assist new and existing companies in marketing and growing their brands. </a:t>
            </a:r>
            <a:endParaRPr lang="en-US" dirty="0"/>
          </a:p>
          <a:p>
            <a:endParaRPr lang="en-US" dirty="0"/>
          </a:p>
        </p:txBody>
      </p:sp>
    </p:spTree>
    <p:extLst>
      <p:ext uri="{BB962C8B-B14F-4D97-AF65-F5344CB8AC3E}">
        <p14:creationId xmlns:p14="http://schemas.microsoft.com/office/powerpoint/2010/main" val="49586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6E19-6587-4740-A029-16E974E31370}"/>
              </a:ext>
            </a:extLst>
          </p:cNvPr>
          <p:cNvSpPr>
            <a:spLocks noGrp="1"/>
          </p:cNvSpPr>
          <p:nvPr>
            <p:ph type="title"/>
          </p:nvPr>
        </p:nvSpPr>
        <p:spPr/>
        <p:txBody>
          <a:bodyPr/>
          <a:lstStyle/>
          <a:p>
            <a:r>
              <a:rPr lang="en-US" dirty="0"/>
              <a:t>Data Acquisition and Wrangling</a:t>
            </a:r>
          </a:p>
        </p:txBody>
      </p:sp>
      <p:sp>
        <p:nvSpPr>
          <p:cNvPr id="3" name="Content Placeholder 2">
            <a:extLst>
              <a:ext uri="{FF2B5EF4-FFF2-40B4-BE49-F238E27FC236}">
                <a16:creationId xmlns:a16="http://schemas.microsoft.com/office/drawing/2014/main" id="{096B6FD5-BFEB-4A4F-B161-3745698D8657}"/>
              </a:ext>
            </a:extLst>
          </p:cNvPr>
          <p:cNvSpPr>
            <a:spLocks noGrp="1"/>
          </p:cNvSpPr>
          <p:nvPr>
            <p:ph idx="1"/>
          </p:nvPr>
        </p:nvSpPr>
        <p:spPr/>
        <p:txBody>
          <a:bodyPr/>
          <a:lstStyle/>
          <a:p>
            <a:pPr lvl="0"/>
            <a:r>
              <a:rPr lang="en-GB" dirty="0"/>
              <a:t>Database of small businesses in Gwinnet from U.S Small Business Administration (SBA) database 2019.</a:t>
            </a:r>
            <a:endParaRPr lang="en-US" dirty="0"/>
          </a:p>
          <a:p>
            <a:pPr lvl="0"/>
            <a:r>
              <a:rPr lang="en-GB" dirty="0"/>
              <a:t>GPS Coordinates obtained using Geocode By Awesome Addon on Google Sheets.</a:t>
            </a:r>
            <a:endParaRPr lang="en-US" dirty="0"/>
          </a:p>
          <a:p>
            <a:pPr lvl="0"/>
            <a:r>
              <a:rPr lang="en-GB" dirty="0"/>
              <a:t>In total 273 rows and 6 columns featured in the dataset.</a:t>
            </a:r>
            <a:endParaRPr lang="en-US" dirty="0"/>
          </a:p>
          <a:p>
            <a:pPr lvl="0"/>
            <a:r>
              <a:rPr lang="en-GB" dirty="0"/>
              <a:t>Irrelevant columns were removed, while rows with missing or </a:t>
            </a:r>
            <a:r>
              <a:rPr lang="en-GB" dirty="0" err="1"/>
              <a:t>NaN</a:t>
            </a:r>
            <a:r>
              <a:rPr lang="en-GB" dirty="0"/>
              <a:t> values were removed from the dataset.</a:t>
            </a:r>
            <a:endParaRPr lang="en-US" dirty="0"/>
          </a:p>
          <a:p>
            <a:pPr marL="0" indent="0">
              <a:buNone/>
            </a:pPr>
            <a:endParaRPr lang="en-US" dirty="0"/>
          </a:p>
        </p:txBody>
      </p:sp>
    </p:spTree>
    <p:extLst>
      <p:ext uri="{BB962C8B-B14F-4D97-AF65-F5344CB8AC3E}">
        <p14:creationId xmlns:p14="http://schemas.microsoft.com/office/powerpoint/2010/main" val="234145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B006-3141-554D-BC06-41A86AB2CA6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56FDB28-6AE1-4C4F-A1DA-D76727342B5B}"/>
              </a:ext>
            </a:extLst>
          </p:cNvPr>
          <p:cNvSpPr>
            <a:spLocks noGrp="1"/>
          </p:cNvSpPr>
          <p:nvPr>
            <p:ph idx="1"/>
          </p:nvPr>
        </p:nvSpPr>
        <p:spPr>
          <a:xfrm>
            <a:off x="1103312" y="2052918"/>
            <a:ext cx="9404723" cy="4195481"/>
          </a:xfrm>
        </p:spPr>
        <p:txBody>
          <a:bodyPr>
            <a:normAutofit fontScale="77500" lnSpcReduction="20000"/>
          </a:bodyPr>
          <a:lstStyle/>
          <a:p>
            <a:r>
              <a:rPr lang="en-US" dirty="0"/>
              <a:t>We downloaded the list of small businesses in Gwinnett, as our dataset for this analysis. The data source is the US Small Business Administration </a:t>
            </a:r>
            <a:r>
              <a:rPr lang="en-US" u="sng" dirty="0">
                <a:hlinkClick r:id="rId2"/>
              </a:rPr>
              <a:t>www.sba.gov</a:t>
            </a:r>
            <a:r>
              <a:rPr lang="en-US" dirty="0"/>
              <a:t>. As part of initial analysis, to obtain the latitude and longitude of the locations, we had used the Geocode By Awesome Addon on Google sheets, to resolve the coordinates of the street addresses for each small business location. This turned out easier and less cumbersome that using </a:t>
            </a:r>
            <a:r>
              <a:rPr lang="en-US" dirty="0" err="1"/>
              <a:t>Geopy</a:t>
            </a:r>
            <a:r>
              <a:rPr lang="en-US" dirty="0"/>
              <a:t> or </a:t>
            </a:r>
            <a:r>
              <a:rPr lang="en-US" dirty="0" err="1"/>
              <a:t>Gocoder</a:t>
            </a:r>
            <a:r>
              <a:rPr lang="en-US" dirty="0"/>
              <a:t>. Several challenges were faced while trying to obtain the coordinates using </a:t>
            </a:r>
            <a:r>
              <a:rPr lang="en-US" dirty="0" err="1"/>
              <a:t>Geopy</a:t>
            </a:r>
            <a:r>
              <a:rPr lang="en-US" dirty="0"/>
              <a:t> or Geocode on Python. I then decided to use the easier option available.</a:t>
            </a:r>
          </a:p>
          <a:p>
            <a:r>
              <a:rPr lang="en-US" dirty="0"/>
              <a:t>The needed file were uploaded and loaded into pandas </a:t>
            </a:r>
            <a:r>
              <a:rPr lang="en-US" dirty="0" err="1"/>
              <a:t>dataframe</a:t>
            </a:r>
            <a:r>
              <a:rPr lang="en-US" dirty="0"/>
              <a:t> using </a:t>
            </a:r>
            <a:r>
              <a:rPr lang="en-US" dirty="0" err="1"/>
              <a:t>ExcelWriter</a:t>
            </a:r>
            <a:r>
              <a:rPr lang="en-US" dirty="0"/>
              <a:t>. We verified the </a:t>
            </a:r>
            <a:r>
              <a:rPr lang="en-US" dirty="0" err="1"/>
              <a:t>dataframe</a:t>
            </a:r>
            <a:r>
              <a:rPr lang="en-US" dirty="0"/>
              <a:t> frame for missing or </a:t>
            </a:r>
            <a:r>
              <a:rPr lang="en-US" dirty="0" err="1"/>
              <a:t>NaN</a:t>
            </a:r>
            <a:r>
              <a:rPr lang="en-US" dirty="0"/>
              <a:t> values and made necessary clean-up of the dataset where needed. </a:t>
            </a:r>
          </a:p>
          <a:p>
            <a:r>
              <a:rPr lang="en-US" dirty="0"/>
              <a:t>The dataset has columns with data that are unnecessary for our analysis, such as the 'Capabilities Narrative' column. It also has multiple index entries. These will be removed. The 'Business Type (Service, Construction, </a:t>
            </a:r>
            <a:r>
              <a:rPr lang="en-US" dirty="0" err="1"/>
              <a:t>etc</a:t>
            </a:r>
            <a:r>
              <a:rPr lang="en-US" dirty="0"/>
              <a:t>)' column name is too long for analysis. This will be reduced to 'Business Type'. The dataset also includes columns with missing or </a:t>
            </a:r>
            <a:r>
              <a:rPr lang="en-US" dirty="0" err="1"/>
              <a:t>NaN</a:t>
            </a:r>
            <a:r>
              <a:rPr lang="en-US" dirty="0"/>
              <a:t> values. Rows with missing or </a:t>
            </a:r>
            <a:r>
              <a:rPr lang="en-US" dirty="0" err="1"/>
              <a:t>NaN</a:t>
            </a:r>
            <a:r>
              <a:rPr lang="en-US" dirty="0"/>
              <a:t> values will be dropped.</a:t>
            </a:r>
          </a:p>
          <a:p>
            <a:r>
              <a:rPr lang="en-US" dirty="0"/>
              <a:t> </a:t>
            </a:r>
          </a:p>
          <a:p>
            <a:r>
              <a:rPr lang="en-US" dirty="0"/>
              <a:t>We finally produced a dataset that had relevant data necessary for our analysis.</a:t>
            </a:r>
          </a:p>
          <a:p>
            <a:endParaRPr lang="en-US" dirty="0"/>
          </a:p>
        </p:txBody>
      </p:sp>
    </p:spTree>
    <p:extLst>
      <p:ext uri="{BB962C8B-B14F-4D97-AF65-F5344CB8AC3E}">
        <p14:creationId xmlns:p14="http://schemas.microsoft.com/office/powerpoint/2010/main" val="308280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701A-C3DE-EA4A-B832-637C06783FA4}"/>
              </a:ext>
            </a:extLst>
          </p:cNvPr>
          <p:cNvSpPr>
            <a:spLocks noGrp="1"/>
          </p:cNvSpPr>
          <p:nvPr>
            <p:ph type="title"/>
          </p:nvPr>
        </p:nvSpPr>
        <p:spPr/>
        <p:txBody>
          <a:bodyPr/>
          <a:lstStyle/>
          <a:p>
            <a:pPr algn="ctr"/>
            <a:r>
              <a:rPr lang="en-US" sz="3600" dirty="0"/>
              <a:t>Visualization of Local Businesses in Gwinnett County</a:t>
            </a:r>
          </a:p>
        </p:txBody>
      </p:sp>
      <p:pic>
        <p:nvPicPr>
          <p:cNvPr id="5" name="Content Placeholder 4" descr="A close up of a map&#10;&#10;Description automatically generated">
            <a:extLst>
              <a:ext uri="{FF2B5EF4-FFF2-40B4-BE49-F238E27FC236}">
                <a16:creationId xmlns:a16="http://schemas.microsoft.com/office/drawing/2014/main" id="{77DE8B0C-3859-6D4F-8117-BE45B849C84E}"/>
              </a:ext>
            </a:extLst>
          </p:cNvPr>
          <p:cNvPicPr>
            <a:picLocks noGrp="1" noChangeAspect="1"/>
          </p:cNvPicPr>
          <p:nvPr>
            <p:ph idx="1"/>
          </p:nvPr>
        </p:nvPicPr>
        <p:blipFill>
          <a:blip r:embed="rId2"/>
          <a:stretch>
            <a:fillRect/>
          </a:stretch>
        </p:blipFill>
        <p:spPr>
          <a:xfrm>
            <a:off x="1753826" y="2052638"/>
            <a:ext cx="7646123" cy="4195762"/>
          </a:xfrm>
        </p:spPr>
      </p:pic>
    </p:spTree>
    <p:extLst>
      <p:ext uri="{BB962C8B-B14F-4D97-AF65-F5344CB8AC3E}">
        <p14:creationId xmlns:p14="http://schemas.microsoft.com/office/powerpoint/2010/main" val="216826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BFEB-42FA-264E-A7FC-148F33B5CFC0}"/>
              </a:ext>
            </a:extLst>
          </p:cNvPr>
          <p:cNvSpPr>
            <a:spLocks noGrp="1"/>
          </p:cNvSpPr>
          <p:nvPr>
            <p:ph type="title"/>
          </p:nvPr>
        </p:nvSpPr>
        <p:spPr/>
        <p:txBody>
          <a:bodyPr/>
          <a:lstStyle/>
          <a:p>
            <a:r>
              <a:rPr lang="en-US" dirty="0"/>
              <a:t>Result </a:t>
            </a:r>
          </a:p>
        </p:txBody>
      </p:sp>
      <p:sp>
        <p:nvSpPr>
          <p:cNvPr id="3" name="Content Placeholder 2">
            <a:extLst>
              <a:ext uri="{FF2B5EF4-FFF2-40B4-BE49-F238E27FC236}">
                <a16:creationId xmlns:a16="http://schemas.microsoft.com/office/drawing/2014/main" id="{BABEEB51-F0C9-0D4A-A9B3-DFA3E3055BC8}"/>
              </a:ext>
            </a:extLst>
          </p:cNvPr>
          <p:cNvSpPr>
            <a:spLocks noGrp="1"/>
          </p:cNvSpPr>
          <p:nvPr>
            <p:ph idx="1"/>
          </p:nvPr>
        </p:nvSpPr>
        <p:spPr/>
        <p:txBody>
          <a:bodyPr/>
          <a:lstStyle/>
          <a:p>
            <a:r>
              <a:rPr lang="en-US" dirty="0"/>
              <a:t>The purpose of this analysis is to show that there are sufficient small businesses situated in Gwinnett and that they are well dispersed within the county. Being able to categorize, identify their locations/coordinates ad visualize these on the map, is a good start towards kicking off the business. Doing further analysis on this dataset, to identify their suitability and relevance to new prospects we consult for, was not considered as part of this project. This map make is easier for the team to easily identify and locate businesses to engage with.</a:t>
            </a:r>
          </a:p>
          <a:p>
            <a:endParaRPr lang="en-US" dirty="0"/>
          </a:p>
        </p:txBody>
      </p:sp>
    </p:spTree>
    <p:extLst>
      <p:ext uri="{BB962C8B-B14F-4D97-AF65-F5344CB8AC3E}">
        <p14:creationId xmlns:p14="http://schemas.microsoft.com/office/powerpoint/2010/main" val="396244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6AC8-453D-774E-B483-61BAA8F4A9A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858DB6-C94B-554F-AF18-8213BBB9F187}"/>
              </a:ext>
            </a:extLst>
          </p:cNvPr>
          <p:cNvSpPr>
            <a:spLocks noGrp="1"/>
          </p:cNvSpPr>
          <p:nvPr>
            <p:ph idx="1"/>
          </p:nvPr>
        </p:nvSpPr>
        <p:spPr/>
        <p:txBody>
          <a:bodyPr/>
          <a:lstStyle/>
          <a:p>
            <a:r>
              <a:rPr lang="en-US" dirty="0"/>
              <a:t>My analysis shows that there are significant number of new businesses situated in Gwinnett county to start a pilot program. After identifying and classifying each business location, we see from the map that they are there are significant opportunities available to commence the pilot.</a:t>
            </a:r>
          </a:p>
          <a:p>
            <a:r>
              <a:rPr lang="en-US" dirty="0"/>
              <a:t>However, further analysis need to be done to ensure the businesses are in need of our services and currently do not use competing solutions.</a:t>
            </a:r>
          </a:p>
          <a:p>
            <a:endParaRPr lang="en-US" dirty="0"/>
          </a:p>
        </p:txBody>
      </p:sp>
    </p:spTree>
    <p:extLst>
      <p:ext uri="{BB962C8B-B14F-4D97-AF65-F5344CB8AC3E}">
        <p14:creationId xmlns:p14="http://schemas.microsoft.com/office/powerpoint/2010/main" val="972745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660</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Market Sizing – Identifying potential customers in Gwinnet County </vt:lpstr>
      <vt:lpstr>Identifying local businesses and their locations in Gwinnett County.</vt:lpstr>
      <vt:lpstr>Data Acquisition and Wrangling</vt:lpstr>
      <vt:lpstr>Methodology</vt:lpstr>
      <vt:lpstr>Visualization of Local Businesses in Gwinnett County</vt:lpstr>
      <vt:lpstr>Result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Sizing – Identifying potential customers in Gwinnet County </dc:title>
  <dc:creator>Jude Omozegie</dc:creator>
  <cp:lastModifiedBy>Jude Omozegie</cp:lastModifiedBy>
  <cp:revision>3</cp:revision>
  <dcterms:created xsi:type="dcterms:W3CDTF">2019-12-27T05:47:34Z</dcterms:created>
  <dcterms:modified xsi:type="dcterms:W3CDTF">2019-12-27T06:19:40Z</dcterms:modified>
</cp:coreProperties>
</file>