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721" autoAdjust="0"/>
  </p:normalViewPr>
  <p:slideViewPr>
    <p:cSldViewPr snapToGrid="0">
      <p:cViewPr>
        <p:scale>
          <a:sx n="28" d="100"/>
          <a:sy n="28" d="100"/>
        </p:scale>
        <p:origin x="-762" y="-2856"/>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C63-46C1-B258-CAAFA3C50BE7}"/>
            </c:ext>
          </c:extLst>
        </c:ser>
        <c:ser>
          <c:idx val="1"/>
          <c:order val="1"/>
          <c:tx>
            <c:strRef>
              <c:f>Sheet1!$C$1</c:f>
              <c:strCache>
                <c:ptCount val="1"/>
                <c:pt idx="0">
                  <c:v>Series 2</c:v>
                </c:pt>
              </c:strCache>
            </c:strRef>
          </c:tx>
          <c:spPr>
            <a:solidFill>
              <a:schemeClr val="accent2">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C63-46C1-B258-CAAFA3C50BE7}"/>
            </c:ext>
          </c:extLst>
        </c:ser>
        <c:ser>
          <c:idx val="2"/>
          <c:order val="2"/>
          <c:tx>
            <c:strRef>
              <c:f>Sheet1!$D$1</c:f>
              <c:strCache>
                <c:ptCount val="1"/>
                <c:pt idx="0">
                  <c:v>Series 3</c:v>
                </c:pt>
              </c:strCache>
            </c:strRef>
          </c:tx>
          <c:spPr>
            <a:solidFill>
              <a:schemeClr val="accent3">
                <a:alpha val="7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C63-46C1-B258-CAAFA3C50BE7}"/>
            </c:ext>
          </c:extLst>
        </c:ser>
        <c:dLbls>
          <c:showLegendKey val="0"/>
          <c:showVal val="0"/>
          <c:showCatName val="0"/>
          <c:showSerName val="0"/>
          <c:showPercent val="0"/>
          <c:showBubbleSize val="0"/>
        </c:dLbls>
        <c:gapWidth val="80"/>
        <c:overlap val="25"/>
        <c:axId val="2105468216"/>
        <c:axId val="2105468728"/>
      </c:barChart>
      <c:catAx>
        <c:axId val="2105468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2105468728"/>
        <c:crosses val="autoZero"/>
        <c:auto val="1"/>
        <c:lblAlgn val="ctr"/>
        <c:lblOffset val="100"/>
        <c:noMultiLvlLbl val="0"/>
      </c:catAx>
      <c:valAx>
        <c:axId val="21054687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2105468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B5A00DF-7368-4451-822A-C5213BEFEEBE}">
      <dgm:prSet phldrT="[Text]" custT="1"/>
      <dgm:spPr/>
      <dgm:t>
        <a:bodyPr/>
        <a:lstStyle/>
        <a:p>
          <a:r>
            <a:rPr lang="en-US" sz="2800"/>
            <a:t>Admnistrator</a:t>
          </a:r>
          <a:endParaRPr lang="en-US" sz="2800" dirty="0"/>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17AF0C1B-AB46-4643-AAAB-C00D253E5731}">
      <dgm:prSet phldrT="[Text]" custT="1"/>
      <dgm:spPr/>
      <dgm:t>
        <a:bodyPr/>
        <a:lstStyle/>
        <a:p>
          <a:r>
            <a:rPr lang="en-US" sz="2800" dirty="0"/>
            <a:t>Organizations</a:t>
          </a:r>
        </a:p>
      </dgm:t>
    </dgm:pt>
    <dgm:pt modelId="{631D11DF-11B6-487B-8148-E2BF1F9190AD}" type="sibTrans" cxnId="{31D0EEFF-9776-4597-8873-3B56F9091C86}">
      <dgm:prSet/>
      <dgm:spPr/>
      <dgm:t>
        <a:bodyPr/>
        <a:lstStyle/>
        <a:p>
          <a:endParaRPr lang="en-US" sz="2800"/>
        </a:p>
      </dgm:t>
    </dgm:pt>
    <dgm:pt modelId="{29C3C336-A8CD-48B5-9F85-325299B52A84}" type="parTrans" cxnId="{31D0EEFF-9776-4597-8873-3B56F9091C86}">
      <dgm:prSet/>
      <dgm:spPr/>
      <dgm:t>
        <a:bodyPr/>
        <a:lstStyle/>
        <a:p>
          <a:endParaRPr lang="en-US" sz="2800"/>
        </a:p>
      </dgm:t>
    </dgm:pt>
    <dgm:pt modelId="{EABCF7A6-95D4-4846-9361-DFDF8949F739}">
      <dgm:prSet/>
      <dgm:spPr/>
      <dgm:t>
        <a:bodyPr/>
        <a:lstStyle/>
        <a:p>
          <a:r>
            <a:rPr lang="en-US" dirty="0"/>
            <a:t>Post and manage donations</a:t>
          </a:r>
        </a:p>
      </dgm:t>
    </dgm:pt>
    <dgm:pt modelId="{13E5D99F-2F1B-42F1-BE28-E1F862F7ECD4}" type="parTrans" cxnId="{5F28495C-B85A-4C6A-A666-848980B7BD84}">
      <dgm:prSet/>
      <dgm:spPr/>
      <dgm:t>
        <a:bodyPr/>
        <a:lstStyle/>
        <a:p>
          <a:endParaRPr lang="en-US"/>
        </a:p>
      </dgm:t>
    </dgm:pt>
    <dgm:pt modelId="{646B1648-D783-47F2-964F-7D63A795C3D8}" type="sibTrans" cxnId="{5F28495C-B85A-4C6A-A666-848980B7BD84}">
      <dgm:prSet/>
      <dgm:spPr/>
      <dgm:t>
        <a:bodyPr/>
        <a:lstStyle/>
        <a:p>
          <a:endParaRPr lang="en-US"/>
        </a:p>
      </dgm:t>
    </dgm:pt>
    <dgm:pt modelId="{06F1FE2A-97BA-4B52-B3A6-E44D1F20CB28}">
      <dgm:prSet phldrT="[Text]" custT="1"/>
      <dgm:spPr/>
      <dgm:t>
        <a:bodyPr/>
        <a:lstStyle/>
        <a:p>
          <a:r>
            <a:rPr lang="en-US" sz="2800" dirty="0"/>
            <a:t>Donors</a:t>
          </a:r>
        </a:p>
      </dgm:t>
    </dgm:pt>
    <dgm:pt modelId="{0CACD921-34CA-4681-87F1-041A98C27B3D}" type="sibTrans" cxnId="{FC6EE199-23CF-4307-94F8-FC53916EA51A}">
      <dgm:prSet/>
      <dgm:spPr/>
      <dgm:t>
        <a:bodyPr/>
        <a:lstStyle/>
        <a:p>
          <a:endParaRPr lang="en-US" sz="2800"/>
        </a:p>
      </dgm:t>
    </dgm:pt>
    <dgm:pt modelId="{272155B6-483B-4675-B173-D3F00A201046}" type="parTrans" cxnId="{FC6EE199-23CF-4307-94F8-FC53916EA51A}">
      <dgm:prSet/>
      <dgm:spPr/>
      <dgm:t>
        <a:bodyPr/>
        <a:lstStyle/>
        <a:p>
          <a:endParaRPr lang="en-US" sz="2800"/>
        </a:p>
      </dgm:t>
    </dgm:pt>
    <dgm:pt modelId="{DB1F4624-E1B9-4A53-810F-CFB0482F36E1}">
      <dgm:prSet/>
      <dgm:spPr/>
      <dgm:t>
        <a:bodyPr/>
        <a:lstStyle/>
        <a:p>
          <a:r>
            <a:rPr lang="en-US" dirty="0"/>
            <a:t>Receive, track, and distribute donated items to people in need</a:t>
          </a:r>
        </a:p>
      </dgm:t>
    </dgm:pt>
    <dgm:pt modelId="{DD50150C-4AA3-4090-B8D7-E7C4F77AB16C}" type="parTrans" cxnId="{459DF383-3B1A-46B8-993B-122B7207E3AA}">
      <dgm:prSet/>
      <dgm:spPr/>
      <dgm:t>
        <a:bodyPr/>
        <a:lstStyle/>
        <a:p>
          <a:endParaRPr lang="en-US"/>
        </a:p>
      </dgm:t>
    </dgm:pt>
    <dgm:pt modelId="{209C585F-36C2-4148-843A-999EE8F42051}" type="sibTrans" cxnId="{459DF383-3B1A-46B8-993B-122B7207E3AA}">
      <dgm:prSet/>
      <dgm:spPr/>
      <dgm:t>
        <a:bodyPr/>
        <a:lstStyle/>
        <a:p>
          <a:endParaRPr lang="en-US"/>
        </a:p>
      </dgm:t>
    </dgm:pt>
    <dgm:pt modelId="{4C1F422A-126C-4DA5-BCE6-5A0CBD473C1B}">
      <dgm:prSet/>
      <dgm:spPr/>
      <dgm:t>
        <a:bodyPr/>
        <a:lstStyle/>
        <a:p>
          <a:r>
            <a:rPr lang="en-US" dirty="0"/>
            <a:t>Monitor platform activity, approve users, and ensure system security</a:t>
          </a:r>
        </a:p>
      </dgm:t>
    </dgm:pt>
    <dgm:pt modelId="{3F8F7A84-05AE-462C-A469-86A045DF1F0C}" type="parTrans" cxnId="{E2AF9791-1F9F-43BD-B2A3-2C6EB6AAD622}">
      <dgm:prSet/>
      <dgm:spPr/>
      <dgm:t>
        <a:bodyPr/>
        <a:lstStyle/>
        <a:p>
          <a:endParaRPr lang="en-US"/>
        </a:p>
      </dgm:t>
    </dgm:pt>
    <dgm:pt modelId="{0C3A89BE-ED09-4AD3-920F-C64419536B9B}" type="sibTrans" cxnId="{E2AF9791-1F9F-43BD-B2A3-2C6EB6AAD622}">
      <dgm:prSet/>
      <dgm:spPr/>
      <dgm:t>
        <a:bodyPr/>
        <a:lstStyle/>
        <a:p>
          <a:endParaRPr lang="en-US"/>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3">
        <dgm:presLayoutVars>
          <dgm:bulletEnabled val="1"/>
        </dgm:presLayoutVars>
      </dgm:prSet>
      <dgm:spPr/>
    </dgm:pt>
    <dgm:pt modelId="{A7E2C66E-7169-4E42-A713-6528CC71DD9D}" type="pres">
      <dgm:prSet presAssocID="{0CACD921-34CA-4681-87F1-041A98C27B3D}" presName="space" presStyleCnt="0"/>
      <dgm:spPr/>
    </dgm:pt>
    <dgm:pt modelId="{639FD930-FFEE-4C50-94F4-63F54C9382BC}" type="pres">
      <dgm:prSet presAssocID="{17AF0C1B-AB46-4643-AAAB-C00D253E5731}" presName="composite" presStyleCnt="0"/>
      <dgm:spPr/>
    </dgm:pt>
    <dgm:pt modelId="{6B2BAA29-AE8F-4951-80F4-253F84116404}" type="pres">
      <dgm:prSet presAssocID="{17AF0C1B-AB46-4643-AAAB-C00D253E5731}" presName="parTx" presStyleLbl="alignNode1" presStyleIdx="1" presStyleCnt="3">
        <dgm:presLayoutVars>
          <dgm:chMax val="0"/>
          <dgm:chPref val="0"/>
          <dgm:bulletEnabled val="1"/>
        </dgm:presLayoutVars>
      </dgm:prSet>
      <dgm:spPr/>
    </dgm:pt>
    <dgm:pt modelId="{9E814BD6-2F57-4B6A-8701-D985663AF803}" type="pres">
      <dgm:prSet presAssocID="{17AF0C1B-AB46-4643-AAAB-C00D253E5731}" presName="desTx" presStyleLbl="alignAccFollowNode1" presStyleIdx="1" presStyleCnt="3">
        <dgm:presLayoutVars>
          <dgm:bulletEnabled val="1"/>
        </dgm:presLayoutVars>
      </dgm:prSet>
      <dgm:spPr/>
    </dgm:pt>
    <dgm:pt modelId="{1C0965DE-6E15-47D3-A294-29A76C78FF2F}" type="pres">
      <dgm:prSet presAssocID="{631D11DF-11B6-487B-8148-E2BF1F9190AD}" presName="space" presStyleCnt="0"/>
      <dgm:spPr/>
    </dgm:pt>
    <dgm:pt modelId="{08291DFF-F8BC-4CEB-A8F9-46AFF4E01D5F}" type="pres">
      <dgm:prSet presAssocID="{BB5A00DF-7368-4451-822A-C5213BEFEEBE}" presName="composite" presStyleCnt="0"/>
      <dgm:spPr/>
    </dgm:pt>
    <dgm:pt modelId="{44B28DB6-B1FD-4FBA-A825-B3831B1CF9B8}" type="pres">
      <dgm:prSet presAssocID="{BB5A00DF-7368-4451-822A-C5213BEFEEBE}" presName="parTx" presStyleLbl="alignNode1" presStyleIdx="2" presStyleCnt="3">
        <dgm:presLayoutVars>
          <dgm:chMax val="0"/>
          <dgm:chPref val="0"/>
          <dgm:bulletEnabled val="1"/>
        </dgm:presLayoutVars>
      </dgm:prSet>
      <dgm:spPr/>
    </dgm:pt>
    <dgm:pt modelId="{81805AB0-9412-4863-AD1B-E94BD1076C29}" type="pres">
      <dgm:prSet presAssocID="{BB5A00DF-7368-4451-822A-C5213BEFEEBE}" presName="desTx" presStyleLbl="alignAccFollowNode1" presStyleIdx="2" presStyleCnt="3">
        <dgm:presLayoutVars>
          <dgm:bulletEnabled val="1"/>
        </dgm:presLayoutVars>
      </dgm:prSet>
      <dgm:spPr/>
    </dgm:pt>
  </dgm:ptLst>
  <dgm:cxnLst>
    <dgm:cxn modelId="{9B3C3530-B18B-4750-A363-70B677873FB9}" type="presOf" srcId="{DB1F4624-E1B9-4A53-810F-CFB0482F36E1}" destId="{9E814BD6-2F57-4B6A-8701-D985663AF803}" srcOrd="0" destOrd="0" presId="urn:microsoft.com/office/officeart/2005/8/layout/hList1"/>
    <dgm:cxn modelId="{65636236-B8EA-4FE1-AFC4-3980673A0B7D}" type="presOf" srcId="{4C1F422A-126C-4DA5-BCE6-5A0CBD473C1B}" destId="{81805AB0-9412-4863-AD1B-E94BD1076C29}" srcOrd="0" destOrd="0" presId="urn:microsoft.com/office/officeart/2005/8/layout/hList1"/>
    <dgm:cxn modelId="{5D6A4E36-3725-4A4E-BEAA-27808A1A4F69}" type="presOf" srcId="{17AF0C1B-AB46-4643-AAAB-C00D253E5731}" destId="{6B2BAA29-AE8F-4951-80F4-253F84116404}" srcOrd="0" destOrd="0" presId="urn:microsoft.com/office/officeart/2005/8/layout/hList1"/>
    <dgm:cxn modelId="{FE5CE13C-9960-4DC0-A2EF-813E7F75D61A}" type="presOf" srcId="{BB5A00DF-7368-4451-822A-C5213BEFEEBE}" destId="{44B28DB6-B1FD-4FBA-A825-B3831B1CF9B8}" srcOrd="0" destOrd="0" presId="urn:microsoft.com/office/officeart/2005/8/layout/hList1"/>
    <dgm:cxn modelId="{5F28495C-B85A-4C6A-A666-848980B7BD84}" srcId="{06F1FE2A-97BA-4B52-B3A6-E44D1F20CB28}" destId="{EABCF7A6-95D4-4846-9361-DFDF8949F739}" srcOrd="0" destOrd="0" parTransId="{13E5D99F-2F1B-42F1-BE28-E1F862F7ECD4}" sibTransId="{646B1648-D783-47F2-964F-7D63A795C3D8}"/>
    <dgm:cxn modelId="{3F455948-84CC-4BD3-B122-BC7FC520F6C2}" srcId="{425AB2E9-3568-4939-AD20-F42726F09D02}" destId="{BB5A00DF-7368-4451-822A-C5213BEFEEBE}" srcOrd="2" destOrd="0" parTransId="{DBF05790-03E0-47D4-8137-1ED35487613F}" sibTransId="{1FC1A5B2-F57F-4D1D-AD7C-59801453B2A1}"/>
    <dgm:cxn modelId="{9C3D3653-8462-4AAD-A961-3717216B9CF2}" type="presOf" srcId="{06F1FE2A-97BA-4B52-B3A6-E44D1F20CB28}" destId="{B8C15370-9E21-4343-A577-4985C41A0B6E}" srcOrd="0" destOrd="0" presId="urn:microsoft.com/office/officeart/2005/8/layout/hList1"/>
    <dgm:cxn modelId="{459DF383-3B1A-46B8-993B-122B7207E3AA}" srcId="{17AF0C1B-AB46-4643-AAAB-C00D253E5731}" destId="{DB1F4624-E1B9-4A53-810F-CFB0482F36E1}" srcOrd="0" destOrd="0" parTransId="{DD50150C-4AA3-4090-B8D7-E7C4F77AB16C}" sibTransId="{209C585F-36C2-4148-843A-999EE8F42051}"/>
    <dgm:cxn modelId="{E2AF9791-1F9F-43BD-B2A3-2C6EB6AAD622}" srcId="{BB5A00DF-7368-4451-822A-C5213BEFEEBE}" destId="{4C1F422A-126C-4DA5-BCE6-5A0CBD473C1B}" srcOrd="0" destOrd="0" parTransId="{3F8F7A84-05AE-462C-A469-86A045DF1F0C}" sibTransId="{0C3A89BE-ED09-4AD3-920F-C64419536B9B}"/>
    <dgm:cxn modelId="{FC6EE199-23CF-4307-94F8-FC53916EA51A}" srcId="{425AB2E9-3568-4939-AD20-F42726F09D02}" destId="{06F1FE2A-97BA-4B52-B3A6-E44D1F20CB28}" srcOrd="0" destOrd="0" parTransId="{272155B6-483B-4675-B173-D3F00A201046}" sibTransId="{0CACD921-34CA-4681-87F1-041A98C27B3D}"/>
    <dgm:cxn modelId="{65167AA3-1C72-4596-AAD0-D72D79FDD559}" type="presOf" srcId="{EABCF7A6-95D4-4846-9361-DFDF8949F739}" destId="{DE65B54D-BB89-4898-B770-68834B90CB27}" srcOrd="0" destOrd="0" presId="urn:microsoft.com/office/officeart/2005/8/layout/hList1"/>
    <dgm:cxn modelId="{12E1A9E1-0E2B-4599-8D03-2A69A1547115}" type="presOf" srcId="{425AB2E9-3568-4939-AD20-F42726F09D02}" destId="{4351CFC8-37EC-494B-A841-287649776134}" srcOrd="0" destOrd="0" presId="urn:microsoft.com/office/officeart/2005/8/layout/hList1"/>
    <dgm:cxn modelId="{31D0EEFF-9776-4597-8873-3B56F9091C86}" srcId="{425AB2E9-3568-4939-AD20-F42726F09D02}" destId="{17AF0C1B-AB46-4643-AAAB-C00D253E5731}" srcOrd="1" destOrd="0" parTransId="{29C3C336-A8CD-48B5-9F85-325299B52A84}" sibTransId="{631D11DF-11B6-487B-8148-E2BF1F9190AD}"/>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D9436553-9F7F-4AC7-BE1D-E270E8E70FB1}" type="presParOf" srcId="{4351CFC8-37EC-494B-A841-287649776134}" destId="{639FD930-FFEE-4C50-94F4-63F54C9382BC}" srcOrd="2" destOrd="0" presId="urn:microsoft.com/office/officeart/2005/8/layout/hList1"/>
    <dgm:cxn modelId="{5F7E955A-AA38-47CE-B542-2DB05F5AE8E3}" type="presParOf" srcId="{639FD930-FFEE-4C50-94F4-63F54C9382BC}" destId="{6B2BAA29-AE8F-4951-80F4-253F84116404}" srcOrd="0" destOrd="0" presId="urn:microsoft.com/office/officeart/2005/8/layout/hList1"/>
    <dgm:cxn modelId="{01F904BB-01F3-4E10-8309-239B4C639DCF}" type="presParOf" srcId="{639FD930-FFEE-4C50-94F4-63F54C9382BC}" destId="{9E814BD6-2F57-4B6A-8701-D985663AF803}" srcOrd="1" destOrd="0" presId="urn:microsoft.com/office/officeart/2005/8/layout/hList1"/>
    <dgm:cxn modelId="{F4D7E13B-C7C3-4358-8017-11DF6642AB70}" type="presParOf" srcId="{4351CFC8-37EC-494B-A841-287649776134}" destId="{1C0965DE-6E15-47D3-A294-29A76C78FF2F}" srcOrd="3" destOrd="0" presId="urn:microsoft.com/office/officeart/2005/8/layout/hList1"/>
    <dgm:cxn modelId="{8EC8C3D5-46EC-49F9-A300-032404C5F3A8}" type="presParOf" srcId="{4351CFC8-37EC-494B-A841-287649776134}" destId="{08291DFF-F8BC-4CEB-A8F9-46AFF4E01D5F}" srcOrd="4" destOrd="0" presId="urn:microsoft.com/office/officeart/2005/8/layout/hList1"/>
    <dgm:cxn modelId="{1F912DFD-CB07-46D7-8167-7513D8E9A277}" type="presParOf" srcId="{08291DFF-F8BC-4CEB-A8F9-46AFF4E01D5F}" destId="{44B28DB6-B1FD-4FBA-A825-B3831B1CF9B8}" srcOrd="0" destOrd="0" presId="urn:microsoft.com/office/officeart/2005/8/layout/hList1"/>
    <dgm:cxn modelId="{DDD79D03-C15A-4C79-A64B-E55F87DB7EEB}" type="presParOf" srcId="{08291DFF-F8BC-4CEB-A8F9-46AFF4E01D5F}" destId="{81805AB0-9412-4863-AD1B-E94BD1076C29}"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a:t>Step 1</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a:t>This contains key components of the system like admin, donor, and </a:t>
          </a:r>
          <a:r>
            <a:rPr lang="en-US" dirty="0" err="1"/>
            <a:t>organisation</a:t>
          </a:r>
          <a:r>
            <a:rPr lang="en-US" dirty="0"/>
            <a:t> dashboard buttons</a:t>
          </a: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a:t>Step 2</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dirty="0"/>
            <a:t>Users create an account and log in securely</a:t>
          </a:r>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t>Step 3</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r>
            <a:rPr lang="en-US" dirty="0"/>
            <a:t>Donors fill item details, upload an image and submit</a:t>
          </a: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t>Step 4</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a:t>Admins monitor activity, manage users, and access donations</a:t>
          </a:r>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5F733BB1-0E9D-464E-9AF1-7D1ED1D4436E}">
      <dgm:prSet phldrT="[Text]"/>
      <dgm:spPr/>
      <dgm:t>
        <a:bodyPr/>
        <a:lstStyle/>
        <a:p>
          <a:endParaRPr lang="en-US" dirty="0"/>
        </a:p>
      </dgm:t>
    </dgm:pt>
    <dgm:pt modelId="{A8A9D014-3B50-8D4A-BD40-9773B5E3920D}" type="parTrans" cxnId="{04033EED-8DB1-6C40-81C3-2340DC18AAC0}">
      <dgm:prSet/>
      <dgm:spPr/>
      <dgm:t>
        <a:bodyPr/>
        <a:lstStyle/>
        <a:p>
          <a:endParaRPr lang="en-US"/>
        </a:p>
      </dgm:t>
    </dgm:pt>
    <dgm:pt modelId="{D07C801F-EC5D-A745-9F46-FD0C18F91C34}" type="sibTrans" cxnId="{04033EED-8DB1-6C40-81C3-2340DC18AAC0}">
      <dgm:prSet/>
      <dgm:spPr/>
      <dgm:t>
        <a:bodyPr/>
        <a:lstStyle/>
        <a:p>
          <a:endParaRPr lang="en-US"/>
        </a:p>
      </dgm:t>
    </dgm:pt>
    <dgm:pt modelId="{8C6E4A05-D928-421F-BB35-AB0FFEB0B7C4}" type="pres">
      <dgm:prSet presAssocID="{25AFBC85-EE41-46FB-A7F4-99ED4084C835}" presName="Name0" presStyleCnt="0">
        <dgm:presLayoutVars>
          <dgm:dir/>
        </dgm:presLayoutVars>
      </dgm:prSet>
      <dgm:spPr/>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custScaleX="96869" custScaleY="113983"/>
      <dgm:spPr>
        <a:blipFill rotWithShape="1">
          <a:blip xmlns:r="http://schemas.openxmlformats.org/officeDocument/2006/relationships" r:embed="rId1"/>
          <a:srcRect/>
          <a:stretch>
            <a:fillRect t="-81000" b="-81000"/>
          </a:stretch>
        </a:blipFill>
      </dgm:spPr>
    </dgm:pt>
    <dgm:pt modelId="{5ABBC393-AD16-4772-8402-4ABCB8683B4E}" type="pres">
      <dgm:prSet presAssocID="{A518A75D-9854-4CDE-9FB7-B1EBB324AAED}" presName="Child" presStyleLbl="revTx" presStyleIdx="0" presStyleCnt="4" custScaleX="108093" custScaleY="73547">
        <dgm:presLayoutVars>
          <dgm:bulletEnabled val="1"/>
        </dgm:presLayoutVars>
      </dgm:prSet>
      <dgm:spPr/>
    </dgm:pt>
    <dgm:pt modelId="{770E20EC-6929-4A45-99D5-285545E37892}" type="pres">
      <dgm:prSet presAssocID="{A518A75D-9854-4CDE-9FB7-B1EBB324AAED}" presName="Parent" presStyleLbl="alignNode1" presStyleIdx="0" presStyleCnt="4">
        <dgm:presLayoutVars>
          <dgm:bulletEnabled val="1"/>
        </dgm:presLayoutVars>
      </dgm:prSet>
      <dgm:spPr/>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custScaleX="133006" custScaleY="114898" custLinFactNeighborX="9585" custLinFactNeighborY="-1407"/>
      <dgm:spPr>
        <a:blipFill rotWithShape="1">
          <a:blip xmlns:r="http://schemas.openxmlformats.org/officeDocument/2006/relationships" r:embed="rId2"/>
          <a:srcRect/>
          <a:stretch>
            <a:fillRect t="-81000" b="-81000"/>
          </a:stretch>
        </a:blipFill>
      </dgm:spPr>
    </dgm:pt>
    <dgm:pt modelId="{A0810939-5D65-4F5C-894F-F86C706A7A1C}" type="pres">
      <dgm:prSet presAssocID="{25AF84C7-6ED7-450C-83EA-4337CE735A70}" presName="Child" presStyleLbl="revTx" presStyleIdx="1" presStyleCnt="4" custScaleY="89476">
        <dgm:presLayoutVars>
          <dgm:bulletEnabled val="1"/>
        </dgm:presLayoutVars>
      </dgm:prSet>
      <dgm:spPr/>
    </dgm:pt>
    <dgm:pt modelId="{16EEE8E2-3D18-44F6-B04A-3D59841E4FA8}" type="pres">
      <dgm:prSet presAssocID="{25AF84C7-6ED7-450C-83EA-4337CE735A70}" presName="Parent" presStyleLbl="alignNode1" presStyleIdx="1" presStyleCnt="4">
        <dgm:presLayoutVars>
          <dgm:bulletEnabled val="1"/>
        </dgm:presLayoutVars>
      </dgm:prSet>
      <dgm:spPr/>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custScaleY="112084"/>
      <dgm:spPr>
        <a:blipFill rotWithShape="1">
          <a:blip xmlns:r="http://schemas.openxmlformats.org/officeDocument/2006/relationships" r:embed="rId3"/>
          <a:srcRect/>
          <a:stretch>
            <a:fillRect t="-81000" b="-81000"/>
          </a:stretch>
        </a:blipFill>
      </dgm:spPr>
    </dgm:pt>
    <dgm:pt modelId="{EBE06ADE-C892-44D3-AB90-0EE941CCA21D}" type="pres">
      <dgm:prSet presAssocID="{0F8DBA57-A3BA-4BC9-A853-67B71E3B3531}" presName="Child" presStyleLbl="revTx" presStyleIdx="2" presStyleCnt="4" custScaleY="89476">
        <dgm:presLayoutVars>
          <dgm:bulletEnabled val="1"/>
        </dgm:presLayoutVars>
      </dgm:prSet>
      <dgm:spPr/>
    </dgm:pt>
    <dgm:pt modelId="{B3686B38-0C87-411A-9F82-923E333643FB}" type="pres">
      <dgm:prSet presAssocID="{0F8DBA57-A3BA-4BC9-A853-67B71E3B3531}" presName="Parent" presStyleLbl="alignNode1" presStyleIdx="2" presStyleCnt="4">
        <dgm:presLayoutVars>
          <dgm:bulletEnabled val="1"/>
        </dgm:presLayoutVars>
      </dgm:prSet>
      <dgm:spPr/>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custScaleY="114898"/>
      <dgm:spPr>
        <a:blipFill rotWithShape="1">
          <a:blip xmlns:r="http://schemas.openxmlformats.org/officeDocument/2006/relationships" r:embed="rId4"/>
          <a:srcRect/>
          <a:stretch>
            <a:fillRect t="-81000" b="-81000"/>
          </a:stretch>
        </a:blipFill>
      </dgm:spPr>
    </dgm:pt>
    <dgm:pt modelId="{2A1C86DE-9AB9-421D-8408-47DA191A0168}" type="pres">
      <dgm:prSet presAssocID="{677FC8B7-2875-43E9-9CDF-1CB72AAB0D0E}" presName="Child" presStyleLbl="revTx" presStyleIdx="3" presStyleCnt="4">
        <dgm:presLayoutVars>
          <dgm:bulletEnabled val="1"/>
        </dgm:presLayoutVars>
      </dgm:prSet>
      <dgm:spPr/>
    </dgm:pt>
    <dgm:pt modelId="{4E89074A-DD45-4C30-BE68-0847302086FD}" type="pres">
      <dgm:prSet presAssocID="{677FC8B7-2875-43E9-9CDF-1CB72AAB0D0E}" presName="Parent" presStyleLbl="alignNode1" presStyleIdx="3" presStyleCnt="4">
        <dgm:presLayoutVars>
          <dgm:bulletEnabled val="1"/>
        </dgm:presLayoutVars>
      </dgm:prSet>
      <dgm:spPr/>
    </dgm:pt>
  </dgm:ptLst>
  <dgm:cxnLst>
    <dgm:cxn modelId="{E5053C00-76EC-4519-ABF3-0ACDA95BE163}" srcId="{25AFBC85-EE41-46FB-A7F4-99ED4084C835}" destId="{A518A75D-9854-4CDE-9FB7-B1EBB324AAED}" srcOrd="0" destOrd="0" parTransId="{8A2D5E86-42BC-415B-A1DE-0C28EEB3661C}" sibTransId="{FF440F30-5F7D-44F0-8264-C65521A11F0C}"/>
    <dgm:cxn modelId="{4A4ADF06-6D3D-43CF-9662-53E434EE742F}" type="presOf" srcId="{25AF84C7-6ED7-450C-83EA-4337CE735A70}" destId="{16EEE8E2-3D18-44F6-B04A-3D59841E4FA8}" srcOrd="0" destOrd="0" presId="urn:microsoft.com/office/officeart/2008/layout/TitlePictureLineup"/>
    <dgm:cxn modelId="{B724B512-D13F-42E5-8E9D-6F0A3CE544D8}" type="presOf" srcId="{48328429-D21F-4CF6-9089-EE3F5F57F2AC}" destId="{5ABBC393-AD16-4772-8402-4ABCB8683B4E}" srcOrd="0" destOrd="0"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951AB036-7A1D-4DCF-8595-B29E9F00F3BE}" type="presOf" srcId="{677FC8B7-2875-43E9-9CDF-1CB72AAB0D0E}" destId="{4E89074A-DD45-4C30-BE68-0847302086FD}" srcOrd="0" destOrd="0"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9140734E-E639-4086-9B62-F9B15D8D45A9}" type="presOf" srcId="{D0989AE5-C818-44D5-8AE6-32DEAF6F46CC}" destId="{EBE06ADE-C892-44D3-AB90-0EE941CCA21D}"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97DC5797-804D-44AB-A7F2-9EB61CACB1D5}" srcId="{25AFBC85-EE41-46FB-A7F4-99ED4084C835}" destId="{677FC8B7-2875-43E9-9CDF-1CB72AAB0D0E}" srcOrd="3" destOrd="0" parTransId="{135D044B-CF2D-4837-B65C-369AE7EBF5F6}" sibTransId="{76FCE978-AC8C-47A4-866D-929EE0B68914}"/>
    <dgm:cxn modelId="{0990249C-5F83-4AC6-BBDE-76609E41C3B7}" srcId="{0F8DBA57-A3BA-4BC9-A853-67B71E3B3531}" destId="{D0989AE5-C818-44D5-8AE6-32DEAF6F46CC}" srcOrd="0" destOrd="0" parTransId="{5116A57A-5F5C-441B-8E98-72FC83223934}" sibTransId="{0B13468D-FE4E-4A8A-A598-8159F0C900A0}"/>
    <dgm:cxn modelId="{C84F12B6-3EE3-4557-A9DE-5ECD9E203BEF}" type="presOf" srcId="{0F8DBA57-A3BA-4BC9-A853-67B71E3B3531}" destId="{B3686B38-0C87-411A-9F82-923E333643FB}"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7AA9BCE-D649-4F1B-B108-93466D2481F6}" srcId="{A518A75D-9854-4CDE-9FB7-B1EBB324AAED}" destId="{48328429-D21F-4CF6-9089-EE3F5F57F2AC}" srcOrd="0" destOrd="0" parTransId="{1635AB15-42A4-42D6-9F2B-33788AD7A83B}" sibTransId="{C822654F-BF62-47E3-96FD-AE4B604B788B}"/>
    <dgm:cxn modelId="{CA8B89D3-A3E5-41AB-9C8A-76BEC3920398}" type="presOf" srcId="{A518A75D-9854-4CDE-9FB7-B1EBB324AAED}" destId="{770E20EC-6929-4A45-99D5-285545E37892}" srcOrd="0" destOrd="0" presId="urn:microsoft.com/office/officeart/2008/layout/TitlePictureLineup"/>
    <dgm:cxn modelId="{4B471AE2-396E-4C5C-9110-4123DA6DCE53}" srcId="{25AF84C7-6ED7-450C-83EA-4337CE735A70}" destId="{300FCD3E-1ADF-4D8E-8B7F-C23D248E5AA3}" srcOrd="0" destOrd="0" parTransId="{BC272908-DB90-4FCA-8784-0CA7E6A97E8F}" sibTransId="{4A78B380-1F85-4365-BF1F-0BD8AD7C8590}"/>
    <dgm:cxn modelId="{04033EED-8DB1-6C40-81C3-2340DC18AAC0}" srcId="{A518A75D-9854-4CDE-9FB7-B1EBB324AAED}" destId="{5F733BB1-0E9D-464E-9AF1-7D1ED1D4436E}" srcOrd="1" destOrd="0" parTransId="{A8A9D014-3B50-8D4A-BD40-9773B5E3920D}" sibTransId="{D07C801F-EC5D-A745-9F46-FD0C18F91C34}"/>
    <dgm:cxn modelId="{4A1C38F0-EE99-5C4F-8E05-0DE90E45B87E}" type="presOf" srcId="{5F733BB1-0E9D-464E-9AF1-7D1ED1D4436E}" destId="{5ABBC393-AD16-4772-8402-4ABCB8683B4E}" srcOrd="0" destOrd="1" presId="urn:microsoft.com/office/officeart/2008/layout/TitlePictureLineup"/>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38669"/>
          <a:ext cx="3900487" cy="141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Donors</a:t>
          </a:r>
        </a:p>
      </dsp:txBody>
      <dsp:txXfrm>
        <a:off x="4000" y="38669"/>
        <a:ext cx="3900487" cy="1411200"/>
      </dsp:txXfrm>
    </dsp:sp>
    <dsp:sp modelId="{DE65B54D-BB89-4898-B770-68834B90CB27}">
      <dsp:nvSpPr>
        <dsp:cNvPr id="0" name=""/>
        <dsp:cNvSpPr/>
      </dsp:nvSpPr>
      <dsp:spPr>
        <a:xfrm>
          <a:off x="4000" y="1449869"/>
          <a:ext cx="3900487" cy="58091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1366" tIns="261366" rIns="348488" bIns="392049" numCol="1" spcCol="1270" anchor="t" anchorCtr="0">
          <a:noAutofit/>
        </a:bodyPr>
        <a:lstStyle/>
        <a:p>
          <a:pPr marL="285750" lvl="1" indent="-285750" algn="l" defTabSz="2178050">
            <a:lnSpc>
              <a:spcPct val="90000"/>
            </a:lnSpc>
            <a:spcBef>
              <a:spcPct val="0"/>
            </a:spcBef>
            <a:spcAft>
              <a:spcPct val="15000"/>
            </a:spcAft>
            <a:buChar char="•"/>
          </a:pPr>
          <a:r>
            <a:rPr lang="en-US" sz="4900" kern="1200" dirty="0"/>
            <a:t>Post and manage donations</a:t>
          </a:r>
        </a:p>
      </dsp:txBody>
      <dsp:txXfrm>
        <a:off x="4000" y="1449869"/>
        <a:ext cx="3900487" cy="5809197"/>
      </dsp:txXfrm>
    </dsp:sp>
    <dsp:sp modelId="{6B2BAA29-AE8F-4951-80F4-253F84116404}">
      <dsp:nvSpPr>
        <dsp:cNvPr id="0" name=""/>
        <dsp:cNvSpPr/>
      </dsp:nvSpPr>
      <dsp:spPr>
        <a:xfrm>
          <a:off x="4450556" y="38669"/>
          <a:ext cx="3900487" cy="141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Organizations</a:t>
          </a:r>
        </a:p>
      </dsp:txBody>
      <dsp:txXfrm>
        <a:off x="4450556" y="38669"/>
        <a:ext cx="3900487" cy="1411200"/>
      </dsp:txXfrm>
    </dsp:sp>
    <dsp:sp modelId="{9E814BD6-2F57-4B6A-8701-D985663AF803}">
      <dsp:nvSpPr>
        <dsp:cNvPr id="0" name=""/>
        <dsp:cNvSpPr/>
      </dsp:nvSpPr>
      <dsp:spPr>
        <a:xfrm>
          <a:off x="4450556" y="1449869"/>
          <a:ext cx="3900487" cy="58091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1366" tIns="261366" rIns="348488" bIns="392049" numCol="1" spcCol="1270" anchor="t" anchorCtr="0">
          <a:noAutofit/>
        </a:bodyPr>
        <a:lstStyle/>
        <a:p>
          <a:pPr marL="285750" lvl="1" indent="-285750" algn="l" defTabSz="2178050">
            <a:lnSpc>
              <a:spcPct val="90000"/>
            </a:lnSpc>
            <a:spcBef>
              <a:spcPct val="0"/>
            </a:spcBef>
            <a:spcAft>
              <a:spcPct val="15000"/>
            </a:spcAft>
            <a:buChar char="•"/>
          </a:pPr>
          <a:r>
            <a:rPr lang="en-US" sz="4900" kern="1200" dirty="0"/>
            <a:t>Receive, track, and distribute donated items to people in need</a:t>
          </a:r>
        </a:p>
      </dsp:txBody>
      <dsp:txXfrm>
        <a:off x="4450556" y="1449869"/>
        <a:ext cx="3900487" cy="5809197"/>
      </dsp:txXfrm>
    </dsp:sp>
    <dsp:sp modelId="{44B28DB6-B1FD-4FBA-A825-B3831B1CF9B8}">
      <dsp:nvSpPr>
        <dsp:cNvPr id="0" name=""/>
        <dsp:cNvSpPr/>
      </dsp:nvSpPr>
      <dsp:spPr>
        <a:xfrm>
          <a:off x="8897112" y="38669"/>
          <a:ext cx="3900487" cy="1411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t>Admnistrator</a:t>
          </a:r>
          <a:endParaRPr lang="en-US" sz="2800" kern="1200" dirty="0"/>
        </a:p>
      </dsp:txBody>
      <dsp:txXfrm>
        <a:off x="8897112" y="38669"/>
        <a:ext cx="3900487" cy="1411200"/>
      </dsp:txXfrm>
    </dsp:sp>
    <dsp:sp modelId="{81805AB0-9412-4863-AD1B-E94BD1076C29}">
      <dsp:nvSpPr>
        <dsp:cNvPr id="0" name=""/>
        <dsp:cNvSpPr/>
      </dsp:nvSpPr>
      <dsp:spPr>
        <a:xfrm>
          <a:off x="8897112" y="1449869"/>
          <a:ext cx="3900487" cy="580919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61366" tIns="261366" rIns="348488" bIns="392049" numCol="1" spcCol="1270" anchor="t" anchorCtr="0">
          <a:noAutofit/>
        </a:bodyPr>
        <a:lstStyle/>
        <a:p>
          <a:pPr marL="285750" lvl="1" indent="-285750" algn="l" defTabSz="2178050">
            <a:lnSpc>
              <a:spcPct val="90000"/>
            </a:lnSpc>
            <a:spcBef>
              <a:spcPct val="0"/>
            </a:spcBef>
            <a:spcAft>
              <a:spcPct val="15000"/>
            </a:spcAft>
            <a:buChar char="•"/>
          </a:pPr>
          <a:r>
            <a:rPr lang="en-US" sz="4900" kern="1200" dirty="0"/>
            <a:t>Monitor platform activity, approve users, and ensure system security</a:t>
          </a:r>
        </a:p>
      </dsp:txBody>
      <dsp:txXfrm>
        <a:off x="8897112" y="1449869"/>
        <a:ext cx="3900487" cy="58091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4173" y="1244756"/>
          <a:ext cx="0" cy="4730597"/>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74528" y="1253610"/>
          <a:ext cx="2410131" cy="2426434"/>
        </a:xfrm>
        <a:prstGeom prst="rect">
          <a:avLst/>
        </a:prstGeom>
        <a:blipFill rotWithShape="1">
          <a:blip xmlns:r="http://schemas.openxmlformats.org/officeDocument/2006/relationships" r:embed="rId1"/>
          <a:srcRect/>
          <a:stretch>
            <a:fillRect t="-81000" b="-8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34900" y="3854486"/>
          <a:ext cx="2689387" cy="1797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20" tIns="58420" rIns="58420" bIns="58420"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This contains key components of the system like admin, donor, and </a:t>
          </a:r>
          <a:r>
            <a:rPr lang="en-US" sz="1800" kern="1200" dirty="0" err="1"/>
            <a:t>organisation</a:t>
          </a:r>
          <a:r>
            <a:rPr lang="en-US" sz="1800" kern="1200" dirty="0"/>
            <a:t> dashboard buttons</a:t>
          </a:r>
        </a:p>
        <a:p>
          <a:pPr marL="171450" lvl="1" indent="-171450" algn="l" defTabSz="800100">
            <a:lnSpc>
              <a:spcPct val="90000"/>
            </a:lnSpc>
            <a:spcBef>
              <a:spcPct val="0"/>
            </a:spcBef>
            <a:spcAft>
              <a:spcPct val="15000"/>
            </a:spcAft>
            <a:buChar char="•"/>
          </a:pPr>
          <a:endParaRPr lang="en-US" sz="1800" kern="1200" dirty="0"/>
        </a:p>
      </dsp:txBody>
      <dsp:txXfrm>
        <a:off x="34900" y="3854486"/>
        <a:ext cx="2689387" cy="1797593"/>
      </dsp:txXfrm>
    </dsp:sp>
    <dsp:sp modelId="{770E20EC-6929-4A45-99D5-285545E37892}">
      <dsp:nvSpPr>
        <dsp:cNvPr id="0" name=""/>
        <dsp:cNvSpPr/>
      </dsp:nvSpPr>
      <dsp:spPr>
        <a:xfrm>
          <a:off x="4173" y="719134"/>
          <a:ext cx="2628109" cy="52562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t>Step 1</a:t>
          </a:r>
        </a:p>
      </dsp:txBody>
      <dsp:txXfrm>
        <a:off x="4173" y="719134"/>
        <a:ext cx="2628109" cy="525621"/>
      </dsp:txXfrm>
    </dsp:sp>
    <dsp:sp modelId="{6806A88B-ACCD-4689-BA2C-F1412EF73B42}">
      <dsp:nvSpPr>
        <dsp:cNvPr id="0" name=""/>
        <dsp:cNvSpPr/>
      </dsp:nvSpPr>
      <dsp:spPr>
        <a:xfrm>
          <a:off x="3506045" y="1244756"/>
          <a:ext cx="0" cy="4730597"/>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65328" y="1213919"/>
          <a:ext cx="3309230" cy="2445912"/>
        </a:xfrm>
        <a:prstGeom prst="rect">
          <a:avLst/>
        </a:prstGeom>
        <a:blipFill rotWithShape="1">
          <a:blip xmlns:r="http://schemas.openxmlformats.org/officeDocument/2006/relationships" r:embed="rId2"/>
          <a:srcRect/>
          <a:stretch>
            <a:fillRect t="-81000" b="-8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637450" y="3659822"/>
          <a:ext cx="2488031" cy="2186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20" tIns="58420" rIns="58420" bIns="58420" numCol="1" spcCol="1270" anchor="t" anchorCtr="0">
          <a:noAutofit/>
        </a:bodyPr>
        <a:lstStyle/>
        <a:p>
          <a:pPr marL="0" lvl="0" indent="0" algn="ctr" defTabSz="1022350">
            <a:lnSpc>
              <a:spcPct val="90000"/>
            </a:lnSpc>
            <a:spcBef>
              <a:spcPct val="0"/>
            </a:spcBef>
            <a:spcAft>
              <a:spcPct val="35000"/>
            </a:spcAft>
            <a:buNone/>
          </a:pPr>
          <a:r>
            <a:rPr lang="en-US" sz="2300" kern="1200" dirty="0"/>
            <a:t>Users create an account and log in securely</a:t>
          </a:r>
        </a:p>
      </dsp:txBody>
      <dsp:txXfrm>
        <a:off x="3637450" y="3659822"/>
        <a:ext cx="2488031" cy="2186920"/>
      </dsp:txXfrm>
    </dsp:sp>
    <dsp:sp modelId="{16EEE8E2-3D18-44F6-B04A-3D59841E4FA8}">
      <dsp:nvSpPr>
        <dsp:cNvPr id="0" name=""/>
        <dsp:cNvSpPr/>
      </dsp:nvSpPr>
      <dsp:spPr>
        <a:xfrm>
          <a:off x="3506045" y="719134"/>
          <a:ext cx="2628109" cy="52562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t>Step 2</a:t>
          </a:r>
        </a:p>
      </dsp:txBody>
      <dsp:txXfrm>
        <a:off x="3506045" y="719134"/>
        <a:ext cx="2628109" cy="525621"/>
      </dsp:txXfrm>
    </dsp:sp>
    <dsp:sp modelId="{7F77031C-84AF-49FA-B2E3-6B22E2F49F2B}">
      <dsp:nvSpPr>
        <dsp:cNvPr id="0" name=""/>
        <dsp:cNvSpPr/>
      </dsp:nvSpPr>
      <dsp:spPr>
        <a:xfrm>
          <a:off x="7038644" y="1244756"/>
          <a:ext cx="0" cy="4730597"/>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7170050" y="1273822"/>
          <a:ext cx="2488031" cy="2386009"/>
        </a:xfrm>
        <a:prstGeom prst="rect">
          <a:avLst/>
        </a:prstGeom>
        <a:blipFill rotWithShape="1">
          <a:blip xmlns:r="http://schemas.openxmlformats.org/officeDocument/2006/relationships" r:embed="rId3"/>
          <a:srcRect/>
          <a:stretch>
            <a:fillRect t="-81000" b="-8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7170050" y="3659822"/>
          <a:ext cx="2488031" cy="2186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20" tIns="58420" rIns="58420" bIns="58420" numCol="1" spcCol="1270" anchor="t" anchorCtr="0">
          <a:noAutofit/>
        </a:bodyPr>
        <a:lstStyle/>
        <a:p>
          <a:pPr marL="0" lvl="0" indent="0" algn="ctr" defTabSz="1022350">
            <a:lnSpc>
              <a:spcPct val="90000"/>
            </a:lnSpc>
            <a:spcBef>
              <a:spcPct val="0"/>
            </a:spcBef>
            <a:spcAft>
              <a:spcPct val="35000"/>
            </a:spcAft>
            <a:buNone/>
          </a:pPr>
          <a:r>
            <a:rPr lang="en-US" sz="2300" kern="1200" dirty="0"/>
            <a:t>Donors fill item details, upload an image and submit</a:t>
          </a:r>
        </a:p>
      </dsp:txBody>
      <dsp:txXfrm>
        <a:off x="7170050" y="3659822"/>
        <a:ext cx="2488031" cy="2186920"/>
      </dsp:txXfrm>
    </dsp:sp>
    <dsp:sp modelId="{B3686B38-0C87-411A-9F82-923E333643FB}">
      <dsp:nvSpPr>
        <dsp:cNvPr id="0" name=""/>
        <dsp:cNvSpPr/>
      </dsp:nvSpPr>
      <dsp:spPr>
        <a:xfrm>
          <a:off x="7038644" y="719134"/>
          <a:ext cx="2628109" cy="52562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t>Step 3</a:t>
          </a:r>
        </a:p>
      </dsp:txBody>
      <dsp:txXfrm>
        <a:off x="7038644" y="719134"/>
        <a:ext cx="2628109" cy="525621"/>
      </dsp:txXfrm>
    </dsp:sp>
    <dsp:sp modelId="{87ACD694-36F9-4193-A8FE-573DA345BCA3}">
      <dsp:nvSpPr>
        <dsp:cNvPr id="0" name=""/>
        <dsp:cNvSpPr/>
      </dsp:nvSpPr>
      <dsp:spPr>
        <a:xfrm>
          <a:off x="10169317" y="1244756"/>
          <a:ext cx="0" cy="4730597"/>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300722" y="1243870"/>
          <a:ext cx="2488031" cy="2445912"/>
        </a:xfrm>
        <a:prstGeom prst="rect">
          <a:avLst/>
        </a:prstGeom>
        <a:blipFill rotWithShape="1">
          <a:blip xmlns:r="http://schemas.openxmlformats.org/officeDocument/2006/relationships" r:embed="rId4"/>
          <a:srcRect/>
          <a:stretch>
            <a:fillRect t="-81000" b="-8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300722" y="3531211"/>
          <a:ext cx="2488031" cy="24441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8420" tIns="58420" rIns="58420" bIns="58420" numCol="1" spcCol="1270" anchor="t" anchorCtr="0">
          <a:noAutofit/>
        </a:bodyPr>
        <a:lstStyle/>
        <a:p>
          <a:pPr marL="0" lvl="0" indent="0" algn="ctr" defTabSz="1022350">
            <a:lnSpc>
              <a:spcPct val="90000"/>
            </a:lnSpc>
            <a:spcBef>
              <a:spcPct val="0"/>
            </a:spcBef>
            <a:spcAft>
              <a:spcPct val="35000"/>
            </a:spcAft>
            <a:buNone/>
          </a:pPr>
          <a:r>
            <a:rPr lang="en-US" sz="2300" kern="1200" dirty="0"/>
            <a:t>Admins monitor activity, manage users, and access donations</a:t>
          </a:r>
        </a:p>
      </dsp:txBody>
      <dsp:txXfrm>
        <a:off x="10300722" y="3531211"/>
        <a:ext cx="2488031" cy="2444141"/>
      </dsp:txXfrm>
    </dsp:sp>
    <dsp:sp modelId="{4E89074A-DD45-4C30-BE68-0847302086FD}">
      <dsp:nvSpPr>
        <dsp:cNvPr id="0" name=""/>
        <dsp:cNvSpPr/>
      </dsp:nvSpPr>
      <dsp:spPr>
        <a:xfrm>
          <a:off x="10169317" y="719134"/>
          <a:ext cx="2628109" cy="52562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1120" tIns="71120" rIns="71120" bIns="71120" numCol="1" spcCol="1270" anchor="ctr" anchorCtr="0">
          <a:noAutofit/>
        </a:bodyPr>
        <a:lstStyle/>
        <a:p>
          <a:pPr marL="0" lvl="0" indent="0" algn="ctr" defTabSz="1244600">
            <a:lnSpc>
              <a:spcPct val="90000"/>
            </a:lnSpc>
            <a:spcBef>
              <a:spcPct val="0"/>
            </a:spcBef>
            <a:spcAft>
              <a:spcPct val="35000"/>
            </a:spcAft>
            <a:buNone/>
          </a:pPr>
          <a:r>
            <a:rPr lang="en-US" sz="2800" kern="1200" dirty="0"/>
            <a:t>Step 4</a:t>
          </a:r>
        </a:p>
      </dsp:txBody>
      <dsp:txXfrm>
        <a:off x="10169317" y="719134"/>
        <a:ext cx="2628109" cy="52562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7/26/2025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7/26/2025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7/26/2025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7/26/2025</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image" Target="../media/image7.jpg"/><Relationship Id="rId2" Type="http://schemas.openxmlformats.org/officeDocument/2006/relationships/notesSlide" Target="../notesSlides/notesSlide1.xml"/><Relationship Id="rId16" Type="http://schemas.openxmlformats.org/officeDocument/2006/relationships/image" Target="../media/image6.jp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5.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hyperlink" Target="https://www.worldbank.org/digital-donatio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CHARITY BRIDGE</a:t>
            </a:r>
          </a:p>
        </p:txBody>
      </p:sp>
      <p:sp>
        <p:nvSpPr>
          <p:cNvPr id="23" name="Text Placeholder 22"/>
          <p:cNvSpPr>
            <a:spLocks noGrp="1"/>
          </p:cNvSpPr>
          <p:nvPr>
            <p:ph type="body" sz="quarter" idx="36"/>
          </p:nvPr>
        </p:nvSpPr>
        <p:spPr/>
        <p:txBody>
          <a:bodyPr/>
          <a:lstStyle/>
          <a:p>
            <a:r>
              <a:rPr lang="en-US" dirty="0"/>
              <a:t>Muwonge Yuda, </a:t>
            </a:r>
            <a:r>
              <a:rPr lang="en-US" dirty="0" err="1"/>
              <a:t>Ainebyoona</a:t>
            </a:r>
            <a:r>
              <a:rPr lang="en-US" dirty="0"/>
              <a:t> </a:t>
            </a:r>
            <a:r>
              <a:rPr lang="en-US" dirty="0" err="1"/>
              <a:t>Dativah</a:t>
            </a:r>
            <a:r>
              <a:rPr lang="en-US" dirty="0"/>
              <a:t>, </a:t>
            </a:r>
            <a:r>
              <a:rPr lang="en-US" dirty="0" err="1"/>
              <a:t>Kaladi</a:t>
            </a:r>
            <a:r>
              <a:rPr lang="en-US" dirty="0"/>
              <a:t> Esther </a:t>
            </a:r>
            <a:r>
              <a:rPr lang="en-US" dirty="0" err="1"/>
              <a:t>Asynut</a:t>
            </a:r>
            <a:r>
              <a:rPr lang="en-US" dirty="0"/>
              <a:t>, Ayesiga Calvin Rodney , Asio Mary Immy Tembo</a:t>
            </a:r>
          </a:p>
        </p:txBody>
      </p:sp>
      <p:sp>
        <p:nvSpPr>
          <p:cNvPr id="67" name="Text Placeholder 66"/>
          <p:cNvSpPr>
            <a:spLocks noGrp="1"/>
          </p:cNvSpPr>
          <p:nvPr>
            <p:ph type="body" sz="quarter" idx="13"/>
          </p:nvPr>
        </p:nvSpPr>
        <p:spPr/>
        <p:txBody>
          <a:bodyPr/>
          <a:lstStyle/>
          <a:p>
            <a:r>
              <a:rPr lang="en-US" dirty="0"/>
              <a:t>Charity Problem </a:t>
            </a:r>
          </a:p>
        </p:txBody>
      </p:sp>
      <p:sp>
        <p:nvSpPr>
          <p:cNvPr id="69" name="Text Placeholder 68"/>
          <p:cNvSpPr>
            <a:spLocks noGrp="1"/>
          </p:cNvSpPr>
          <p:nvPr>
            <p:ph type="body" sz="quarter" idx="39"/>
          </p:nvPr>
        </p:nvSpPr>
        <p:spPr/>
        <p:txBody>
          <a:bodyPr/>
          <a:lstStyle/>
          <a:p>
            <a:r>
              <a:rPr lang="en-US" dirty="0"/>
              <a:t>Many individuals have items to donate, such as clothes, food, and books, but lack a convenient and reliable way to connect with those in need, especially vulnerable communities and charitable organizations</a:t>
            </a:r>
          </a:p>
        </p:txBody>
      </p:sp>
      <p:sp>
        <p:nvSpPr>
          <p:cNvPr id="68" name="Text Placeholder 67"/>
          <p:cNvSpPr>
            <a:spLocks noGrp="1"/>
          </p:cNvSpPr>
          <p:nvPr>
            <p:ph type="body" sz="quarter" idx="37"/>
          </p:nvPr>
        </p:nvSpPr>
        <p:spPr/>
        <p:txBody>
          <a:bodyPr/>
          <a:lstStyle/>
          <a:p>
            <a:r>
              <a:rPr lang="en-US" dirty="0"/>
              <a:t>Project  Objectives</a:t>
            </a:r>
          </a:p>
        </p:txBody>
      </p:sp>
      <p:sp>
        <p:nvSpPr>
          <p:cNvPr id="7" name="Text Placeholder 6"/>
          <p:cNvSpPr>
            <a:spLocks noGrp="1"/>
          </p:cNvSpPr>
          <p:nvPr>
            <p:ph type="body" sz="quarter" idx="17"/>
          </p:nvPr>
        </p:nvSpPr>
        <p:spPr/>
        <p:txBody>
          <a:bodyPr/>
          <a:lstStyle/>
          <a:p>
            <a:r>
              <a:rPr lang="en-US" dirty="0"/>
              <a:t>Project Requirements</a:t>
            </a:r>
          </a:p>
        </p:txBody>
      </p:sp>
      <p:sp>
        <p:nvSpPr>
          <p:cNvPr id="12" name="Content Placeholder 11"/>
          <p:cNvSpPr>
            <a:spLocks noGrp="1"/>
          </p:cNvSpPr>
          <p:nvPr>
            <p:ph sz="quarter" idx="25"/>
          </p:nvPr>
        </p:nvSpPr>
        <p:spPr/>
        <p:txBody>
          <a:bodyPr/>
          <a:lstStyle/>
          <a:p>
            <a:r>
              <a:rPr lang="en-US" b="1" dirty="0"/>
              <a:t>User Registration &amp; Login</a:t>
            </a:r>
            <a:r>
              <a:rPr lang="en-US" dirty="0"/>
              <a:t> – For donors, organizations, and admins.</a:t>
            </a:r>
          </a:p>
          <a:p>
            <a:r>
              <a:rPr lang="en-US" b="1" dirty="0"/>
              <a:t>Donation Management</a:t>
            </a:r>
            <a:r>
              <a:rPr lang="en-US" dirty="0"/>
              <a:t> – Upload, view, and track donated items.</a:t>
            </a:r>
          </a:p>
          <a:p>
            <a:r>
              <a:rPr lang="en-US" b="1" dirty="0"/>
              <a:t>Database Integration</a:t>
            </a:r>
            <a:r>
              <a:rPr lang="en-US" dirty="0"/>
              <a:t> – Store user and donation data securely.</a:t>
            </a:r>
          </a:p>
          <a:p>
            <a:r>
              <a:rPr lang="en-US" b="1" dirty="0"/>
              <a:t>Role-Based Access</a:t>
            </a:r>
            <a:r>
              <a:rPr lang="en-US" dirty="0"/>
              <a:t> – Different features for donors, organizations, and admins.</a:t>
            </a:r>
          </a:p>
          <a:p>
            <a:r>
              <a:rPr lang="en-US" b="1" dirty="0"/>
              <a:t>Notifications</a:t>
            </a:r>
            <a:r>
              <a:rPr lang="en-US" dirty="0"/>
              <a:t> – Inform users about donation status and updates.</a:t>
            </a:r>
          </a:p>
          <a:p>
            <a:r>
              <a:rPr lang="en-US" b="1" dirty="0"/>
              <a:t>Location Services</a:t>
            </a:r>
            <a:r>
              <a:rPr lang="en-US" dirty="0"/>
              <a:t> – Help match donors with nearby recipients.</a:t>
            </a:r>
          </a:p>
          <a:p>
            <a:r>
              <a:rPr lang="en-US" b="1" dirty="0"/>
              <a:t>Responsive Design</a:t>
            </a:r>
            <a:r>
              <a:rPr lang="en-US" dirty="0"/>
              <a:t> – Accessible on mobile and web platforms.</a:t>
            </a:r>
          </a:p>
          <a:p>
            <a:pPr marL="0" indent="0">
              <a:buNone/>
            </a:pPr>
            <a:endParaRPr lang="en-US" dirty="0"/>
          </a:p>
        </p:txBody>
      </p:sp>
      <p:sp>
        <p:nvSpPr>
          <p:cNvPr id="8" name="Text Placeholder 7"/>
          <p:cNvSpPr>
            <a:spLocks noGrp="1"/>
          </p:cNvSpPr>
          <p:nvPr>
            <p:ph type="body" sz="quarter" idx="19"/>
          </p:nvPr>
        </p:nvSpPr>
        <p:spPr/>
        <p:txBody>
          <a:bodyPr/>
          <a:lstStyle/>
          <a:p>
            <a:r>
              <a:rPr lang="en-US" dirty="0"/>
              <a:t>Target Users</a:t>
            </a:r>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1950120903"/>
              </p:ext>
            </p:extLst>
          </p:nvPr>
        </p:nvGraphicFramePr>
        <p:xfrm>
          <a:off x="1143000" y="24331613"/>
          <a:ext cx="12801600" cy="7297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dirty="0"/>
              <a:t>Project Design</a:t>
            </a:r>
          </a:p>
        </p:txBody>
      </p:sp>
      <p:sp>
        <p:nvSpPr>
          <p:cNvPr id="70" name="Text Placeholder 69"/>
          <p:cNvSpPr>
            <a:spLocks noGrp="1"/>
          </p:cNvSpPr>
          <p:nvPr>
            <p:ph type="body" sz="quarter" idx="40"/>
          </p:nvPr>
        </p:nvSpPr>
        <p:spPr/>
        <p:txBody>
          <a:bodyPr/>
          <a:lstStyle/>
          <a:p>
            <a:r>
              <a:rPr lang="en-US" dirty="0"/>
              <a:t>Results</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2245597060"/>
              </p:ext>
            </p:extLst>
          </p:nvPr>
        </p:nvGraphicFramePr>
        <p:xfrm>
          <a:off x="15544800" y="15773400"/>
          <a:ext cx="12801600" cy="66944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Text Placeholder 15"/>
          <p:cNvSpPr>
            <a:spLocks noGrp="1"/>
          </p:cNvSpPr>
          <p:nvPr>
            <p:ph type="body" sz="quarter" idx="29"/>
          </p:nvPr>
        </p:nvSpPr>
        <p:spPr/>
        <p:txBody>
          <a:bodyPr/>
          <a:lstStyle/>
          <a:p>
            <a:r>
              <a:rPr lang="en-US" dirty="0"/>
              <a:t>Future Work</a:t>
            </a:r>
          </a:p>
        </p:txBody>
      </p:sp>
      <p:sp>
        <p:nvSpPr>
          <p:cNvPr id="18" name="Text Placeholder 17"/>
          <p:cNvSpPr>
            <a:spLocks noGrp="1"/>
          </p:cNvSpPr>
          <p:nvPr>
            <p:ph type="body" sz="quarter" idx="31"/>
          </p:nvPr>
        </p:nvSpPr>
        <p:spPr/>
        <p:txBody>
          <a:bodyPr/>
          <a:lstStyle/>
          <a:p>
            <a:r>
              <a:rPr lang="en-US" dirty="0"/>
              <a:t>Results</a:t>
            </a:r>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1967747076"/>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13"/>
          </a:graphicData>
        </a:graphic>
      </p:graphicFrame>
      <p:sp>
        <p:nvSpPr>
          <p:cNvPr id="6" name="Content Placeholder 5"/>
          <p:cNvSpPr>
            <a:spLocks noGrp="1"/>
          </p:cNvSpPr>
          <p:nvPr>
            <p:ph sz="quarter" idx="33"/>
          </p:nvPr>
        </p:nvSpPr>
        <p:spPr/>
        <p:txBody>
          <a:bodyPr/>
          <a:lstStyle/>
          <a:p>
            <a:pPr marL="0" indent="0">
              <a:buNone/>
            </a:pPr>
            <a:endParaRPr lang="en-US" dirty="0"/>
          </a:p>
          <a:p>
            <a:pPr marL="0" indent="0">
              <a:buNone/>
            </a:pPr>
            <a:endParaRPr lang="en-US" dirty="0"/>
          </a:p>
        </p:txBody>
      </p:sp>
      <p:sp>
        <p:nvSpPr>
          <p:cNvPr id="71" name="Text Placeholder 70"/>
          <p:cNvSpPr>
            <a:spLocks noGrp="1"/>
          </p:cNvSpPr>
          <p:nvPr>
            <p:ph type="body" sz="quarter" idx="41"/>
          </p:nvPr>
        </p:nvSpPr>
        <p:spPr>
          <a:xfrm>
            <a:off x="30062805" y="19767596"/>
            <a:ext cx="12801600" cy="1219200"/>
          </a:xfrm>
        </p:spPr>
        <p:txBody>
          <a:bodyPr/>
          <a:lstStyle/>
          <a:p>
            <a:r>
              <a:rPr lang="en-US" dirty="0"/>
              <a:t>Conclusion</a:t>
            </a:r>
          </a:p>
        </p:txBody>
      </p:sp>
      <p:sp>
        <p:nvSpPr>
          <p:cNvPr id="15" name="Content Placeholder 14"/>
          <p:cNvSpPr>
            <a:spLocks noGrp="1"/>
          </p:cNvSpPr>
          <p:nvPr>
            <p:ph sz="quarter" idx="42"/>
          </p:nvPr>
        </p:nvSpPr>
        <p:spPr/>
        <p:txBody>
          <a:bodyPr>
            <a:normAutofit lnSpcReduction="10000"/>
          </a:bodyPr>
          <a:lstStyle/>
          <a:p>
            <a:r>
              <a:rPr lang="en-US" dirty="0"/>
              <a:t>Our findings show that a digital donation platform significantly improves the ease and frequency of donations. Users found it easier to connect with recipients, and organizations reported better tracking and management of donated items.</a:t>
            </a:r>
          </a:p>
          <a:p>
            <a:r>
              <a:rPr lang="en-US" dirty="0"/>
              <a:t>The data supports our hypothesis: </a:t>
            </a:r>
            <a:r>
              <a:rPr lang="en-US" b="1" dirty="0"/>
              <a:t>a centralized, user-friendly platform can enhance donation processes and community engagement</a:t>
            </a:r>
            <a:r>
              <a:rPr lang="en-US" dirty="0"/>
              <a:t>. Increased user activity and positive feedback confirm that the system meets its goals of accessibility, transparency, and effectiveness.</a:t>
            </a:r>
          </a:p>
          <a:p>
            <a:endParaRPr lang="en-US" dirty="0"/>
          </a:p>
        </p:txBody>
      </p:sp>
      <p:sp>
        <p:nvSpPr>
          <p:cNvPr id="21" name="Text Placeholder 20"/>
          <p:cNvSpPr>
            <a:spLocks noGrp="1"/>
          </p:cNvSpPr>
          <p:nvPr>
            <p:ph type="body" sz="quarter" idx="34"/>
          </p:nvPr>
        </p:nvSpPr>
        <p:spPr/>
        <p:txBody>
          <a:bodyPr/>
          <a:lstStyle/>
          <a:p>
            <a:r>
              <a:rPr lang="en-US" dirty="0"/>
              <a:t>References</a:t>
            </a:r>
          </a:p>
        </p:txBody>
      </p:sp>
      <p:sp>
        <p:nvSpPr>
          <p:cNvPr id="22" name="Content Placeholder 21"/>
          <p:cNvSpPr>
            <a:spLocks noGrp="1"/>
          </p:cNvSpPr>
          <p:nvPr>
            <p:ph sz="quarter" idx="35"/>
          </p:nvPr>
        </p:nvSpPr>
        <p:spPr>
          <a:xfrm>
            <a:off x="29900880" y="27106210"/>
            <a:ext cx="12801600" cy="5812190"/>
          </a:xfrm>
        </p:spPr>
        <p:txBody>
          <a:bodyPr>
            <a:normAutofit fontScale="85000" lnSpcReduction="20000"/>
          </a:bodyPr>
          <a:lstStyle/>
          <a:p>
            <a:r>
              <a:rPr lang="en-US" dirty="0"/>
              <a:t>Bhatnagar, S. (2004). </a:t>
            </a:r>
            <a:r>
              <a:rPr lang="en-US" i="1" dirty="0"/>
              <a:t>E-Government: From Vision to Implementation</a:t>
            </a:r>
            <a:r>
              <a:rPr lang="en-US" dirty="0"/>
              <a:t>. SAGE Publications.</a:t>
            </a:r>
          </a:p>
          <a:p>
            <a:r>
              <a:rPr lang="en-US" dirty="0"/>
              <a:t>DiNucci, D. (1999). Fragmented future. </a:t>
            </a:r>
            <a:r>
              <a:rPr lang="en-US" i="1" dirty="0"/>
              <a:t>Print</a:t>
            </a:r>
            <a:r>
              <a:rPr lang="en-US" dirty="0"/>
              <a:t>, 53(4), 32–35.</a:t>
            </a:r>
          </a:p>
          <a:p>
            <a:r>
              <a:rPr lang="en-US" dirty="0"/>
              <a:t>Kotler, P., &amp; Keller, K. L. (2016). </a:t>
            </a:r>
            <a:r>
              <a:rPr lang="en-US" i="1" dirty="0"/>
              <a:t>Marketing Management</a:t>
            </a:r>
            <a:r>
              <a:rPr lang="en-US" dirty="0"/>
              <a:t> (15th ed.). Pearson Education.</a:t>
            </a:r>
          </a:p>
          <a:p>
            <a:r>
              <a:rPr lang="en-US" dirty="0"/>
              <a:t>Ngugi, B., Pelowski, M., &amp; </a:t>
            </a:r>
            <a:r>
              <a:rPr lang="en-US" dirty="0" err="1"/>
              <a:t>Ogembo</a:t>
            </a:r>
            <a:r>
              <a:rPr lang="en-US" dirty="0"/>
              <a:t>, J. G. (2010). M-Government for Development: Challenges and Opportunities. </a:t>
            </a:r>
            <a:r>
              <a:rPr lang="en-US" i="1" dirty="0"/>
              <a:t>The Electronic Journal of Information Systems in Developing Countries</a:t>
            </a:r>
            <a:r>
              <a:rPr lang="en-US" dirty="0"/>
              <a:t>, 48(1), 1–20.</a:t>
            </a:r>
          </a:p>
          <a:p>
            <a:r>
              <a:rPr lang="en-US" dirty="0"/>
              <a:t>Statista. (2024). </a:t>
            </a:r>
            <a:r>
              <a:rPr lang="en-US" i="1" dirty="0"/>
              <a:t>Global online donation statistics</a:t>
            </a:r>
            <a:r>
              <a:rPr lang="en-US" dirty="0"/>
              <a:t>. https://www.statista.com/statistics/online-donations-worldwide</a:t>
            </a:r>
          </a:p>
          <a:p>
            <a:r>
              <a:rPr lang="en-US" dirty="0"/>
              <a:t>United Nations. (2023). </a:t>
            </a:r>
            <a:r>
              <a:rPr lang="en-US" i="1" dirty="0"/>
              <a:t>The role of ICT in achieving the SDGs</a:t>
            </a:r>
            <a:r>
              <a:rPr lang="en-US" dirty="0"/>
              <a:t>. https://sdgs.un.org/publications/ict-for-development</a:t>
            </a:r>
          </a:p>
          <a:p>
            <a:r>
              <a:rPr lang="en-US" dirty="0"/>
              <a:t>World Bank. (2023). </a:t>
            </a:r>
            <a:r>
              <a:rPr lang="en-US" i="1" dirty="0"/>
              <a:t>Digital Platforms and the Future of Donor Engagement</a:t>
            </a:r>
            <a:r>
              <a:rPr lang="en-US" dirty="0"/>
              <a:t>. </a:t>
            </a:r>
            <a:r>
              <a:rPr lang="en-US" dirty="0">
                <a:hlinkClick r:id="rId14"/>
              </a:rPr>
              <a:t>https://www.worldbank.org/digital-donations</a:t>
            </a:r>
            <a:endParaRPr lang="en-US" dirty="0"/>
          </a:p>
          <a:p>
            <a:endParaRPr lang="en-US" dirty="0"/>
          </a:p>
        </p:txBody>
      </p:sp>
      <p:pic>
        <p:nvPicPr>
          <p:cNvPr id="10" name="Picture 9"/>
          <p:cNvPicPr>
            <a:picLocks noChangeAspect="1"/>
          </p:cNvPicPr>
          <p:nvPr/>
        </p:nvPicPr>
        <p:blipFill>
          <a:blip r:embed="rId15"/>
          <a:stretch>
            <a:fillRect/>
          </a:stretch>
        </p:blipFill>
        <p:spPr>
          <a:xfrm>
            <a:off x="25164680" y="-30922"/>
            <a:ext cx="18726521" cy="3797404"/>
          </a:xfrm>
          <a:prstGeom prst="rect">
            <a:avLst/>
          </a:prstGeom>
        </p:spPr>
      </p:pic>
      <p:sp>
        <p:nvSpPr>
          <p:cNvPr id="2" name="Content Placeholder 1">
            <a:extLst>
              <a:ext uri="{FF2B5EF4-FFF2-40B4-BE49-F238E27FC236}">
                <a16:creationId xmlns:a16="http://schemas.microsoft.com/office/drawing/2014/main" id="{2AA9D7FF-8ACB-7210-DE25-07CBD9E9B52F}"/>
              </a:ext>
            </a:extLst>
          </p:cNvPr>
          <p:cNvSpPr>
            <a:spLocks noGrp="1" noChangeArrowheads="1"/>
          </p:cNvSpPr>
          <p:nvPr>
            <p:ph sz="quarter" idx="38"/>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provide a user-friendly platform for individuals to donate items easily.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connect donors with verified organizations and people in need.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promote transparency and accountability in the donation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increase access to essential items for vulnerable communities.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reduce waste by encouraging reuse of valuable goods.</a:t>
            </a:r>
          </a:p>
        </p:txBody>
      </p:sp>
      <p:pic>
        <p:nvPicPr>
          <p:cNvPr id="30" name="Content Placeholder 29">
            <a:extLst>
              <a:ext uri="{FF2B5EF4-FFF2-40B4-BE49-F238E27FC236}">
                <a16:creationId xmlns:a16="http://schemas.microsoft.com/office/drawing/2014/main" id="{AAE7108F-DCA3-7FEB-5676-B27287DCB684}"/>
              </a:ext>
            </a:extLst>
          </p:cNvPr>
          <p:cNvPicPr>
            <a:picLocks noGrp="1" noChangeAspect="1"/>
          </p:cNvPicPr>
          <p:nvPr>
            <p:ph sz="quarter" idx="27"/>
          </p:nvPr>
        </p:nvPicPr>
        <p:blipFill>
          <a:blip r:embed="rId16">
            <a:extLst>
              <a:ext uri="{28A0092B-C50C-407E-A947-70E740481C1C}">
                <a14:useLocalDpi xmlns:a14="http://schemas.microsoft.com/office/drawing/2010/main" val="0"/>
              </a:ext>
            </a:extLst>
          </a:blip>
          <a:stretch>
            <a:fillRect/>
          </a:stretch>
        </p:blipFill>
        <p:spPr>
          <a:xfrm>
            <a:off x="15544800" y="6949440"/>
            <a:ext cx="12801600" cy="7153656"/>
          </a:xfrm>
        </p:spPr>
      </p:pic>
      <p:sp>
        <p:nvSpPr>
          <p:cNvPr id="31" name="Rectangle 2">
            <a:extLst>
              <a:ext uri="{FF2B5EF4-FFF2-40B4-BE49-F238E27FC236}">
                <a16:creationId xmlns:a16="http://schemas.microsoft.com/office/drawing/2014/main" id="{8E99EDF1-D109-347E-EF57-2DC9B7667AE1}"/>
              </a:ext>
            </a:extLst>
          </p:cNvPr>
          <p:cNvSpPr>
            <a:spLocks noGrp="1" noChangeArrowheads="1"/>
          </p:cNvSpPr>
          <p:nvPr>
            <p:ph sz="quarter" idx="30"/>
          </p:nvPr>
        </p:nvSpPr>
        <p:spPr bwMode="auto">
          <a:xfrm>
            <a:off x="15499080" y="24526176"/>
            <a:ext cx="1280160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Arial" panose="020B0604020202020204" pitchFamily="34" charset="0"/>
              </a:rPr>
              <a:t>Mobile App Launch:</a:t>
            </a:r>
            <a:r>
              <a:rPr kumimoji="0" lang="en-US" altLang="en-US" sz="3600" b="0" i="0" u="none" strike="noStrike" cap="none" normalizeH="0" baseline="0" dirty="0">
                <a:ln>
                  <a:noFill/>
                </a:ln>
                <a:solidFill>
                  <a:schemeClr val="tx1"/>
                </a:solidFill>
                <a:effectLst/>
                <a:latin typeface="Arial" panose="020B0604020202020204" pitchFamily="34" charset="0"/>
              </a:rPr>
              <a:t> Extend the platform with a dedicated mobile application for broader accessibility.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Arial" panose="020B0604020202020204" pitchFamily="34" charset="0"/>
              </a:rPr>
              <a:t>AI-Based Matching:</a:t>
            </a:r>
            <a:r>
              <a:rPr kumimoji="0" lang="en-US" altLang="en-US" sz="3600" b="0" i="0" u="none" strike="noStrike" cap="none" normalizeH="0" baseline="0" dirty="0">
                <a:ln>
                  <a:noFill/>
                </a:ln>
                <a:solidFill>
                  <a:schemeClr val="tx1"/>
                </a:solidFill>
                <a:effectLst/>
                <a:latin typeface="Arial" panose="020B0604020202020204" pitchFamily="34" charset="0"/>
              </a:rPr>
              <a:t> Integrate AI to suggest donations based on recipient needs and donor behavior.</a:t>
            </a:r>
          </a:p>
          <a:p>
            <a:pPr marL="0" lvl="0" indent="0" defTabSz="914400" eaLnBrk="0" fontAlgn="base" hangingPunct="0">
              <a:spcBef>
                <a:spcPct val="0"/>
              </a:spcBef>
              <a:spcAft>
                <a:spcPct val="0"/>
              </a:spcAft>
              <a:buClrTx/>
              <a:buFontTx/>
              <a:buChar char="•"/>
            </a:pPr>
            <a:r>
              <a:rPr lang="en-US" sz="3600" b="1" dirty="0"/>
              <a:t>Multilingual Support:</a:t>
            </a:r>
            <a:r>
              <a:rPr lang="en-US" sz="3600" dirty="0"/>
              <a:t> Introduce multiple languages to cater to diverse communities</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11" name="Picture 10" descr="A screenshot of a charity app&#10;&#10;AI-generated content may be incorrect.">
            <a:extLst>
              <a:ext uri="{FF2B5EF4-FFF2-40B4-BE49-F238E27FC236}">
                <a16:creationId xmlns:a16="http://schemas.microsoft.com/office/drawing/2014/main" id="{315EA0B7-FABF-E078-4377-1022ED611334}"/>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30702738" y="14103096"/>
            <a:ext cx="11641016" cy="5350348"/>
          </a:xfrm>
          <a:prstGeom prst="rect">
            <a:avLst/>
          </a:prstGeo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622</TotalTime>
  <Words>653</Words>
  <Application>Microsoft Office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Science Poster</vt:lpstr>
      <vt:lpstr>CHARITY BRIDGE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
  <cp:lastModifiedBy>DELL</cp:lastModifiedBy>
  <cp:revision>11</cp:revision>
  <dcterms:created xsi:type="dcterms:W3CDTF">2013-01-20T21:20:28Z</dcterms:created>
  <dcterms:modified xsi:type="dcterms:W3CDTF">2025-07-27T04:25:37Z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