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F44A9-DC88-4B2A-8C42-1F9FC3FEE86E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E4EB6-BB46-4B42-8926-F52C9D70E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E4EB6-BB46-4B42-8926-F52C9D70EA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E4EB6-BB46-4B42-8926-F52C9D70EA2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E4EB6-BB46-4B42-8926-F52C9D70EA2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E4EB6-BB46-4B42-8926-F52C9D70EA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E4EB6-BB46-4B42-8926-F52C9D70EA2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E4EB6-BB46-4B42-8926-F52C9D70EA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E4EB6-BB46-4B42-8926-F52C9D70EA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E4EB6-BB46-4B42-8926-F52C9D70EA2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E4EB6-BB46-4B42-8926-F52C9D70EA2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E4EB6-BB46-4B42-8926-F52C9D70EA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E4EB6-BB46-4B42-8926-F52C9D70EA2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0477-109F-4675-8A1C-228121498E5C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E7C8-E39E-46C6-A2E9-67484EEC4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0477-109F-4675-8A1C-228121498E5C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E7C8-E39E-46C6-A2E9-67484EEC4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0477-109F-4675-8A1C-228121498E5C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E7C8-E39E-46C6-A2E9-67484EEC4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0477-109F-4675-8A1C-228121498E5C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E7C8-E39E-46C6-A2E9-67484EEC4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0477-109F-4675-8A1C-228121498E5C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E7C8-E39E-46C6-A2E9-67484EEC4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0477-109F-4675-8A1C-228121498E5C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E7C8-E39E-46C6-A2E9-67484EEC4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0477-109F-4675-8A1C-228121498E5C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E7C8-E39E-46C6-A2E9-67484EEC4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0477-109F-4675-8A1C-228121498E5C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E7C8-E39E-46C6-A2E9-67484EEC4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0477-109F-4675-8A1C-228121498E5C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E7C8-E39E-46C6-A2E9-67484EEC4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0477-109F-4675-8A1C-228121498E5C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E7C8-E39E-46C6-A2E9-67484EEC4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0477-109F-4675-8A1C-228121498E5C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E7C8-E39E-46C6-A2E9-67484EEC4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A0477-109F-4675-8A1C-228121498E5C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1E7C8-E39E-46C6-A2E9-67484EEC4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Cryptography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Idea -RSA</a:t>
            </a:r>
            <a:endParaRPr lang="en-US" dirty="0"/>
          </a:p>
        </p:txBody>
      </p:sp>
      <p:pic>
        <p:nvPicPr>
          <p:cNvPr id="4" name="Picture 2" descr="Ff650720.ch2_dataconf_f02(en-us,PandP.10)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95400"/>
            <a:ext cx="7742895" cy="529870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33528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BOB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33528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ALICE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5334000"/>
            <a:ext cx="1524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m</a:t>
            </a:r>
            <a:r>
              <a:rPr lang="en-US" sz="2800" dirty="0" smtClean="0"/>
              <a:t> and </a:t>
            </a:r>
            <a:r>
              <a:rPr lang="en-US" sz="2800" b="1" i="1" dirty="0" smtClean="0">
                <a:solidFill>
                  <a:srgbClr val="FF0000"/>
                </a:solidFill>
              </a:rPr>
              <a:t>k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5181600"/>
            <a:ext cx="13716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p</a:t>
            </a:r>
            <a:r>
              <a:rPr lang="en-US" sz="2800" dirty="0" smtClean="0"/>
              <a:t> and </a:t>
            </a:r>
            <a:r>
              <a:rPr lang="en-US" sz="2800" b="1" i="1" dirty="0" smtClean="0">
                <a:solidFill>
                  <a:srgbClr val="FF0000"/>
                </a:solidFill>
              </a:rPr>
              <a:t>q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Encrypt your name (</a:t>
            </a:r>
            <a:r>
              <a:rPr lang="en-US" dirty="0"/>
              <a:t>f</a:t>
            </a:r>
            <a:r>
              <a:rPr lang="en-US" dirty="0" smtClean="0"/>
              <a:t>irst and last name)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i="1" dirty="0" smtClean="0"/>
              <a:t>m </a:t>
            </a:r>
            <a:r>
              <a:rPr lang="en-US" dirty="0" smtClean="0"/>
              <a:t>=</a:t>
            </a:r>
            <a:r>
              <a:rPr lang="en-US" i="1" dirty="0" smtClean="0"/>
              <a:t> </a:t>
            </a:r>
            <a:r>
              <a:rPr lang="en-US" dirty="0" smtClean="0"/>
              <a:t>37054937 (8 digits), </a:t>
            </a:r>
            <a:r>
              <a:rPr lang="en-US" i="1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= 24151</a:t>
            </a:r>
          </a:p>
          <a:p>
            <a:endParaRPr lang="en-US" dirty="0" smtClean="0"/>
          </a:p>
          <a:p>
            <a:r>
              <a:rPr lang="en-US" dirty="0" smtClean="0"/>
              <a:t>Show all steps, but you may use Wolfram Alpha to calculate powers mod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Email me the encrypted message by Wednesday (11/6)</a:t>
            </a:r>
          </a:p>
          <a:p>
            <a:endParaRPr lang="en-US" dirty="0" smtClean="0"/>
          </a:p>
          <a:p>
            <a:r>
              <a:rPr lang="en-US" u="sng" dirty="0" smtClean="0"/>
              <a:t>Ch 18</a:t>
            </a:r>
            <a:r>
              <a:rPr lang="en-US" dirty="0" smtClean="0"/>
              <a:t>: 1 (do </a:t>
            </a:r>
            <a:r>
              <a:rPr lang="en-US" b="1" i="1" u="sng" dirty="0" smtClean="0"/>
              <a:t>without</a:t>
            </a:r>
            <a:r>
              <a:rPr lang="en-US" dirty="0" smtClean="0"/>
              <a:t> Wolfram Alpha..show all work)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Idea</a:t>
            </a:r>
            <a:endParaRPr lang="en-US" dirty="0"/>
          </a:p>
        </p:txBody>
      </p:sp>
      <p:pic>
        <p:nvPicPr>
          <p:cNvPr id="4" name="Picture 2" descr="Ff650720.ch2_dataconf_f02(en-us,PandP.10)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95400"/>
            <a:ext cx="7742895" cy="529870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33528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BOB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33528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ALICE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Math is Cool</a:t>
            </a:r>
          </a:p>
          <a:p>
            <a:r>
              <a:rPr lang="en-US" dirty="0" smtClean="0"/>
              <a:t>23113018192913252522</a:t>
            </a:r>
          </a:p>
          <a:p>
            <a:pPr lvl="1"/>
            <a:r>
              <a:rPr lang="en-US" dirty="0" smtClean="0"/>
              <a:t>Ignore spaces, punctuation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8076426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Alice (receiver)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two large primes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 = 12553</a:t>
            </a:r>
            <a:r>
              <a:rPr lang="en-US" dirty="0" smtClean="0"/>
              <a:t>,    </a:t>
            </a:r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rgbClr val="FF0000"/>
                </a:solidFill>
              </a:rPr>
              <a:t> = 13007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Compute </a:t>
            </a:r>
            <a:r>
              <a:rPr lang="en-US" i="1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i="1" dirty="0" err="1" smtClean="0">
                <a:solidFill>
                  <a:srgbClr val="FF0000"/>
                </a:solidFill>
              </a:rPr>
              <a:t>pq</a:t>
            </a:r>
            <a:r>
              <a:rPr lang="en-US" dirty="0" smtClean="0">
                <a:solidFill>
                  <a:srgbClr val="FF0000"/>
                </a:solidFill>
              </a:rPr>
              <a:t> = 163276871                               </a:t>
            </a:r>
            <a:r>
              <a:rPr lang="en-US" dirty="0" smtClean="0"/>
              <a:t>and </a:t>
            </a:r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) = (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-1)(</a:t>
            </a:r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rgbClr val="FF0000"/>
                </a:solidFill>
              </a:rPr>
              <a:t>-1) = 163251312</a:t>
            </a:r>
          </a:p>
          <a:p>
            <a:r>
              <a:rPr lang="en-US" dirty="0" smtClean="0"/>
              <a:t>Select </a:t>
            </a:r>
            <a:r>
              <a:rPr lang="en-US" i="1" dirty="0" smtClean="0"/>
              <a:t>k</a:t>
            </a:r>
            <a:r>
              <a:rPr lang="en-US" dirty="0" smtClean="0"/>
              <a:t> that is relatively prime to </a:t>
            </a:r>
            <a:r>
              <a:rPr lang="el-GR" dirty="0" smtClean="0"/>
              <a:t>φ</a:t>
            </a:r>
            <a:r>
              <a:rPr lang="en-US" dirty="0" smtClean="0"/>
              <a:t>(</a:t>
            </a:r>
            <a:r>
              <a:rPr lang="en-US" i="1" dirty="0" smtClean="0"/>
              <a:t>m</a:t>
            </a:r>
            <a:r>
              <a:rPr lang="en-US" dirty="0" smtClean="0"/>
              <a:t>)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 = 79921</a:t>
            </a:r>
          </a:p>
          <a:p>
            <a:r>
              <a:rPr lang="en-US" dirty="0" smtClean="0"/>
              <a:t>Publish </a:t>
            </a:r>
            <a:r>
              <a:rPr lang="en-US" i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.</a:t>
            </a:r>
            <a:r>
              <a:rPr lang="en-US" i="1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Keep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 secret.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Plaintext message = “To be or not to be”</a:t>
            </a:r>
          </a:p>
          <a:p>
            <a:pPr lvl="1"/>
            <a:r>
              <a:rPr lang="en-US" dirty="0" smtClean="0"/>
              <a:t>30251215252824253030251215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Split message into chunks of eight digits</a:t>
            </a:r>
          </a:p>
          <a:p>
            <a:pPr lvl="1"/>
            <a:r>
              <a:rPr lang="en-US" dirty="0" smtClean="0"/>
              <a:t>30251215,     25282425,     30302512,     15</a:t>
            </a:r>
          </a:p>
          <a:p>
            <a:pPr lvl="1">
              <a:buNone/>
            </a:pPr>
            <a:r>
              <a:rPr lang="en-US" dirty="0" smtClean="0"/>
              <a:t>(because m=</a:t>
            </a:r>
            <a:r>
              <a:rPr lang="en-US" dirty="0" smtClean="0">
                <a:solidFill>
                  <a:srgbClr val="FF0000"/>
                </a:solidFill>
              </a:rPr>
              <a:t> 163276871 </a:t>
            </a:r>
            <a:r>
              <a:rPr lang="en-US" dirty="0" smtClean="0"/>
              <a:t>has nine </a:t>
            </a:r>
            <a:r>
              <a:rPr lang="en-US" dirty="0" smtClean="0"/>
              <a:t>digits – choose one less)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Bob - Encode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sz="2600" dirty="0" smtClean="0"/>
              <a:t>Raise each chunk to the </a:t>
            </a:r>
            <a:r>
              <a:rPr lang="en-US" sz="2600" i="1" dirty="0" smtClean="0"/>
              <a:t>k</a:t>
            </a:r>
            <a:r>
              <a:rPr lang="en-US" sz="2600" i="1" baseline="30000" dirty="0" smtClean="0"/>
              <a:t>th</a:t>
            </a:r>
            <a:r>
              <a:rPr lang="en-US" sz="2600" dirty="0" smtClean="0"/>
              <a:t> power mod </a:t>
            </a:r>
            <a:r>
              <a:rPr lang="en-US" sz="2600" i="1" dirty="0" smtClean="0"/>
              <a:t>m</a:t>
            </a:r>
            <a:r>
              <a:rPr lang="en-US" sz="2600" dirty="0" smtClean="0"/>
              <a:t> (successive squaring)</a:t>
            </a:r>
            <a:endParaRPr lang="en-US" sz="2600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85800" y="2362200"/>
          <a:ext cx="721836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2857320" imgH="965160" progId="Equation.DSMT4">
                  <p:embed/>
                </p:oleObj>
              </mc:Choice>
              <mc:Fallback>
                <p:oleObj name="Equation" r:id="rId4" imgW="2857320" imgH="965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7218363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5105400"/>
            <a:ext cx="8915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Ciphertext</a:t>
            </a:r>
            <a:r>
              <a:rPr lang="en-US" sz="3200" dirty="0" smtClean="0"/>
              <a:t> (send this to Alice):</a:t>
            </a:r>
          </a:p>
          <a:p>
            <a:pPr>
              <a:buNone/>
            </a:pPr>
            <a:r>
              <a:rPr lang="en-US" sz="3200" dirty="0" smtClean="0"/>
              <a:t>   149419241,   62721998,   118084566,   40481382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To encode, Bob needed </a:t>
            </a:r>
            <a:r>
              <a:rPr lang="en-US" i="1" dirty="0" smtClean="0"/>
              <a:t>m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 and his message</a:t>
            </a:r>
          </a:p>
          <a:p>
            <a:r>
              <a:rPr lang="en-US" dirty="0" smtClean="0"/>
              <a:t>He </a:t>
            </a:r>
            <a:r>
              <a:rPr lang="en-US" b="1" dirty="0" smtClean="0"/>
              <a:t>did not </a:t>
            </a:r>
            <a:r>
              <a:rPr lang="en-US" dirty="0" smtClean="0"/>
              <a:t>need to know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What if Eve intercepts the message?</a:t>
            </a:r>
          </a:p>
          <a:p>
            <a:r>
              <a:rPr lang="en-US" dirty="0" smtClean="0"/>
              <a:t>She would need to solve </a:t>
            </a:r>
          </a:p>
          <a:p>
            <a:endParaRPr lang="en-US" dirty="0"/>
          </a:p>
          <a:p>
            <a:r>
              <a:rPr lang="en-US" dirty="0" smtClean="0"/>
              <a:t>Without knowing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, </a:t>
            </a:r>
            <a:r>
              <a:rPr lang="el-GR" dirty="0" smtClean="0"/>
              <a:t>φ</a:t>
            </a:r>
            <a:r>
              <a:rPr lang="en-US" dirty="0" smtClean="0"/>
              <a:t>(163276871) is very difficult to compute (</a:t>
            </a:r>
            <a:r>
              <a:rPr lang="en-US" i="1" dirty="0" smtClean="0"/>
              <a:t>with m = 600 digits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447800" y="4572000"/>
          <a:ext cx="6197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2323800" imgH="228600" progId="Equation.DSMT4">
                  <p:embed/>
                </p:oleObj>
              </mc:Choice>
              <mc:Fallback>
                <p:oleObj name="Equation" r:id="rId4" imgW="23238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6197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Alice - Decrypt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Alice receives the </a:t>
            </a:r>
            <a:r>
              <a:rPr lang="en-US" dirty="0" err="1" smtClean="0"/>
              <a:t>ciphertext</a:t>
            </a:r>
            <a:r>
              <a:rPr lang="en-US" dirty="0" smtClean="0"/>
              <a:t>:</a:t>
            </a:r>
            <a:endParaRPr lang="en-US" dirty="0"/>
          </a:p>
          <a:p>
            <a:pPr>
              <a:buNone/>
            </a:pPr>
            <a:r>
              <a:rPr lang="en-US" dirty="0"/>
              <a:t>   149419241,   62721998,   118084566,   </a:t>
            </a:r>
            <a:r>
              <a:rPr lang="en-US" dirty="0" smtClean="0"/>
              <a:t>40481382</a:t>
            </a:r>
          </a:p>
          <a:p>
            <a:r>
              <a:rPr lang="en-US" dirty="0" smtClean="0"/>
              <a:t>With knowledge of p and q, she can solve the congruences (Ch. 17):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219200" y="3962400"/>
          <a:ext cx="59023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4" imgW="2336760" imgH="965160" progId="Equation.DSMT4">
                  <p:embed/>
                </p:oleObj>
              </mc:Choice>
              <mc:Fallback>
                <p:oleObj name="Equation" r:id="rId4" imgW="2336760" imgH="965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62400"/>
                        <a:ext cx="5902325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Alice reveals the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These congruences yield the solutions:                                  30251215,     25282425,     30302512,     15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None/>
            </a:pPr>
            <a:r>
              <a:rPr lang="en-US" dirty="0" smtClean="0"/>
              <a:t>           30251215252824253030251215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581400" y="2667000"/>
            <a:ext cx="762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581400" y="4191000"/>
            <a:ext cx="762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52578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“To be or not to be”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345</Words>
  <Application>Microsoft Office PowerPoint</Application>
  <PresentationFormat>On-screen Show (4:3)</PresentationFormat>
  <Paragraphs>76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Equation</vt:lpstr>
      <vt:lpstr>Chapter 18</vt:lpstr>
      <vt:lpstr>General Idea</vt:lpstr>
      <vt:lpstr>Encoding </vt:lpstr>
      <vt:lpstr>Alice (receiver)</vt:lpstr>
      <vt:lpstr>Bob</vt:lpstr>
      <vt:lpstr>Bob - Encode</vt:lpstr>
      <vt:lpstr>Comments</vt:lpstr>
      <vt:lpstr>Alice - Decrypt</vt:lpstr>
      <vt:lpstr>Alice reveals the message</vt:lpstr>
      <vt:lpstr>General Idea -RSA</vt:lpstr>
      <vt:lpstr>Encrypt your name (first and last name)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</dc:title>
  <dc:creator>nmoyer</dc:creator>
  <cp:lastModifiedBy>Nathan T Moyer</cp:lastModifiedBy>
  <cp:revision>21</cp:revision>
  <dcterms:created xsi:type="dcterms:W3CDTF">2012-10-16T18:19:57Z</dcterms:created>
  <dcterms:modified xsi:type="dcterms:W3CDTF">2019-10-30T16:53:57Z</dcterms:modified>
</cp:coreProperties>
</file>