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5E92F1-14FA-44B5-BF67-1E99F3B6F17F}"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B6F5F-C8C7-412B-B30C-8E18354F7A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450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E92F1-14FA-44B5-BF67-1E99F3B6F17F}"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68313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E92F1-14FA-44B5-BF67-1E99F3B6F17F}"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15578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5E92F1-14FA-44B5-BF67-1E99F3B6F17F}"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367360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5E92F1-14FA-44B5-BF67-1E99F3B6F17F}" type="datetimeFigureOut">
              <a:rPr lang="en-US" smtClean="0"/>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B6F5F-C8C7-412B-B30C-8E18354F7A3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6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5E92F1-14FA-44B5-BF67-1E99F3B6F17F}"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337794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5E92F1-14FA-44B5-BF67-1E99F3B6F17F}" type="datetimeFigureOut">
              <a:rPr lang="en-US" smtClean="0"/>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284398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5E92F1-14FA-44B5-BF67-1E99F3B6F17F}" type="datetimeFigureOut">
              <a:rPr lang="en-US" smtClean="0"/>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204779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5E92F1-14FA-44B5-BF67-1E99F3B6F17F}" type="datetimeFigureOut">
              <a:rPr lang="en-US" smtClean="0"/>
              <a:t>9/3/2019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293795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5E92F1-14FA-44B5-BF67-1E99F3B6F17F}" type="datetimeFigureOut">
              <a:rPr lang="en-US" smtClean="0"/>
              <a:t>9/3/2019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0B6F5F-C8C7-412B-B30C-8E18354F7A3E}" type="slidenum">
              <a:rPr lang="en-US" smtClean="0"/>
              <a:t>‹#›</a:t>
            </a:fld>
            <a:endParaRPr lang="en-US"/>
          </a:p>
        </p:txBody>
      </p:sp>
    </p:spTree>
    <p:extLst>
      <p:ext uri="{BB962C8B-B14F-4D97-AF65-F5344CB8AC3E}">
        <p14:creationId xmlns:p14="http://schemas.microsoft.com/office/powerpoint/2010/main" val="2019411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55E92F1-14FA-44B5-BF67-1E99F3B6F17F}" type="datetimeFigureOut">
              <a:rPr lang="en-US" smtClean="0"/>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B6F5F-C8C7-412B-B30C-8E18354F7A3E}" type="slidenum">
              <a:rPr lang="en-US" smtClean="0"/>
              <a:t>‹#›</a:t>
            </a:fld>
            <a:endParaRPr lang="en-US"/>
          </a:p>
        </p:txBody>
      </p:sp>
    </p:spTree>
    <p:extLst>
      <p:ext uri="{BB962C8B-B14F-4D97-AF65-F5344CB8AC3E}">
        <p14:creationId xmlns:p14="http://schemas.microsoft.com/office/powerpoint/2010/main" val="2083578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55E92F1-14FA-44B5-BF67-1E99F3B6F17F}" type="datetimeFigureOut">
              <a:rPr lang="en-US" smtClean="0"/>
              <a:t>9/3/2019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0B6F5F-C8C7-412B-B30C-8E18354F7A3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4471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P94M4jlrytQ" TargetMode="External"/><Relationship Id="rId2" Type="http://schemas.openxmlformats.org/officeDocument/2006/relationships/hyperlink" Target="https://www.youtube.com/watch?v=IP7nW_hKB7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dirty="0"/>
              <a:t>Abstract Algebra I</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917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5954-A98B-4761-8DCF-6ADCB6CAE6CD}"/>
              </a:ext>
            </a:extLst>
          </p:cNvPr>
          <p:cNvSpPr>
            <a:spLocks noGrp="1"/>
          </p:cNvSpPr>
          <p:nvPr>
            <p:ph type="title"/>
          </p:nvPr>
        </p:nvSpPr>
        <p:spPr/>
        <p:txBody>
          <a:bodyPr>
            <a:normAutofit/>
          </a:bodyPr>
          <a:lstStyle/>
          <a:p>
            <a:r>
              <a:rPr lang="en-US" sz="6000" dirty="0"/>
              <a:t>Theorem 0.2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669291-9947-4C9B-8C91-761B031D4007}"/>
                  </a:ext>
                </a:extLst>
              </p:cNvPr>
              <p:cNvSpPr>
                <a:spLocks noGrp="1"/>
              </p:cNvSpPr>
              <p:nvPr>
                <p:ph idx="1"/>
              </p:nvPr>
            </p:nvSpPr>
            <p:spPr/>
            <p:txBody>
              <a:bodyPr>
                <a:normAutofit/>
              </a:bodyPr>
              <a:lstStyle/>
              <a:p>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nonzero integers </a:t>
                </a:r>
                <a14:m>
                  <m:oMath xmlns:m="http://schemas.openxmlformats.org/officeDocument/2006/math">
                    <m:r>
                      <a:rPr lang="en-US" sz="3600" i="1">
                        <a:latin typeface="Cambria Math" panose="02040503050406030204" pitchFamily="18" charset="0"/>
                      </a:rPr>
                      <m:t>𝑎</m:t>
                    </m:r>
                  </m:oMath>
                </a14:m>
                <a:r>
                  <a:rPr lang="en-US" sz="3600" dirty="0"/>
                  <a:t> and </a:t>
                </a:r>
                <a14:m>
                  <m:oMath xmlns:m="http://schemas.openxmlformats.org/officeDocument/2006/math">
                    <m:r>
                      <a:rPr lang="en-US" sz="3600" i="1">
                        <a:latin typeface="Cambria Math" panose="02040503050406030204" pitchFamily="18" charset="0"/>
                      </a:rPr>
                      <m:t>𝑏</m:t>
                    </m:r>
                  </m:oMath>
                </a14:m>
                <a:r>
                  <a:rPr lang="en-US" sz="3600" dirty="0"/>
                  <a:t>,</a:t>
                </a:r>
              </a:p>
              <a:p>
                <a:r>
                  <a:rPr lang="en-US" sz="3600" dirty="0"/>
                  <a:t>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𝑠</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𝑡</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ℤ</m:t>
                    </m:r>
                    <m:d>
                      <m:dPr>
                        <m:begChr m:val="|"/>
                        <m:endChr m:val=""/>
                        <m:ctrlPr>
                          <a:rPr lang="en-US" sz="3600" b="0" i="1" smtClean="0">
                            <a:latin typeface="Cambria Math" panose="02040503050406030204" pitchFamily="18" charset="0"/>
                            <a:ea typeface="Cambria Math" panose="02040503050406030204" pitchFamily="18" charset="0"/>
                          </a:rPr>
                        </m:ctrlPr>
                      </m:dPr>
                      <m:e>
                        <m:func>
                          <m:funcPr>
                            <m:ctrlPr>
                              <a:rPr lang="en-US" sz="3600" b="0" i="1" smtClean="0">
                                <a:latin typeface="Cambria Math" panose="02040503050406030204" pitchFamily="18" charset="0"/>
                                <a:ea typeface="Cambria Math" panose="02040503050406030204" pitchFamily="18" charset="0"/>
                              </a:rPr>
                            </m:ctrlPr>
                          </m:funcPr>
                          <m:fName>
                            <m:r>
                              <m:rPr>
                                <m:sty m:val="p"/>
                              </m:rPr>
                              <a:rPr lang="en-US" sz="3600" b="0" i="0" smtClean="0">
                                <a:latin typeface="Cambria Math" panose="02040503050406030204" pitchFamily="18" charset="0"/>
                                <a:ea typeface="Cambria Math" panose="02040503050406030204" pitchFamily="18" charset="0"/>
                              </a:rPr>
                              <m:t>gcd</m:t>
                            </m:r>
                          </m:fName>
                          <m:e>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𝑎</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𝑏</m:t>
                                </m:r>
                              </m:e>
                            </m:d>
                          </m:e>
                        </m:func>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𝑎𝑠</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𝑏𝑡</m:t>
                        </m:r>
                      </m:e>
                    </m:d>
                  </m:oMath>
                </a14:m>
                <a:endParaRPr lang="en-US" sz="3600" dirty="0"/>
              </a:p>
              <a:p>
                <a:r>
                  <a:rPr lang="en-US" sz="3600" dirty="0"/>
                  <a:t>Moreover, </a:t>
                </a:r>
                <a14:m>
                  <m:oMath xmlns:m="http://schemas.openxmlformats.org/officeDocument/2006/math">
                    <m:r>
                      <m:rPr>
                        <m:sty m:val="p"/>
                      </m:rPr>
                      <a:rPr lang="en-US" sz="3600" b="0" i="0" smtClean="0">
                        <a:latin typeface="Cambria Math" panose="02040503050406030204" pitchFamily="18" charset="0"/>
                      </a:rPr>
                      <m:t>gcd</m:t>
                    </m:r>
                    <m:r>
                      <a:rPr lang="en-US" sz="3600" b="0" i="1" smtClean="0">
                        <a:latin typeface="Cambria Math" panose="02040503050406030204" pitchFamily="18" charset="0"/>
                      </a:rPr>
                      <m:t>⁡(</m:t>
                    </m:r>
                    <m:r>
                      <a:rPr lang="en-US" sz="3600" b="0" i="1" smtClean="0">
                        <a:latin typeface="Cambria Math" panose="02040503050406030204" pitchFamily="18" charset="0"/>
                      </a:rPr>
                      <m:t>𝑎</m:t>
                    </m:r>
                    <m:r>
                      <a:rPr lang="en-US" sz="3600" b="0" i="1" smtClean="0">
                        <a:latin typeface="Cambria Math" panose="02040503050406030204" pitchFamily="18" charset="0"/>
                      </a:rPr>
                      <m:t>, </m:t>
                    </m:r>
                    <m:r>
                      <a:rPr lang="en-US" sz="3600" b="0" i="1" smtClean="0">
                        <a:latin typeface="Cambria Math" panose="02040503050406030204" pitchFamily="18" charset="0"/>
                      </a:rPr>
                      <m:t>𝑏</m:t>
                    </m:r>
                    <m:r>
                      <a:rPr lang="en-US" sz="3600" b="0" i="1" smtClean="0">
                        <a:latin typeface="Cambria Math" panose="02040503050406030204" pitchFamily="18" charset="0"/>
                      </a:rPr>
                      <m:t>)</m:t>
                    </m:r>
                  </m:oMath>
                </a14:m>
                <a:r>
                  <a:rPr lang="en-US" sz="3600" dirty="0"/>
                  <a:t> is the smallest positive integer of the form </a:t>
                </a:r>
                <a14:m>
                  <m:oMath xmlns:m="http://schemas.openxmlformats.org/officeDocument/2006/math">
                    <m:r>
                      <a:rPr lang="en-US" sz="3600" i="1">
                        <a:latin typeface="Cambria Math" panose="02040503050406030204" pitchFamily="18" charset="0"/>
                        <a:ea typeface="Cambria Math" panose="02040503050406030204" pitchFamily="18" charset="0"/>
                      </a:rPr>
                      <m:t>𝑎𝑠</m:t>
                    </m:r>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𝑏𝑡</m:t>
                    </m:r>
                  </m:oMath>
                </a14:m>
                <a:r>
                  <a:rPr lang="en-US" sz="3600" dirty="0"/>
                  <a:t>.</a:t>
                </a:r>
              </a:p>
              <a:p>
                <a:r>
                  <a:rPr lang="en-US" sz="3600" i="1" u="sng" dirty="0"/>
                  <a:t>Corollary</a:t>
                </a:r>
                <a:r>
                  <a:rPr lang="en-US" sz="3600" dirty="0"/>
                  <a:t>: If </a:t>
                </a:r>
                <a14:m>
                  <m:oMath xmlns:m="http://schemas.openxmlformats.org/officeDocument/2006/math">
                    <m:r>
                      <a:rPr lang="en-US" sz="3600" i="1">
                        <a:latin typeface="Cambria Math" panose="02040503050406030204" pitchFamily="18" charset="0"/>
                      </a:rPr>
                      <m:t>𝑎</m:t>
                    </m:r>
                  </m:oMath>
                </a14:m>
                <a:r>
                  <a:rPr lang="en-US" sz="3600" dirty="0"/>
                  <a:t> and </a:t>
                </a:r>
                <a14:m>
                  <m:oMath xmlns:m="http://schemas.openxmlformats.org/officeDocument/2006/math">
                    <m:r>
                      <a:rPr lang="en-US" sz="3600" i="1">
                        <a:latin typeface="Cambria Math" panose="02040503050406030204" pitchFamily="18" charset="0"/>
                      </a:rPr>
                      <m:t>𝑏</m:t>
                    </m:r>
                  </m:oMath>
                </a14:m>
                <a:r>
                  <a:rPr lang="en-US" sz="3600" dirty="0"/>
                  <a:t> are relatively prime, then </a:t>
                </a:r>
              </a:p>
              <a:p>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𝑠</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𝑡</m:t>
                    </m:r>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ℤ</m:t>
                    </m:r>
                    <m:d>
                      <m:dPr>
                        <m:begChr m:val="|"/>
                        <m:endChr m:val=""/>
                        <m:ctrlPr>
                          <a:rPr lang="en-US" sz="360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𝑎𝑠</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𝑏𝑡</m:t>
                        </m:r>
                        <m:r>
                          <a:rPr lang="en-US" sz="3600" b="0" i="1" smtClean="0">
                            <a:latin typeface="Cambria Math" panose="02040503050406030204" pitchFamily="18" charset="0"/>
                            <a:ea typeface="Cambria Math" panose="02040503050406030204" pitchFamily="18" charset="0"/>
                          </a:rPr>
                          <m:t>=1</m:t>
                        </m:r>
                      </m:e>
                    </m:d>
                  </m:oMath>
                </a14:m>
                <a:r>
                  <a:rPr lang="en-US" sz="3600" dirty="0"/>
                  <a:t>.</a:t>
                </a:r>
              </a:p>
            </p:txBody>
          </p:sp>
        </mc:Choice>
        <mc:Fallback>
          <p:sp>
            <p:nvSpPr>
              <p:cNvPr id="3" name="Content Placeholder 2">
                <a:extLst>
                  <a:ext uri="{FF2B5EF4-FFF2-40B4-BE49-F238E27FC236}">
                    <a16:creationId xmlns:a16="http://schemas.microsoft.com/office/drawing/2014/main" id="{9D669291-9947-4C9B-8C91-761B031D4007}"/>
                  </a:ext>
                </a:extLst>
              </p:cNvPr>
              <p:cNvSpPr>
                <a:spLocks noGrp="1" noRot="1" noChangeAspect="1" noMove="1" noResize="1" noEditPoints="1" noAdjustHandles="1" noChangeArrowheads="1" noChangeShapeType="1" noTextEdit="1"/>
              </p:cNvSpPr>
              <p:nvPr>
                <p:ph idx="1"/>
              </p:nvPr>
            </p:nvSpPr>
            <p:spPr>
              <a:blipFill>
                <a:blip r:embed="rId2"/>
                <a:stretch>
                  <a:fillRect l="-1818" t="-3788"/>
                </a:stretch>
              </a:blipFill>
            </p:spPr>
            <p:txBody>
              <a:bodyPr/>
              <a:lstStyle/>
              <a:p>
                <a:r>
                  <a:rPr lang="en-US">
                    <a:noFill/>
                  </a:rPr>
                  <a:t> </a:t>
                </a:r>
              </a:p>
            </p:txBody>
          </p:sp>
        </mc:Fallback>
      </mc:AlternateContent>
    </p:spTree>
    <p:extLst>
      <p:ext uri="{BB962C8B-B14F-4D97-AF65-F5344CB8AC3E}">
        <p14:creationId xmlns:p14="http://schemas.microsoft.com/office/powerpoint/2010/main" val="426341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C060-8D61-4447-AC26-834EE616D0F3}"/>
              </a:ext>
            </a:extLst>
          </p:cNvPr>
          <p:cNvSpPr>
            <a:spLocks noGrp="1"/>
          </p:cNvSpPr>
          <p:nvPr>
            <p:ph type="title"/>
          </p:nvPr>
        </p:nvSpPr>
        <p:spPr/>
        <p:txBody>
          <a:bodyPr>
            <a:normAutofit/>
          </a:bodyPr>
          <a:lstStyle/>
          <a:p>
            <a:r>
              <a:rPr lang="en-US" sz="6000" dirty="0"/>
              <a:t>Euclid’s Lemma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F33762-C6FE-48FD-ADC2-2D5932BD2602}"/>
                  </a:ext>
                </a:extLst>
              </p:cNvPr>
              <p:cNvSpPr>
                <a:spLocks noGrp="1"/>
              </p:cNvSpPr>
              <p:nvPr>
                <p:ph idx="1"/>
              </p:nvPr>
            </p:nvSpPr>
            <p:spPr/>
            <p:txBody>
              <a:bodyPr>
                <a:normAutofit/>
              </a:bodyPr>
              <a:lstStyle/>
              <a:p>
                <a:endParaRPr lang="en-US" sz="3600" dirty="0"/>
              </a:p>
              <a:p>
                <a:r>
                  <a:rPr lang="en-US" sz="3600" dirty="0"/>
                  <a:t>Suppose </a:t>
                </a:r>
                <a14:m>
                  <m:oMath xmlns:m="http://schemas.openxmlformats.org/officeDocument/2006/math">
                    <m:r>
                      <a:rPr lang="en-US" sz="3600" b="0" i="1" smtClean="0">
                        <a:latin typeface="Cambria Math" panose="02040503050406030204" pitchFamily="18" charset="0"/>
                        <a:ea typeface="Cambria Math" panose="02040503050406030204" pitchFamily="18" charset="0"/>
                      </a:rPr>
                      <m:t>𝑎</m:t>
                    </m:r>
                  </m:oMath>
                </a14:m>
                <a:r>
                  <a:rPr lang="en-US" sz="3600" dirty="0"/>
                  <a:t> and </a:t>
                </a:r>
                <a14:m>
                  <m:oMath xmlns:m="http://schemas.openxmlformats.org/officeDocument/2006/math">
                    <m:r>
                      <a:rPr lang="en-US" sz="3600" b="0" i="1" smtClean="0">
                        <a:latin typeface="Cambria Math" panose="02040503050406030204" pitchFamily="18" charset="0"/>
                      </a:rPr>
                      <m:t>𝑏</m:t>
                    </m:r>
                  </m:oMath>
                </a14:m>
                <a:r>
                  <a:rPr lang="en-US" sz="3600" dirty="0"/>
                  <a:t> are integers.  If </a:t>
                </a:r>
                <a14:m>
                  <m:oMath xmlns:m="http://schemas.openxmlformats.org/officeDocument/2006/math">
                    <m:r>
                      <a:rPr lang="en-US" sz="3600" b="0" i="1" smtClean="0">
                        <a:latin typeface="Cambria Math" panose="02040503050406030204" pitchFamily="18" charset="0"/>
                      </a:rPr>
                      <m:t>𝑝</m:t>
                    </m:r>
                  </m:oMath>
                </a14:m>
                <a:r>
                  <a:rPr lang="en-US" sz="3600" dirty="0"/>
                  <a:t> is a prime that divides </a:t>
                </a:r>
                <a14:m>
                  <m:oMath xmlns:m="http://schemas.openxmlformats.org/officeDocument/2006/math">
                    <m:r>
                      <a:rPr lang="en-US" sz="3600" b="0" i="1" smtClean="0">
                        <a:latin typeface="Cambria Math" panose="02040503050406030204" pitchFamily="18" charset="0"/>
                      </a:rPr>
                      <m:t>𝑎𝑏</m:t>
                    </m:r>
                  </m:oMath>
                </a14:m>
                <a:r>
                  <a:rPr lang="en-US" sz="3600" dirty="0"/>
                  <a:t>, then </a:t>
                </a:r>
                <a14:m>
                  <m:oMath xmlns:m="http://schemas.openxmlformats.org/officeDocument/2006/math">
                    <m:r>
                      <a:rPr lang="en-US" sz="3600" b="0" i="1" smtClean="0">
                        <a:latin typeface="Cambria Math" panose="02040503050406030204" pitchFamily="18" charset="0"/>
                      </a:rPr>
                      <m:t>𝑝</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oMath>
                </a14:m>
                <a:r>
                  <a:rPr lang="en-US" sz="3600" dirty="0"/>
                  <a:t> or </a:t>
                </a:r>
                <a14:m>
                  <m:oMath xmlns:m="http://schemas.openxmlformats.org/officeDocument/2006/math">
                    <m:r>
                      <a:rPr lang="en-US" sz="3600" b="0" i="1" smtClean="0">
                        <a:latin typeface="Cambria Math" panose="02040503050406030204" pitchFamily="18" charset="0"/>
                      </a:rPr>
                      <m:t>𝑝</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𝑏</m:t>
                        </m:r>
                      </m:e>
                    </m:d>
                  </m:oMath>
                </a14:m>
                <a:r>
                  <a:rPr lang="en-US" sz="3600" dirty="0"/>
                  <a:t>.</a:t>
                </a:r>
              </a:p>
              <a:p>
                <a:endParaRPr lang="en-US" sz="3600" dirty="0"/>
              </a:p>
              <a:p>
                <a:r>
                  <a:rPr lang="en-US" sz="3600" dirty="0"/>
                  <a:t>Note: </a:t>
                </a:r>
                <a14:m>
                  <m:oMath xmlns:m="http://schemas.openxmlformats.org/officeDocument/2006/math">
                    <m:r>
                      <a:rPr lang="en-US" sz="3600" b="0" i="1" smtClean="0">
                        <a:latin typeface="Cambria Math" panose="02040503050406030204" pitchFamily="18" charset="0"/>
                      </a:rPr>
                      <m:t>𝑝</m:t>
                    </m:r>
                  </m:oMath>
                </a14:m>
                <a:r>
                  <a:rPr lang="en-US" sz="3600" dirty="0"/>
                  <a:t> must be prime!  If </a:t>
                </a:r>
                <a14:m>
                  <m:oMath xmlns:m="http://schemas.openxmlformats.org/officeDocument/2006/math">
                    <m:r>
                      <a:rPr lang="en-US" sz="3600" b="0" i="1" smtClean="0">
                        <a:latin typeface="Cambria Math" panose="02040503050406030204" pitchFamily="18" charset="0"/>
                      </a:rPr>
                      <m:t>𝑝</m:t>
                    </m:r>
                  </m:oMath>
                </a14:m>
                <a:r>
                  <a:rPr lang="en-US" sz="3600" dirty="0"/>
                  <a:t> is composite the statement is false.</a:t>
                </a:r>
              </a:p>
            </p:txBody>
          </p:sp>
        </mc:Choice>
        <mc:Fallback>
          <p:sp>
            <p:nvSpPr>
              <p:cNvPr id="3" name="Content Placeholder 2">
                <a:extLst>
                  <a:ext uri="{FF2B5EF4-FFF2-40B4-BE49-F238E27FC236}">
                    <a16:creationId xmlns:a16="http://schemas.microsoft.com/office/drawing/2014/main" id="{5FF33762-C6FE-48FD-ADC2-2D5932BD2602}"/>
                  </a:ext>
                </a:extLst>
              </p:cNvPr>
              <p:cNvSpPr>
                <a:spLocks noGrp="1" noRot="1" noChangeAspect="1" noMove="1" noResize="1" noEditPoints="1" noAdjustHandles="1" noChangeArrowheads="1" noChangeShapeType="1" noTextEdit="1"/>
              </p:cNvSpPr>
              <p:nvPr>
                <p:ph idx="1"/>
              </p:nvPr>
            </p:nvSpPr>
            <p:spPr>
              <a:blipFill>
                <a:blip r:embed="rId2"/>
                <a:stretch>
                  <a:fillRect l="-1818"/>
                </a:stretch>
              </a:blipFill>
            </p:spPr>
            <p:txBody>
              <a:bodyPr/>
              <a:lstStyle/>
              <a:p>
                <a:r>
                  <a:rPr lang="en-US">
                    <a:noFill/>
                  </a:rPr>
                  <a:t> </a:t>
                </a:r>
              </a:p>
            </p:txBody>
          </p:sp>
        </mc:Fallback>
      </mc:AlternateContent>
    </p:spTree>
    <p:extLst>
      <p:ext uri="{BB962C8B-B14F-4D97-AF65-F5344CB8AC3E}">
        <p14:creationId xmlns:p14="http://schemas.microsoft.com/office/powerpoint/2010/main" val="63731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3472-4169-41A6-80CA-F8F95D8AC248}"/>
              </a:ext>
            </a:extLst>
          </p:cNvPr>
          <p:cNvSpPr>
            <a:spLocks noGrp="1"/>
          </p:cNvSpPr>
          <p:nvPr>
            <p:ph type="title"/>
          </p:nvPr>
        </p:nvSpPr>
        <p:spPr>
          <a:xfrm>
            <a:off x="1097280" y="286603"/>
            <a:ext cx="10058400" cy="1450757"/>
          </a:xfrm>
        </p:spPr>
        <p:txBody>
          <a:bodyPr>
            <a:normAutofit/>
          </a:bodyPr>
          <a:lstStyle/>
          <a:p>
            <a:r>
              <a:rPr lang="en-US" dirty="0"/>
              <a:t>Theorem 0.3 The Fundamental Theorem of Arithmetic</a:t>
            </a:r>
          </a:p>
        </p:txBody>
      </p:sp>
      <p:sp>
        <p:nvSpPr>
          <p:cNvPr id="3" name="Content Placeholder 2">
            <a:extLst>
              <a:ext uri="{FF2B5EF4-FFF2-40B4-BE49-F238E27FC236}">
                <a16:creationId xmlns:a16="http://schemas.microsoft.com/office/drawing/2014/main" id="{F154C85D-A9D1-4924-A129-291A5CE2C8E2}"/>
              </a:ext>
            </a:extLst>
          </p:cNvPr>
          <p:cNvSpPr>
            <a:spLocks noGrp="1"/>
          </p:cNvSpPr>
          <p:nvPr>
            <p:ph idx="1"/>
          </p:nvPr>
        </p:nvSpPr>
        <p:spPr>
          <a:xfrm>
            <a:off x="1097280" y="1845734"/>
            <a:ext cx="10058400" cy="4023360"/>
          </a:xfrm>
        </p:spPr>
        <p:txBody>
          <a:bodyPr>
            <a:normAutofit/>
          </a:bodyPr>
          <a:lstStyle/>
          <a:p>
            <a:endParaRPr lang="en-US" sz="3600" dirty="0"/>
          </a:p>
          <a:p>
            <a:r>
              <a:rPr lang="en-US" sz="4000" dirty="0"/>
              <a:t>Every integer greater than 1 is a prime or a product of primes.  This product is unique except for the order in which the factors appear.</a:t>
            </a:r>
          </a:p>
          <a:p>
            <a:r>
              <a:rPr lang="en-US" sz="3600" dirty="0"/>
              <a:t>Proof omitted.  Who first discovered and proved this theorem???  (Hint: he’s a real “prince”.)</a:t>
            </a:r>
          </a:p>
        </p:txBody>
      </p:sp>
    </p:spTree>
    <p:extLst>
      <p:ext uri="{BB962C8B-B14F-4D97-AF65-F5344CB8AC3E}">
        <p14:creationId xmlns:p14="http://schemas.microsoft.com/office/powerpoint/2010/main" val="3484855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DC81-855A-4C03-A396-10AA877C3BCC}"/>
              </a:ext>
            </a:extLst>
          </p:cNvPr>
          <p:cNvSpPr>
            <a:spLocks noGrp="1"/>
          </p:cNvSpPr>
          <p:nvPr>
            <p:ph type="title"/>
          </p:nvPr>
        </p:nvSpPr>
        <p:spPr/>
        <p:txBody>
          <a:bodyPr>
            <a:normAutofit/>
          </a:bodyPr>
          <a:lstStyle/>
          <a:p>
            <a:r>
              <a:rPr lang="en-US" sz="6000" dirty="0"/>
              <a:t>Least Common Multiple (LCM)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E57AAD3-959C-46D9-801F-1C23F56D9FAE}"/>
                  </a:ext>
                </a:extLst>
              </p:cNvPr>
              <p:cNvSpPr>
                <a:spLocks noGrp="1"/>
              </p:cNvSpPr>
              <p:nvPr>
                <p:ph idx="1"/>
              </p:nvPr>
            </p:nvSpPr>
            <p:spPr/>
            <p:txBody>
              <a:bodyPr>
                <a:normAutofit/>
              </a:bodyPr>
              <a:lstStyle/>
              <a:p>
                <a:r>
                  <a:rPr lang="en-US" sz="4000" dirty="0"/>
                  <a:t>Given two nonzero integers </a:t>
                </a:r>
                <a14:m>
                  <m:oMath xmlns:m="http://schemas.openxmlformats.org/officeDocument/2006/math">
                    <m:r>
                      <a:rPr lang="en-US" sz="4000" b="0" i="1" smtClean="0">
                        <a:latin typeface="Cambria Math" panose="02040503050406030204" pitchFamily="18" charset="0"/>
                      </a:rPr>
                      <m:t>𝑎</m:t>
                    </m:r>
                  </m:oMath>
                </a14:m>
                <a:r>
                  <a:rPr lang="en-US" sz="4000" dirty="0"/>
                  <a:t> and </a:t>
                </a:r>
                <a14:m>
                  <m:oMath xmlns:m="http://schemas.openxmlformats.org/officeDocument/2006/math">
                    <m:r>
                      <a:rPr lang="en-US" sz="4000" b="0" i="1" smtClean="0">
                        <a:latin typeface="Cambria Math" panose="02040503050406030204" pitchFamily="18" charset="0"/>
                      </a:rPr>
                      <m:t>𝑏</m:t>
                    </m:r>
                  </m:oMath>
                </a14:m>
                <a:r>
                  <a:rPr lang="en-US" sz="4000" dirty="0"/>
                  <a:t>, the </a:t>
                </a:r>
                <a:r>
                  <a:rPr lang="en-US" sz="4000" b="1" i="1" dirty="0"/>
                  <a:t>Least Common Multiple</a:t>
                </a:r>
                <a:r>
                  <a:rPr lang="en-US" sz="4000" dirty="0"/>
                  <a:t> of </a:t>
                </a:r>
                <a14:m>
                  <m:oMath xmlns:m="http://schemas.openxmlformats.org/officeDocument/2006/math">
                    <m:r>
                      <a:rPr lang="en-US" sz="4000" i="1">
                        <a:latin typeface="Cambria Math" panose="02040503050406030204" pitchFamily="18" charset="0"/>
                      </a:rPr>
                      <m:t>𝑎</m:t>
                    </m:r>
                  </m:oMath>
                </a14:m>
                <a:r>
                  <a:rPr lang="en-US" sz="4000" dirty="0"/>
                  <a:t> and </a:t>
                </a:r>
                <a14:m>
                  <m:oMath xmlns:m="http://schemas.openxmlformats.org/officeDocument/2006/math">
                    <m:r>
                      <a:rPr lang="en-US" sz="4000" i="1">
                        <a:latin typeface="Cambria Math" panose="02040503050406030204" pitchFamily="18" charset="0"/>
                      </a:rPr>
                      <m:t>𝑏</m:t>
                    </m:r>
                  </m:oMath>
                </a14:m>
                <a:r>
                  <a:rPr lang="en-US" sz="4000" dirty="0"/>
                  <a:t>, denoted </a:t>
                </a:r>
                <a14:m>
                  <m:oMath xmlns:m="http://schemas.openxmlformats.org/officeDocument/2006/math">
                    <m:r>
                      <a:rPr lang="en-US" sz="4000" b="0" i="1" smtClean="0">
                        <a:latin typeface="Cambria Math" panose="02040503050406030204" pitchFamily="18" charset="0"/>
                      </a:rPr>
                      <m:t>𝑙𝑐𝑚</m:t>
                    </m:r>
                    <m:r>
                      <a:rPr lang="en-US" sz="4000" b="0" i="1" smtClean="0">
                        <a:latin typeface="Cambria Math" panose="02040503050406030204" pitchFamily="18" charset="0"/>
                      </a:rPr>
                      <m:t>(</m:t>
                    </m:r>
                    <m:r>
                      <a:rPr lang="en-US" sz="4000" b="0" i="1" smtClean="0">
                        <a:latin typeface="Cambria Math" panose="02040503050406030204" pitchFamily="18" charset="0"/>
                      </a:rPr>
                      <m:t>𝑎</m:t>
                    </m:r>
                    <m:r>
                      <a:rPr lang="en-US" sz="4000" b="0" i="1" smtClean="0">
                        <a:latin typeface="Cambria Math" panose="02040503050406030204" pitchFamily="18" charset="0"/>
                      </a:rPr>
                      <m:t>, </m:t>
                    </m:r>
                    <m:r>
                      <a:rPr lang="en-US" sz="4000" b="0" i="1" smtClean="0">
                        <a:latin typeface="Cambria Math" panose="02040503050406030204" pitchFamily="18" charset="0"/>
                      </a:rPr>
                      <m:t>𝑏</m:t>
                    </m:r>
                    <m:r>
                      <a:rPr lang="en-US" sz="4000" b="0" i="1" smtClean="0">
                        <a:latin typeface="Cambria Math" panose="02040503050406030204" pitchFamily="18" charset="0"/>
                      </a:rPr>
                      <m:t>)</m:t>
                    </m:r>
                  </m:oMath>
                </a14:m>
                <a:r>
                  <a:rPr lang="en-US" sz="4000" dirty="0"/>
                  <a:t>, is the smallest positive integer </a:t>
                </a:r>
                <a14:m>
                  <m:oMath xmlns:m="http://schemas.openxmlformats.org/officeDocument/2006/math">
                    <m:r>
                      <a:rPr lang="en-US" sz="4000" b="0" i="1" smtClean="0">
                        <a:latin typeface="Cambria Math" panose="02040503050406030204" pitchFamily="18" charset="0"/>
                      </a:rPr>
                      <m:t>𝑚</m:t>
                    </m:r>
                  </m:oMath>
                </a14:m>
                <a:r>
                  <a:rPr lang="en-US" sz="4000" dirty="0"/>
                  <a:t> such that </a:t>
                </a:r>
                <a14:m>
                  <m:oMath xmlns:m="http://schemas.openxmlformats.org/officeDocument/2006/math">
                    <m:r>
                      <a:rPr lang="en-US" sz="4000" b="0" i="1" smtClean="0">
                        <a:latin typeface="Cambria Math" panose="02040503050406030204" pitchFamily="18" charset="0"/>
                      </a:rPr>
                      <m:t>𝑎</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𝑚</m:t>
                        </m:r>
                      </m:e>
                    </m:d>
                  </m:oMath>
                </a14:m>
                <a:r>
                  <a:rPr lang="en-US" sz="4000" dirty="0"/>
                  <a:t> and </a:t>
                </a:r>
                <a14:m>
                  <m:oMath xmlns:m="http://schemas.openxmlformats.org/officeDocument/2006/math">
                    <m:r>
                      <a:rPr lang="en-US" sz="4000" b="0" i="1" smtClean="0">
                        <a:latin typeface="Cambria Math" panose="02040503050406030204" pitchFamily="18" charset="0"/>
                      </a:rPr>
                      <m:t>𝑏</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𝑚</m:t>
                        </m:r>
                      </m:e>
                    </m:d>
                  </m:oMath>
                </a14:m>
                <a:r>
                  <a:rPr lang="en-US" sz="4000" dirty="0"/>
                  <a:t>.</a:t>
                </a:r>
              </a:p>
            </p:txBody>
          </p:sp>
        </mc:Choice>
        <mc:Fallback>
          <p:sp>
            <p:nvSpPr>
              <p:cNvPr id="3" name="Content Placeholder 2">
                <a:extLst>
                  <a:ext uri="{FF2B5EF4-FFF2-40B4-BE49-F238E27FC236}">
                    <a16:creationId xmlns:a16="http://schemas.microsoft.com/office/drawing/2014/main" id="{BE57AAD3-959C-46D9-801F-1C23F56D9FAE}"/>
                  </a:ext>
                </a:extLst>
              </p:cNvPr>
              <p:cNvSpPr>
                <a:spLocks noGrp="1" noRot="1" noChangeAspect="1" noMove="1" noResize="1" noEditPoints="1" noAdjustHandles="1" noChangeArrowheads="1" noChangeShapeType="1" noTextEdit="1"/>
              </p:cNvSpPr>
              <p:nvPr>
                <p:ph idx="1"/>
              </p:nvPr>
            </p:nvSpPr>
            <p:spPr>
              <a:blipFill>
                <a:blip r:embed="rId2"/>
                <a:stretch>
                  <a:fillRect l="-2121" t="-4242"/>
                </a:stretch>
              </a:blipFill>
            </p:spPr>
            <p:txBody>
              <a:bodyPr/>
              <a:lstStyle/>
              <a:p>
                <a:r>
                  <a:rPr lang="en-US">
                    <a:noFill/>
                  </a:rPr>
                  <a:t> </a:t>
                </a:r>
              </a:p>
            </p:txBody>
          </p:sp>
        </mc:Fallback>
      </mc:AlternateContent>
    </p:spTree>
    <p:extLst>
      <p:ext uri="{BB962C8B-B14F-4D97-AF65-F5344CB8AC3E}">
        <p14:creationId xmlns:p14="http://schemas.microsoft.com/office/powerpoint/2010/main" val="423476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What is Abstract Algebra???</a:t>
            </a:r>
          </a:p>
        </p:txBody>
      </p:sp>
      <p:sp>
        <p:nvSpPr>
          <p:cNvPr id="3" name="Content Placeholder 2"/>
          <p:cNvSpPr>
            <a:spLocks noGrp="1"/>
          </p:cNvSpPr>
          <p:nvPr>
            <p:ph idx="1"/>
          </p:nvPr>
        </p:nvSpPr>
        <p:spPr/>
        <p:txBody>
          <a:bodyPr>
            <a:normAutofit/>
          </a:bodyPr>
          <a:lstStyle/>
          <a:p>
            <a:pPr marL="0" indent="0">
              <a:buNone/>
            </a:pPr>
            <a:endParaRPr lang="en-US" sz="4000" dirty="0"/>
          </a:p>
          <a:p>
            <a:r>
              <a:rPr lang="en-US" sz="4000" dirty="0">
                <a:hlinkClick r:id="rId2"/>
              </a:rPr>
              <a:t>https://www.youtube.com/watch?v=IP7nW_hKB7I</a:t>
            </a:r>
            <a:endParaRPr lang="en-US" sz="4000" dirty="0"/>
          </a:p>
          <a:p>
            <a:endParaRPr lang="en-US" sz="4000" dirty="0"/>
          </a:p>
          <a:p>
            <a:pPr marL="0" indent="0">
              <a:buNone/>
            </a:pPr>
            <a:r>
              <a:rPr lang="en-US" sz="4000" dirty="0">
                <a:hlinkClick r:id="rId3"/>
              </a:rPr>
              <a:t>https://www.youtube.com/watch?v=P94M4jlrytQ</a:t>
            </a:r>
            <a:r>
              <a:rPr lang="en-US" sz="4000" dirty="0"/>
              <a:t> </a:t>
            </a:r>
          </a:p>
        </p:txBody>
      </p:sp>
    </p:spTree>
    <p:extLst>
      <p:ext uri="{BB962C8B-B14F-4D97-AF65-F5344CB8AC3E}">
        <p14:creationId xmlns:p14="http://schemas.microsoft.com/office/powerpoint/2010/main" val="189831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9600" dirty="0"/>
              <a:t>Chapter 0 (Zero)</a:t>
            </a:r>
          </a:p>
        </p:txBody>
      </p:sp>
      <p:sp>
        <p:nvSpPr>
          <p:cNvPr id="3" name="Text Placeholder 2"/>
          <p:cNvSpPr>
            <a:spLocks noGrp="1"/>
          </p:cNvSpPr>
          <p:nvPr>
            <p:ph type="body" idx="1"/>
          </p:nvPr>
        </p:nvSpPr>
        <p:spPr/>
        <p:txBody>
          <a:bodyPr>
            <a:normAutofit/>
          </a:bodyPr>
          <a:lstStyle/>
          <a:p>
            <a:r>
              <a:rPr lang="en-US" sz="4800" dirty="0"/>
              <a:t>Preliminaries</a:t>
            </a:r>
          </a:p>
        </p:txBody>
      </p:sp>
    </p:spTree>
    <p:extLst>
      <p:ext uri="{BB962C8B-B14F-4D97-AF65-F5344CB8AC3E}">
        <p14:creationId xmlns:p14="http://schemas.microsoft.com/office/powerpoint/2010/main" val="4136018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Properties of Integers</a:t>
            </a:r>
          </a:p>
        </p:txBody>
      </p:sp>
      <p:sp>
        <p:nvSpPr>
          <p:cNvPr id="3" name="Content Placeholder 2"/>
          <p:cNvSpPr>
            <a:spLocks noGrp="1"/>
          </p:cNvSpPr>
          <p:nvPr>
            <p:ph idx="1"/>
          </p:nvPr>
        </p:nvSpPr>
        <p:spPr/>
        <p:txBody>
          <a:bodyPr>
            <a:normAutofit/>
          </a:bodyPr>
          <a:lstStyle/>
          <a:p>
            <a:endParaRPr lang="en-US" sz="4000" i="1" dirty="0"/>
          </a:p>
          <a:p>
            <a:r>
              <a:rPr lang="en-US" sz="4000" i="1" dirty="0"/>
              <a:t>What is an axiom? </a:t>
            </a:r>
            <a:r>
              <a:rPr lang="en-US" sz="4000" dirty="0"/>
              <a:t>– A property that we take to be true without proof.  Sometimes we take something as an axiom if it cannot be proved from the usual properties (e.g. the usual properties of arithmetic, algebra, etc.).</a:t>
            </a:r>
            <a:endParaRPr lang="en-US" sz="4000" i="1" dirty="0"/>
          </a:p>
        </p:txBody>
      </p:sp>
    </p:spTree>
    <p:extLst>
      <p:ext uri="{BB962C8B-B14F-4D97-AF65-F5344CB8AC3E}">
        <p14:creationId xmlns:p14="http://schemas.microsoft.com/office/powerpoint/2010/main" val="3239086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The Well-Ordering Principle</a:t>
            </a:r>
          </a:p>
        </p:txBody>
      </p:sp>
      <p:sp>
        <p:nvSpPr>
          <p:cNvPr id="3" name="Content Placeholder 2"/>
          <p:cNvSpPr>
            <a:spLocks noGrp="1"/>
          </p:cNvSpPr>
          <p:nvPr>
            <p:ph idx="1"/>
          </p:nvPr>
        </p:nvSpPr>
        <p:spPr/>
        <p:txBody>
          <a:bodyPr>
            <a:normAutofit/>
          </a:bodyPr>
          <a:lstStyle/>
          <a:p>
            <a:r>
              <a:rPr lang="en-US" sz="3200" dirty="0"/>
              <a:t>(We take this as an axiom.)</a:t>
            </a:r>
          </a:p>
          <a:p>
            <a:endParaRPr lang="en-US" sz="3200" dirty="0"/>
          </a:p>
          <a:p>
            <a:r>
              <a:rPr lang="en-US" sz="4800" dirty="0"/>
              <a:t>Every nonempty set of positive integers contains a smallest member.</a:t>
            </a:r>
          </a:p>
        </p:txBody>
      </p:sp>
    </p:spTree>
    <p:extLst>
      <p:ext uri="{BB962C8B-B14F-4D97-AF65-F5344CB8AC3E}">
        <p14:creationId xmlns:p14="http://schemas.microsoft.com/office/powerpoint/2010/main" val="370398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B4BC5-EF15-4667-A5B2-80380E68D9EF}"/>
              </a:ext>
            </a:extLst>
          </p:cNvPr>
          <p:cNvSpPr>
            <a:spLocks noGrp="1"/>
          </p:cNvSpPr>
          <p:nvPr>
            <p:ph type="title"/>
          </p:nvPr>
        </p:nvSpPr>
        <p:spPr/>
        <p:txBody>
          <a:bodyPr>
            <a:normAutofit/>
          </a:bodyPr>
          <a:lstStyle/>
          <a:p>
            <a:r>
              <a:rPr lang="en-US" sz="6000" dirty="0"/>
              <a:t>Divisibility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E9B500-D574-4EAD-BCDA-46981C91FD6A}"/>
                  </a:ext>
                </a:extLst>
              </p:cNvPr>
              <p:cNvSpPr>
                <a:spLocks noGrp="1"/>
              </p:cNvSpPr>
              <p:nvPr>
                <p:ph idx="1"/>
              </p:nvPr>
            </p:nvSpPr>
            <p:spPr/>
            <p:txBody>
              <a:bodyPr>
                <a:normAutofit/>
              </a:bodyPr>
              <a:lstStyle/>
              <a:p>
                <a:r>
                  <a:rPr lang="en-US" sz="3600" dirty="0"/>
                  <a:t>A nonzero integer </a:t>
                </a:r>
                <a14:m>
                  <m:oMath xmlns:m="http://schemas.openxmlformats.org/officeDocument/2006/math">
                    <m:r>
                      <a:rPr lang="en-US" sz="3600" b="0" i="1" smtClean="0">
                        <a:latin typeface="Cambria Math" panose="02040503050406030204" pitchFamily="18" charset="0"/>
                      </a:rPr>
                      <m:t>𝑡</m:t>
                    </m:r>
                  </m:oMath>
                </a14:m>
                <a:r>
                  <a:rPr lang="en-US" sz="3600" dirty="0"/>
                  <a:t> is a </a:t>
                </a:r>
                <a:r>
                  <a:rPr lang="en-US" sz="3600" b="1" i="1" dirty="0"/>
                  <a:t>divisor </a:t>
                </a:r>
                <a:r>
                  <a:rPr lang="en-US" sz="3600" dirty="0"/>
                  <a:t>of </a:t>
                </a:r>
                <a14:m>
                  <m:oMath xmlns:m="http://schemas.openxmlformats.org/officeDocument/2006/math">
                    <m:r>
                      <a:rPr lang="en-US" sz="3600" b="0" i="1" smtClean="0">
                        <a:latin typeface="Cambria Math" panose="02040503050406030204" pitchFamily="18" charset="0"/>
                      </a:rPr>
                      <m:t>𝑠</m:t>
                    </m:r>
                  </m:oMath>
                </a14:m>
                <a:r>
                  <a:rPr lang="en-US" sz="3600" dirty="0"/>
                  <a:t> if there exists an integer </a:t>
                </a:r>
                <a14:m>
                  <m:oMath xmlns:m="http://schemas.openxmlformats.org/officeDocument/2006/math">
                    <m:r>
                      <a:rPr lang="en-US" sz="3600" b="0" i="1" smtClean="0">
                        <a:latin typeface="Cambria Math" panose="02040503050406030204" pitchFamily="18" charset="0"/>
                      </a:rPr>
                      <m:t>𝑢</m:t>
                    </m:r>
                  </m:oMath>
                </a14:m>
                <a:r>
                  <a:rPr lang="en-US" sz="3600" dirty="0"/>
                  <a:t> such that </a:t>
                </a:r>
                <a14:m>
                  <m:oMath xmlns:m="http://schemas.openxmlformats.org/officeDocument/2006/math">
                    <m:r>
                      <a:rPr lang="en-US" sz="3600" b="0" i="1" smtClean="0">
                        <a:latin typeface="Cambria Math" panose="02040503050406030204" pitchFamily="18" charset="0"/>
                      </a:rPr>
                      <m:t>𝑠</m:t>
                    </m:r>
                    <m:r>
                      <a:rPr lang="en-US" sz="3600" b="0" i="1" smtClean="0">
                        <a:latin typeface="Cambria Math" panose="02040503050406030204" pitchFamily="18" charset="0"/>
                      </a:rPr>
                      <m:t>=</m:t>
                    </m:r>
                    <m:r>
                      <a:rPr lang="en-US" sz="3600" b="0" i="1" smtClean="0">
                        <a:latin typeface="Cambria Math" panose="02040503050406030204" pitchFamily="18" charset="0"/>
                      </a:rPr>
                      <m:t>𝑡𝑢</m:t>
                    </m:r>
                  </m:oMath>
                </a14:m>
                <a:r>
                  <a:rPr lang="en-US" sz="3600" dirty="0"/>
                  <a:t>.  In this case we say that</a:t>
                </a:r>
              </a:p>
              <a:p>
                <a:pPr algn="ctr"/>
                <a14:m>
                  <m:oMath xmlns:m="http://schemas.openxmlformats.org/officeDocument/2006/math">
                    <m:d>
                      <m:dPr>
                        <m:begChr m:val=""/>
                        <m:endChr m:val="|"/>
                        <m:ctrlPr>
                          <a:rPr lang="en-US" sz="360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𝑠</m:t>
                    </m:r>
                  </m:oMath>
                </a14:m>
                <a:endParaRPr lang="en-US" sz="3600" b="0" dirty="0"/>
              </a:p>
              <a:p>
                <a:pPr algn="ctr"/>
                <a14:m>
                  <m:oMath xmlns:m="http://schemas.openxmlformats.org/officeDocument/2006/math">
                    <m:r>
                      <a:rPr lang="en-US" sz="3600" b="0" i="1" smtClean="0">
                        <a:latin typeface="Cambria Math" panose="02040503050406030204" pitchFamily="18" charset="0"/>
                      </a:rPr>
                      <m:t>𝑡</m:t>
                    </m:r>
                  </m:oMath>
                </a14:m>
                <a:r>
                  <a:rPr lang="en-US" sz="3600" dirty="0"/>
                  <a:t> is a factor of </a:t>
                </a:r>
                <a14:m>
                  <m:oMath xmlns:m="http://schemas.openxmlformats.org/officeDocument/2006/math">
                    <m:r>
                      <a:rPr lang="en-US" sz="3600" b="0" i="1" smtClean="0">
                        <a:latin typeface="Cambria Math" panose="02040503050406030204" pitchFamily="18" charset="0"/>
                      </a:rPr>
                      <m:t>𝑠</m:t>
                    </m:r>
                  </m:oMath>
                </a14:m>
                <a:endParaRPr lang="en-US" sz="3600" dirty="0"/>
              </a:p>
              <a:p>
                <a:pPr algn="ctr"/>
                <a14:m>
                  <m:oMath xmlns:m="http://schemas.openxmlformats.org/officeDocument/2006/math">
                    <m:r>
                      <a:rPr lang="en-US" sz="3600" b="0" i="1" smtClean="0">
                        <a:latin typeface="Cambria Math" panose="02040503050406030204" pitchFamily="18" charset="0"/>
                      </a:rPr>
                      <m:t>𝑠</m:t>
                    </m:r>
                  </m:oMath>
                </a14:m>
                <a:r>
                  <a:rPr lang="en-US" sz="3600" dirty="0"/>
                  <a:t> is a multiple of </a:t>
                </a:r>
                <a14:m>
                  <m:oMath xmlns:m="http://schemas.openxmlformats.org/officeDocument/2006/math">
                    <m:r>
                      <a:rPr lang="en-US" sz="3600" b="0" i="1" smtClean="0">
                        <a:latin typeface="Cambria Math" panose="02040503050406030204" pitchFamily="18" charset="0"/>
                      </a:rPr>
                      <m:t>𝑡</m:t>
                    </m:r>
                  </m:oMath>
                </a14:m>
                <a:endParaRPr lang="en-US" sz="3600" dirty="0"/>
              </a:p>
              <a:p>
                <a:pPr/>
                <a:endParaRPr lang="en-US" sz="3600" dirty="0"/>
              </a:p>
            </p:txBody>
          </p:sp>
        </mc:Choice>
        <mc:Fallback>
          <p:sp>
            <p:nvSpPr>
              <p:cNvPr id="3" name="Content Placeholder 2">
                <a:extLst>
                  <a:ext uri="{FF2B5EF4-FFF2-40B4-BE49-F238E27FC236}">
                    <a16:creationId xmlns:a16="http://schemas.microsoft.com/office/drawing/2014/main" id="{08E9B500-D574-4EAD-BCDA-46981C91FD6A}"/>
                  </a:ext>
                </a:extLst>
              </p:cNvPr>
              <p:cNvSpPr>
                <a:spLocks noGrp="1" noRot="1" noChangeAspect="1" noMove="1" noResize="1" noEditPoints="1" noAdjustHandles="1" noChangeArrowheads="1" noChangeShapeType="1" noTextEdit="1"/>
              </p:cNvSpPr>
              <p:nvPr>
                <p:ph idx="1"/>
              </p:nvPr>
            </p:nvSpPr>
            <p:spPr>
              <a:blipFill>
                <a:blip r:embed="rId2"/>
                <a:stretch>
                  <a:fillRect l="-1818" t="-3788" r="-424"/>
                </a:stretch>
              </a:blipFill>
            </p:spPr>
            <p:txBody>
              <a:bodyPr/>
              <a:lstStyle/>
              <a:p>
                <a:r>
                  <a:rPr lang="en-US">
                    <a:noFill/>
                  </a:rPr>
                  <a:t> </a:t>
                </a:r>
              </a:p>
            </p:txBody>
          </p:sp>
        </mc:Fallback>
      </mc:AlternateContent>
    </p:spTree>
    <p:extLst>
      <p:ext uri="{BB962C8B-B14F-4D97-AF65-F5344CB8AC3E}">
        <p14:creationId xmlns:p14="http://schemas.microsoft.com/office/powerpoint/2010/main" val="141976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7E6F-EF36-48D0-8086-C76E78E16D86}"/>
              </a:ext>
            </a:extLst>
          </p:cNvPr>
          <p:cNvSpPr>
            <a:spLocks noGrp="1"/>
          </p:cNvSpPr>
          <p:nvPr>
            <p:ph type="title"/>
          </p:nvPr>
        </p:nvSpPr>
        <p:spPr/>
        <p:txBody>
          <a:bodyPr>
            <a:normAutofit/>
          </a:bodyPr>
          <a:lstStyle/>
          <a:p>
            <a:r>
              <a:rPr lang="en-US" sz="6000" dirty="0"/>
              <a:t>Prime Numbers</a:t>
            </a:r>
          </a:p>
        </p:txBody>
      </p:sp>
      <p:sp>
        <p:nvSpPr>
          <p:cNvPr id="3" name="Content Placeholder 2">
            <a:extLst>
              <a:ext uri="{FF2B5EF4-FFF2-40B4-BE49-F238E27FC236}">
                <a16:creationId xmlns:a16="http://schemas.microsoft.com/office/drawing/2014/main" id="{8A273A30-4E07-4743-99EB-19B06256B370}"/>
              </a:ext>
            </a:extLst>
          </p:cNvPr>
          <p:cNvSpPr>
            <a:spLocks noGrp="1"/>
          </p:cNvSpPr>
          <p:nvPr>
            <p:ph idx="1"/>
          </p:nvPr>
        </p:nvSpPr>
        <p:spPr/>
        <p:txBody>
          <a:bodyPr>
            <a:normAutofit/>
          </a:bodyPr>
          <a:lstStyle/>
          <a:p>
            <a:endParaRPr lang="en-US" sz="3600" dirty="0"/>
          </a:p>
          <a:p>
            <a:r>
              <a:rPr lang="en-US" sz="3600" dirty="0"/>
              <a:t>A </a:t>
            </a:r>
            <a:r>
              <a:rPr lang="en-US" sz="3600" b="1" i="1" dirty="0"/>
              <a:t>prime</a:t>
            </a:r>
            <a:r>
              <a:rPr lang="en-US" sz="3600" dirty="0"/>
              <a:t> is a positive integer greater than 1 whose only positive divisors are 1 and itself.</a:t>
            </a:r>
          </a:p>
        </p:txBody>
      </p:sp>
    </p:spTree>
    <p:extLst>
      <p:ext uri="{BB962C8B-B14F-4D97-AF65-F5344CB8AC3E}">
        <p14:creationId xmlns:p14="http://schemas.microsoft.com/office/powerpoint/2010/main" val="921466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01D7-C3EE-4604-B7C2-50D1509F359A}"/>
              </a:ext>
            </a:extLst>
          </p:cNvPr>
          <p:cNvSpPr>
            <a:spLocks noGrp="1"/>
          </p:cNvSpPr>
          <p:nvPr>
            <p:ph type="title"/>
          </p:nvPr>
        </p:nvSpPr>
        <p:spPr/>
        <p:txBody>
          <a:bodyPr>
            <a:normAutofit/>
          </a:bodyPr>
          <a:lstStyle/>
          <a:p>
            <a:r>
              <a:rPr lang="en-US" sz="5400" dirty="0"/>
              <a:t>Theorem 0.1 The Division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0EF5EB-E730-4E12-B538-6BE2F89C458D}"/>
                  </a:ext>
                </a:extLst>
              </p:cNvPr>
              <p:cNvSpPr>
                <a:spLocks noGrp="1"/>
              </p:cNvSpPr>
              <p:nvPr>
                <p:ph idx="1"/>
              </p:nvPr>
            </p:nvSpPr>
            <p:spPr/>
            <p:txBody>
              <a:bodyPr>
                <a:normAutofit/>
              </a:bodyPr>
              <a:lstStyle/>
              <a:p>
                <a:r>
                  <a:rPr lang="en-US" sz="4000" dirty="0"/>
                  <a:t>(The Quotient-Remainder Theorem in Discrete)</a:t>
                </a:r>
              </a:p>
              <a:p>
                <a:endParaRPr lang="en-US" sz="4000" dirty="0"/>
              </a:p>
              <a:p>
                <a:r>
                  <a:rPr lang="en-US" sz="4000" dirty="0"/>
                  <a:t>Let </a:t>
                </a:r>
                <a14:m>
                  <m:oMath xmlns:m="http://schemas.openxmlformats.org/officeDocument/2006/math">
                    <m:r>
                      <a:rPr lang="en-US" sz="4000" b="0" i="1" smtClean="0">
                        <a:latin typeface="Cambria Math" panose="02040503050406030204" pitchFamily="18" charset="0"/>
                      </a:rPr>
                      <m:t>𝑎</m:t>
                    </m:r>
                  </m:oMath>
                </a14:m>
                <a:r>
                  <a:rPr lang="en-US" sz="4000" dirty="0"/>
                  <a:t> and </a:t>
                </a:r>
                <a14:m>
                  <m:oMath xmlns:m="http://schemas.openxmlformats.org/officeDocument/2006/math">
                    <m:r>
                      <a:rPr lang="en-US" sz="4000" b="0" i="1" smtClean="0">
                        <a:latin typeface="Cambria Math" panose="02040503050406030204" pitchFamily="18" charset="0"/>
                      </a:rPr>
                      <m:t>𝑏</m:t>
                    </m:r>
                  </m:oMath>
                </a14:m>
                <a:r>
                  <a:rPr lang="en-US" sz="4000" dirty="0"/>
                  <a:t> be integers with </a:t>
                </a:r>
                <a14:m>
                  <m:oMath xmlns:m="http://schemas.openxmlformats.org/officeDocument/2006/math">
                    <m:r>
                      <a:rPr lang="en-US" sz="4000" b="0" i="1" smtClean="0">
                        <a:latin typeface="Cambria Math" panose="02040503050406030204" pitchFamily="18" charset="0"/>
                      </a:rPr>
                      <m:t>𝑏</m:t>
                    </m:r>
                    <m:r>
                      <a:rPr lang="en-US" sz="4000" b="0" i="1" smtClean="0">
                        <a:latin typeface="Cambria Math" panose="02040503050406030204" pitchFamily="18" charset="0"/>
                      </a:rPr>
                      <m:t>&gt;0</m:t>
                    </m:r>
                  </m:oMath>
                </a14:m>
                <a:r>
                  <a:rPr lang="en-US" sz="4000" dirty="0"/>
                  <a:t>.  Then </a:t>
                </a:r>
                <a14:m>
                  <m:oMath xmlns:m="http://schemas.openxmlformats.org/officeDocument/2006/math">
                    <m:r>
                      <a:rPr lang="en-US" sz="400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m:t>
                    </m:r>
                  </m:oMath>
                </a14:m>
                <a:r>
                  <a:rPr lang="en-US" sz="4000" dirty="0"/>
                  <a:t> integers </a:t>
                </a:r>
                <a14:m>
                  <m:oMath xmlns:m="http://schemas.openxmlformats.org/officeDocument/2006/math">
                    <m:r>
                      <a:rPr lang="en-US" sz="4000" b="0" i="1" smtClean="0">
                        <a:latin typeface="Cambria Math" panose="02040503050406030204" pitchFamily="18" charset="0"/>
                      </a:rPr>
                      <m:t>𝑞</m:t>
                    </m:r>
                  </m:oMath>
                </a14:m>
                <a:r>
                  <a:rPr lang="en-US" sz="4000" dirty="0"/>
                  <a:t> and </a:t>
                </a:r>
                <a14:m>
                  <m:oMath xmlns:m="http://schemas.openxmlformats.org/officeDocument/2006/math">
                    <m:r>
                      <a:rPr lang="en-US" sz="4000" b="0" i="1" smtClean="0">
                        <a:latin typeface="Cambria Math" panose="02040503050406030204" pitchFamily="18" charset="0"/>
                      </a:rPr>
                      <m:t>𝑟</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𝑏𝑞</m:t>
                        </m:r>
                        <m:r>
                          <a:rPr lang="en-US" sz="4000" b="0" i="1" smtClean="0">
                            <a:latin typeface="Cambria Math" panose="02040503050406030204" pitchFamily="18" charset="0"/>
                          </a:rPr>
                          <m:t>+</m:t>
                        </m:r>
                        <m:r>
                          <a:rPr lang="en-US" sz="4000" b="0" i="1" smtClean="0">
                            <a:latin typeface="Cambria Math" panose="02040503050406030204" pitchFamily="18" charset="0"/>
                          </a:rPr>
                          <m:t>𝑟</m:t>
                        </m:r>
                      </m:e>
                    </m:d>
                  </m:oMath>
                </a14:m>
                <a:r>
                  <a:rPr lang="en-US" sz="4000" dirty="0"/>
                  <a:t>, where </a:t>
                </a:r>
                <a14:m>
                  <m:oMath xmlns:m="http://schemas.openxmlformats.org/officeDocument/2006/math">
                    <m:r>
                      <a:rPr lang="en-US" sz="4000" b="0" i="1" smtClean="0">
                        <a:latin typeface="Cambria Math" panose="02040503050406030204" pitchFamily="18" charset="0"/>
                      </a:rPr>
                      <m:t>0</m:t>
                    </m:r>
                    <m:r>
                      <a:rPr lang="en-US" sz="4000" b="0" i="1" smtClean="0">
                        <a:latin typeface="Cambria Math" panose="02040503050406030204" pitchFamily="18" charset="0"/>
                        <a:ea typeface="Cambria Math" panose="02040503050406030204" pitchFamily="18" charset="0"/>
                      </a:rPr>
                      <m:t>≤</m:t>
                    </m:r>
                    <m:r>
                      <a:rPr lang="en-US" sz="4000" b="0" i="1" smtClean="0">
                        <a:latin typeface="Cambria Math" panose="02040503050406030204" pitchFamily="18" charset="0"/>
                        <a:ea typeface="Cambria Math" panose="02040503050406030204" pitchFamily="18" charset="0"/>
                      </a:rPr>
                      <m:t>𝑟</m:t>
                    </m:r>
                    <m:r>
                      <a:rPr lang="en-US" sz="4000" b="0" i="1" smtClean="0">
                        <a:latin typeface="Cambria Math" panose="02040503050406030204" pitchFamily="18" charset="0"/>
                        <a:ea typeface="Cambria Math" panose="02040503050406030204" pitchFamily="18" charset="0"/>
                      </a:rPr>
                      <m:t>&lt;</m:t>
                    </m:r>
                    <m:r>
                      <a:rPr lang="en-US" sz="4000" b="0" i="1" smtClean="0">
                        <a:latin typeface="Cambria Math" panose="02040503050406030204" pitchFamily="18" charset="0"/>
                        <a:ea typeface="Cambria Math" panose="02040503050406030204" pitchFamily="18" charset="0"/>
                      </a:rPr>
                      <m:t>𝑏</m:t>
                    </m:r>
                  </m:oMath>
                </a14:m>
                <a:r>
                  <a:rPr lang="en-US" sz="4000" dirty="0"/>
                  <a:t>.</a:t>
                </a:r>
              </a:p>
              <a:p>
                <a:r>
                  <a:rPr lang="en-US" sz="4000" dirty="0"/>
                  <a:t>Proof: on board </a:t>
                </a:r>
              </a:p>
            </p:txBody>
          </p:sp>
        </mc:Choice>
        <mc:Fallback>
          <p:sp>
            <p:nvSpPr>
              <p:cNvPr id="3" name="Content Placeholder 2">
                <a:extLst>
                  <a:ext uri="{FF2B5EF4-FFF2-40B4-BE49-F238E27FC236}">
                    <a16:creationId xmlns:a16="http://schemas.microsoft.com/office/drawing/2014/main" id="{FF0EF5EB-E730-4E12-B538-6BE2F89C458D}"/>
                  </a:ext>
                </a:extLst>
              </p:cNvPr>
              <p:cNvSpPr>
                <a:spLocks noGrp="1" noRot="1" noChangeAspect="1" noMove="1" noResize="1" noEditPoints="1" noAdjustHandles="1" noChangeArrowheads="1" noChangeShapeType="1" noTextEdit="1"/>
              </p:cNvSpPr>
              <p:nvPr>
                <p:ph idx="1"/>
              </p:nvPr>
            </p:nvSpPr>
            <p:spPr>
              <a:blipFill>
                <a:blip r:embed="rId2"/>
                <a:stretch>
                  <a:fillRect l="-2121" t="-4242" r="-1212"/>
                </a:stretch>
              </a:blipFill>
            </p:spPr>
            <p:txBody>
              <a:bodyPr/>
              <a:lstStyle/>
              <a:p>
                <a:r>
                  <a:rPr lang="en-US">
                    <a:noFill/>
                  </a:rPr>
                  <a:t> </a:t>
                </a:r>
              </a:p>
            </p:txBody>
          </p:sp>
        </mc:Fallback>
      </mc:AlternateContent>
    </p:spTree>
    <p:extLst>
      <p:ext uri="{BB962C8B-B14F-4D97-AF65-F5344CB8AC3E}">
        <p14:creationId xmlns:p14="http://schemas.microsoft.com/office/powerpoint/2010/main" val="393715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1B73-347B-4EBF-B361-73205997B177}"/>
              </a:ext>
            </a:extLst>
          </p:cNvPr>
          <p:cNvSpPr>
            <a:spLocks noGrp="1"/>
          </p:cNvSpPr>
          <p:nvPr>
            <p:ph type="title"/>
          </p:nvPr>
        </p:nvSpPr>
        <p:spPr/>
        <p:txBody>
          <a:bodyPr>
            <a:normAutofit/>
          </a:bodyPr>
          <a:lstStyle/>
          <a:p>
            <a:r>
              <a:rPr lang="en-US" sz="6000" dirty="0"/>
              <a:t>Greatest Common Divisor (GCD)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042AD9-3958-4CB2-9BAC-80A5684376C8}"/>
                  </a:ext>
                </a:extLst>
              </p:cNvPr>
              <p:cNvSpPr>
                <a:spLocks noGrp="1"/>
              </p:cNvSpPr>
              <p:nvPr>
                <p:ph idx="1"/>
              </p:nvPr>
            </p:nvSpPr>
            <p:spPr/>
            <p:txBody>
              <a:bodyPr>
                <a:normAutofit/>
              </a:bodyPr>
              <a:lstStyle/>
              <a:p>
                <a:r>
                  <a:rPr lang="en-US" sz="3600" dirty="0"/>
                  <a:t>Let </a:t>
                </a:r>
                <a14:m>
                  <m:oMath xmlns:m="http://schemas.openxmlformats.org/officeDocument/2006/math">
                    <m:r>
                      <a:rPr lang="en-US" sz="3600" b="0" i="1" smtClean="0">
                        <a:latin typeface="Cambria Math" panose="02040503050406030204" pitchFamily="18" charset="0"/>
                      </a:rPr>
                      <m:t>𝑎</m:t>
                    </m:r>
                  </m:oMath>
                </a14:m>
                <a:r>
                  <a:rPr lang="en-US" sz="3600" dirty="0"/>
                  <a:t> and </a:t>
                </a:r>
                <a14:m>
                  <m:oMath xmlns:m="http://schemas.openxmlformats.org/officeDocument/2006/math">
                    <m:r>
                      <a:rPr lang="en-US" sz="3600" b="0" i="1" smtClean="0">
                        <a:latin typeface="Cambria Math" panose="02040503050406030204" pitchFamily="18" charset="0"/>
                      </a:rPr>
                      <m:t>𝑏</m:t>
                    </m:r>
                  </m:oMath>
                </a14:m>
                <a:r>
                  <a:rPr lang="en-US" sz="3600" dirty="0"/>
                  <a:t> be nonzero integers.  The </a:t>
                </a:r>
                <a:r>
                  <a:rPr lang="en-US" sz="3600" b="1" i="1" dirty="0"/>
                  <a:t>Greatest Common Divisor (GCD)</a:t>
                </a:r>
                <a:r>
                  <a:rPr lang="en-US" sz="3600" dirty="0"/>
                  <a:t> of </a:t>
                </a:r>
                <a14:m>
                  <m:oMath xmlns:m="http://schemas.openxmlformats.org/officeDocument/2006/math">
                    <m:r>
                      <a:rPr lang="en-US" sz="3600" i="1">
                        <a:latin typeface="Cambria Math" panose="02040503050406030204" pitchFamily="18" charset="0"/>
                      </a:rPr>
                      <m:t>𝑎</m:t>
                    </m:r>
                  </m:oMath>
                </a14:m>
                <a:r>
                  <a:rPr lang="en-US" sz="3600" dirty="0"/>
                  <a:t> and </a:t>
                </a:r>
                <a14:m>
                  <m:oMath xmlns:m="http://schemas.openxmlformats.org/officeDocument/2006/math">
                    <m:r>
                      <a:rPr lang="en-US" sz="3600" i="1">
                        <a:latin typeface="Cambria Math" panose="02040503050406030204" pitchFamily="18" charset="0"/>
                      </a:rPr>
                      <m:t>𝑏</m:t>
                    </m:r>
                  </m:oMath>
                </a14:m>
                <a:r>
                  <a:rPr lang="en-US" sz="3600" dirty="0"/>
                  <a:t> is the greatest integer </a:t>
                </a:r>
                <a14:m>
                  <m:oMath xmlns:m="http://schemas.openxmlformats.org/officeDocument/2006/math">
                    <m:r>
                      <a:rPr lang="en-US" sz="3600" b="0" i="1" smtClean="0">
                        <a:latin typeface="Cambria Math" panose="02040503050406030204" pitchFamily="18" charset="0"/>
                      </a:rPr>
                      <m:t>𝑑</m:t>
                    </m:r>
                  </m:oMath>
                </a14:m>
                <a:r>
                  <a:rPr lang="en-US" sz="3600" dirty="0"/>
                  <a:t> such that </a:t>
                </a:r>
                <a14:m>
                  <m:oMath xmlns:m="http://schemas.openxmlformats.org/officeDocument/2006/math">
                    <m:r>
                      <a:rPr lang="en-US" sz="3600" b="0" i="1" smtClean="0">
                        <a:latin typeface="Cambria Math" panose="02040503050406030204" pitchFamily="18" charset="0"/>
                      </a:rPr>
                      <m:t>𝑑</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oMath>
                </a14:m>
                <a:r>
                  <a:rPr lang="en-US" sz="3600" dirty="0"/>
                  <a:t> and </a:t>
                </a:r>
                <a14:m>
                  <m:oMath xmlns:m="http://schemas.openxmlformats.org/officeDocument/2006/math">
                    <m:r>
                      <a:rPr lang="en-US" sz="3600" b="0" i="1" smtClean="0">
                        <a:latin typeface="Cambria Math" panose="02040503050406030204" pitchFamily="18" charset="0"/>
                      </a:rPr>
                      <m:t>𝑑</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𝑏</m:t>
                        </m:r>
                      </m:e>
                    </m:d>
                  </m:oMath>
                </a14:m>
                <a:r>
                  <a:rPr lang="en-US" sz="3600" dirty="0"/>
                  <a:t>.  We write </a:t>
                </a:r>
                <a14:m>
                  <m:oMath xmlns:m="http://schemas.openxmlformats.org/officeDocument/2006/math">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gcd</m:t>
                        </m:r>
                      </m:fName>
                      <m:e>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r>
                              <a:rPr lang="en-US" sz="3600" b="0" i="1" smtClean="0">
                                <a:latin typeface="Cambria Math" panose="02040503050406030204" pitchFamily="18" charset="0"/>
                              </a:rPr>
                              <m:t>, </m:t>
                            </m:r>
                            <m:r>
                              <a:rPr lang="en-US" sz="3600" b="0" i="1" smtClean="0">
                                <a:latin typeface="Cambria Math" panose="02040503050406030204" pitchFamily="18" charset="0"/>
                              </a:rPr>
                              <m:t>𝑏</m:t>
                            </m:r>
                          </m:e>
                        </m:d>
                      </m:e>
                    </m:func>
                    <m:r>
                      <a:rPr lang="en-US" sz="3600" b="0" i="1" smtClean="0">
                        <a:latin typeface="Cambria Math" panose="02040503050406030204" pitchFamily="18" charset="0"/>
                      </a:rPr>
                      <m:t>=</m:t>
                    </m:r>
                    <m:r>
                      <a:rPr lang="en-US" sz="3600" b="0" i="1" smtClean="0">
                        <a:latin typeface="Cambria Math" panose="02040503050406030204" pitchFamily="18" charset="0"/>
                      </a:rPr>
                      <m:t>𝑑</m:t>
                    </m:r>
                  </m:oMath>
                </a14:m>
                <a:r>
                  <a:rPr lang="en-US" sz="3600" dirty="0"/>
                  <a:t>.  When </a:t>
                </a:r>
                <a14:m>
                  <m:oMath xmlns:m="http://schemas.openxmlformats.org/officeDocument/2006/math">
                    <m:func>
                      <m:funcPr>
                        <m:ctrlPr>
                          <a:rPr lang="en-US" sz="3600" i="1">
                            <a:latin typeface="Cambria Math" panose="02040503050406030204" pitchFamily="18" charset="0"/>
                          </a:rPr>
                        </m:ctrlPr>
                      </m:funcPr>
                      <m:fName>
                        <m:r>
                          <m:rPr>
                            <m:sty m:val="p"/>
                          </m:rPr>
                          <a:rPr lang="en-US" sz="3600">
                            <a:latin typeface="Cambria Math" panose="02040503050406030204" pitchFamily="18" charset="0"/>
                          </a:rPr>
                          <m:t>gcd</m:t>
                        </m:r>
                      </m:fName>
                      <m:e>
                        <m:d>
                          <m:dPr>
                            <m:ctrlPr>
                              <a:rPr lang="en-US" sz="3600" i="1">
                                <a:latin typeface="Cambria Math" panose="02040503050406030204" pitchFamily="18" charset="0"/>
                              </a:rPr>
                            </m:ctrlPr>
                          </m:dPr>
                          <m:e>
                            <m:r>
                              <a:rPr lang="en-US" sz="3600" i="1">
                                <a:latin typeface="Cambria Math" panose="02040503050406030204" pitchFamily="18" charset="0"/>
                              </a:rPr>
                              <m:t>𝑎</m:t>
                            </m:r>
                            <m:r>
                              <a:rPr lang="en-US" sz="3600" i="1">
                                <a:latin typeface="Cambria Math" panose="02040503050406030204" pitchFamily="18" charset="0"/>
                              </a:rPr>
                              <m:t>, </m:t>
                            </m:r>
                            <m:r>
                              <a:rPr lang="en-US" sz="3600" i="1">
                                <a:latin typeface="Cambria Math" panose="02040503050406030204" pitchFamily="18" charset="0"/>
                              </a:rPr>
                              <m:t>𝑏</m:t>
                            </m:r>
                          </m:e>
                        </m:d>
                      </m:e>
                    </m:func>
                    <m:r>
                      <a:rPr lang="en-US" sz="3600" i="1">
                        <a:latin typeface="Cambria Math" panose="02040503050406030204" pitchFamily="18" charset="0"/>
                      </a:rPr>
                      <m:t>=</m:t>
                    </m:r>
                    <m:r>
                      <a:rPr lang="en-US" sz="3600" b="0" i="1" smtClean="0">
                        <a:latin typeface="Cambria Math" panose="02040503050406030204" pitchFamily="18" charset="0"/>
                      </a:rPr>
                      <m:t>1</m:t>
                    </m:r>
                  </m:oMath>
                </a14:m>
                <a:r>
                  <a:rPr lang="en-US" sz="3600" dirty="0"/>
                  <a:t> we say that </a:t>
                </a:r>
                <a14:m>
                  <m:oMath xmlns:m="http://schemas.openxmlformats.org/officeDocument/2006/math">
                    <m:r>
                      <a:rPr lang="en-US" sz="3600" i="1">
                        <a:latin typeface="Cambria Math" panose="02040503050406030204" pitchFamily="18" charset="0"/>
                      </a:rPr>
                      <m:t>𝑎</m:t>
                    </m:r>
                  </m:oMath>
                </a14:m>
                <a:r>
                  <a:rPr lang="en-US" sz="3600" dirty="0"/>
                  <a:t> and </a:t>
                </a:r>
                <a14:m>
                  <m:oMath xmlns:m="http://schemas.openxmlformats.org/officeDocument/2006/math">
                    <m:r>
                      <a:rPr lang="en-US" sz="3600" i="1">
                        <a:latin typeface="Cambria Math" panose="02040503050406030204" pitchFamily="18" charset="0"/>
                      </a:rPr>
                      <m:t>𝑏</m:t>
                    </m:r>
                  </m:oMath>
                </a14:m>
                <a:r>
                  <a:rPr lang="en-US" sz="3600" dirty="0"/>
                  <a:t> are </a:t>
                </a:r>
                <a:r>
                  <a:rPr lang="en-US" sz="3600" b="1" i="1" dirty="0"/>
                  <a:t>relatively prime.</a:t>
                </a:r>
                <a:endParaRPr lang="en-US" sz="3600" dirty="0"/>
              </a:p>
            </p:txBody>
          </p:sp>
        </mc:Choice>
        <mc:Fallback>
          <p:sp>
            <p:nvSpPr>
              <p:cNvPr id="3" name="Content Placeholder 2">
                <a:extLst>
                  <a:ext uri="{FF2B5EF4-FFF2-40B4-BE49-F238E27FC236}">
                    <a16:creationId xmlns:a16="http://schemas.microsoft.com/office/drawing/2014/main" id="{03042AD9-3958-4CB2-9BAC-80A5684376C8}"/>
                  </a:ext>
                </a:extLst>
              </p:cNvPr>
              <p:cNvSpPr>
                <a:spLocks noGrp="1" noRot="1" noChangeAspect="1" noMove="1" noResize="1" noEditPoints="1" noAdjustHandles="1" noChangeArrowheads="1" noChangeShapeType="1" noTextEdit="1"/>
              </p:cNvSpPr>
              <p:nvPr>
                <p:ph idx="1"/>
              </p:nvPr>
            </p:nvSpPr>
            <p:spPr>
              <a:blipFill>
                <a:blip r:embed="rId2"/>
                <a:stretch>
                  <a:fillRect l="-1818" t="-3788"/>
                </a:stretch>
              </a:blipFill>
            </p:spPr>
            <p:txBody>
              <a:bodyPr/>
              <a:lstStyle/>
              <a:p>
                <a:r>
                  <a:rPr lang="en-US">
                    <a:noFill/>
                  </a:rPr>
                  <a:t> </a:t>
                </a:r>
              </a:p>
            </p:txBody>
          </p:sp>
        </mc:Fallback>
      </mc:AlternateContent>
    </p:spTree>
    <p:extLst>
      <p:ext uri="{BB962C8B-B14F-4D97-AF65-F5344CB8AC3E}">
        <p14:creationId xmlns:p14="http://schemas.microsoft.com/office/powerpoint/2010/main" val="404751119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142</TotalTime>
  <Words>475</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Cambria Math</vt:lpstr>
      <vt:lpstr>Retrospect</vt:lpstr>
      <vt:lpstr>Abstract Algebra I</vt:lpstr>
      <vt:lpstr>What is Abstract Algebra???</vt:lpstr>
      <vt:lpstr>Chapter 0 (Zero)</vt:lpstr>
      <vt:lpstr>Properties of Integers</vt:lpstr>
      <vt:lpstr>The Well-Ordering Principle</vt:lpstr>
      <vt:lpstr>Divisibility</vt:lpstr>
      <vt:lpstr>Prime Numbers</vt:lpstr>
      <vt:lpstr>Theorem 0.1 The Division Algorithm</vt:lpstr>
      <vt:lpstr>Greatest Common Divisor (GCD)</vt:lpstr>
      <vt:lpstr>Theorem 0.2</vt:lpstr>
      <vt:lpstr>Euclid’s Lemma</vt:lpstr>
      <vt:lpstr>Theorem 0.3 The Fundamental Theorem of Arithmetic</vt:lpstr>
      <vt:lpstr>Least Common Multiple (LCM)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Algebra I</dc:title>
  <dc:creator>Anne Trefry</dc:creator>
  <cp:lastModifiedBy> </cp:lastModifiedBy>
  <cp:revision>11</cp:revision>
  <dcterms:created xsi:type="dcterms:W3CDTF">2019-09-03T23:23:41Z</dcterms:created>
  <dcterms:modified xsi:type="dcterms:W3CDTF">2019-09-04T03:34:41Z</dcterms:modified>
</cp:coreProperties>
</file>