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60" r:id="rId3"/>
    <p:sldMasterId id="2147483670" r:id="rId4"/>
  </p:sldMasterIdLst>
  <p:sldIdLst>
    <p:sldId id="256" r:id="rId5"/>
    <p:sldId id="258" r:id="rId6"/>
    <p:sldId id="257" r:id="rId7"/>
    <p:sldId id="269" r:id="rId8"/>
    <p:sldId id="268" r:id="rId9"/>
    <p:sldId id="276" r:id="rId10"/>
    <p:sldId id="260" r:id="rId11"/>
    <p:sldId id="277" r:id="rId12"/>
    <p:sldId id="261" r:id="rId13"/>
    <p:sldId id="262" r:id="rId14"/>
    <p:sldId id="272" r:id="rId15"/>
    <p:sldId id="271" r:id="rId16"/>
    <p:sldId id="273" r:id="rId17"/>
    <p:sldId id="264" r:id="rId18"/>
    <p:sldId id="266" r:id="rId19"/>
    <p:sldId id="275" r:id="rId20"/>
  </p:sldIdLst>
  <p:sldSz cx="9144000" cy="5143500" type="screen16x9"/>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8" d="100"/>
          <a:sy n="88" d="100"/>
        </p:scale>
        <p:origin x="7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9FD0A86-9D44-C6F7-5044-E65F44E57C04}"/>
              </a:ext>
            </a:extLst>
          </p:cNvPr>
          <p:cNvSpPr/>
          <p:nvPr userDrawn="1">
            <p:custDataLst>
              <p:tags r:id="rId1"/>
            </p:custDataLst>
          </p:nvPr>
        </p:nvSpPr>
        <p:spPr>
          <a:xfrm>
            <a:off x="0" y="0"/>
            <a:ext cx="12700" cy="12700"/>
          </a:xfrm>
          <a:prstGeom prst="octagon">
            <a:avLst/>
          </a:prstGeom>
          <a:noFill/>
          <a:ln w="25400" cap="flat" cmpd="sng" algn="ctr">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1E017D89-1233-D8A4-F932-1F1FC09DB26C}"/>
              </a:ext>
            </a:extLst>
          </p:cNvPr>
          <p:cNvSpPr/>
          <p:nvPr userDrawn="1">
            <p:custDataLst>
              <p:tags r:id="rId1"/>
            </p:custDataLst>
          </p:nvPr>
        </p:nvSpPr>
        <p:spPr>
          <a:xfrm>
            <a:off x="0" y="0"/>
            <a:ext cx="12700" cy="12700"/>
          </a:xfrm>
          <a:prstGeom prst="octagon">
            <a:avLst/>
          </a:prstGeom>
          <a:noFill/>
          <a:ln w="25400" cap="flat" cmpd="sng" algn="ctr">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1301640" y="1598272"/>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dirty="0">
                <a:solidFill>
                  <a:schemeClr val="dk1"/>
                </a:solidFill>
                <a:latin typeface="Montserrat"/>
                <a:ea typeface="Montserrat"/>
              </a:rPr>
              <a:t>Unit Testing in Software Engineering</a:t>
            </a:r>
            <a:endParaRPr lang="fr-FR" sz="3800" b="0" strike="noStrike" spc="-1" dirty="0">
              <a:solidFill>
                <a:schemeClr val="dk1"/>
              </a:solidFill>
              <a:latin typeface="Arial"/>
            </a:endParaRPr>
          </a:p>
        </p:txBody>
      </p:sp>
      <p:sp>
        <p:nvSpPr>
          <p:cNvPr id="736" name="PlaceHolder 2"/>
          <p:cNvSpPr>
            <a:spLocks noGrp="1"/>
          </p:cNvSpPr>
          <p:nvPr>
            <p:ph type="subTitle"/>
          </p:nvPr>
        </p:nvSpPr>
        <p:spPr>
          <a:xfrm>
            <a:off x="2654160" y="4141235"/>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600" b="0" strike="noStrike" spc="-1" dirty="0">
                <a:solidFill>
                  <a:srgbClr val="FFFFFF"/>
                </a:solidFill>
                <a:latin typeface="OpenSymbol"/>
              </a:rPr>
              <a:t>Mariam Karbala-1123320</a:t>
            </a:r>
          </a:p>
        </p:txBody>
      </p:sp>
      <p:cxnSp>
        <p:nvCxnSpPr>
          <p:cNvPr id="737" name="Google Shape;813;p29"/>
          <p:cNvCxnSpPr/>
          <p:nvPr/>
        </p:nvCxnSpPr>
        <p:spPr>
          <a:xfrm>
            <a:off x="1454040" y="3210686"/>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p:cNvSpPr>
          <p:nvPr>
            <p:ph type="title" idx="4294967295"/>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dirty="0">
                <a:solidFill>
                  <a:schemeClr val="dk1"/>
                </a:solidFill>
                <a:latin typeface="Montserrat"/>
                <a:ea typeface="Montserrat"/>
              </a:rPr>
              <a:t>T</a:t>
            </a:r>
            <a:r>
              <a:rPr lang="en-US" sz="4800" b="1" strike="noStrike" spc="-1" dirty="0">
                <a:solidFill>
                  <a:schemeClr val="dk1"/>
                </a:solidFill>
                <a:latin typeface="Montserrat"/>
                <a:ea typeface="Montserrat"/>
              </a:rPr>
              <a:t>y</a:t>
            </a:r>
            <a:r>
              <a:rPr lang="en" sz="4800" b="1" strike="noStrike" spc="-1" dirty="0">
                <a:solidFill>
                  <a:schemeClr val="dk1"/>
                </a:solidFill>
                <a:latin typeface="Montserrat"/>
                <a:ea typeface="Montserrat"/>
              </a:rPr>
              <a:t>pe of Unit Testing</a:t>
            </a:r>
            <a:endParaRPr lang="fr-FR" sz="4800" b="0" strike="noStrike" spc="-1" dirty="0">
              <a:solidFill>
                <a:schemeClr val="dk1"/>
              </a:solidFill>
              <a:latin typeface="Arial"/>
            </a:endParaRPr>
          </a:p>
        </p:txBody>
      </p:sp>
      <p:sp>
        <p:nvSpPr>
          <p:cNvPr id="750" name="PlaceHolder 2"/>
          <p:cNvSpPr>
            <a:spLocks noGrp="1"/>
          </p:cNvSpPr>
          <p:nvPr>
            <p:ph type="title" idx="4294967295"/>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a:solidFill>
                  <a:schemeClr val="lt1"/>
                </a:solidFill>
                <a:latin typeface="Montserrat"/>
                <a:ea typeface="Montserrat"/>
              </a:rPr>
              <a:t>02</a:t>
            </a:r>
            <a:endParaRPr lang="fr-FR" sz="6000" b="0" strike="noStrike" spc="-1" dirty="0">
              <a:solidFill>
                <a:schemeClr val="dk1"/>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FDED-64A5-5F47-0D8E-0637329A1A52}"/>
              </a:ext>
            </a:extLst>
          </p:cNvPr>
          <p:cNvSpPr>
            <a:spLocks noGrp="1"/>
          </p:cNvSpPr>
          <p:nvPr>
            <p:ph type="title"/>
          </p:nvPr>
        </p:nvSpPr>
        <p:spPr>
          <a:xfrm flipH="1">
            <a:off x="304800" y="-925287"/>
            <a:ext cx="1491343" cy="304801"/>
          </a:xfrm>
        </p:spPr>
        <p:txBody>
          <a:bodyPr/>
          <a:lstStyle/>
          <a:p>
            <a:endParaRPr lang="en-US" dirty="0"/>
          </a:p>
        </p:txBody>
      </p:sp>
      <p:sp>
        <p:nvSpPr>
          <p:cNvPr id="3" name="Subtitle 2">
            <a:extLst>
              <a:ext uri="{FF2B5EF4-FFF2-40B4-BE49-F238E27FC236}">
                <a16:creationId xmlns:a16="http://schemas.microsoft.com/office/drawing/2014/main" id="{47F475BD-8A21-964C-AC56-F8BC21A61E8F}"/>
              </a:ext>
            </a:extLst>
          </p:cNvPr>
          <p:cNvSpPr>
            <a:spLocks noGrp="1"/>
          </p:cNvSpPr>
          <p:nvPr>
            <p:ph type="subTitle"/>
          </p:nvPr>
        </p:nvSpPr>
        <p:spPr>
          <a:xfrm>
            <a:off x="457200" y="1428750"/>
            <a:ext cx="8229240" cy="3393620"/>
          </a:xfrm>
        </p:spPr>
        <p:txBody>
          <a:bodyPr/>
          <a:lstStyle/>
          <a:p>
            <a:pPr marL="342900" indent="-342900">
              <a:lnSpc>
                <a:spcPct val="100000"/>
              </a:lnSpc>
              <a:buFont typeface="Courier New" panose="02070309020205020404" pitchFamily="49" charset="0"/>
              <a:buChar char="o"/>
              <a:tabLst>
                <a:tab pos="0" algn="l"/>
              </a:tabLst>
            </a:pPr>
            <a:r>
              <a:rPr lang="en-US" sz="2400" spc="-1" dirty="0">
                <a:solidFill>
                  <a:srgbClr val="FFFFFF"/>
                </a:solidFill>
                <a:latin typeface="OpenSymbol"/>
              </a:rPr>
              <a:t>M</a:t>
            </a:r>
            <a:r>
              <a:rPr lang="en-US" sz="2400" b="0" strike="noStrike" spc="-1" dirty="0">
                <a:solidFill>
                  <a:srgbClr val="FFFFFF"/>
                </a:solidFill>
                <a:latin typeface="OpenSymbol"/>
              </a:rPr>
              <a:t>anual testing: </a:t>
            </a:r>
            <a:r>
              <a:rPr lang="en-US" sz="2000" b="0" strike="noStrike" spc="-1" dirty="0">
                <a:solidFill>
                  <a:srgbClr val="FFFFFF"/>
                </a:solidFill>
                <a:latin typeface="OpenSymbol"/>
              </a:rPr>
              <a:t>developers manually test the code they write. To do so, they might use different inputs and verify if the output is as expected. </a:t>
            </a:r>
          </a:p>
          <a:p>
            <a:pPr marL="342900" indent="-342900">
              <a:lnSpc>
                <a:spcPct val="100000"/>
              </a:lnSpc>
              <a:buFont typeface="Courier New" panose="02070309020205020404" pitchFamily="49" charset="0"/>
              <a:buChar char="o"/>
              <a:tabLst>
                <a:tab pos="0" algn="l"/>
              </a:tabLst>
            </a:pPr>
            <a:endParaRPr lang="en-US" sz="2000" b="0" strike="noStrike" spc="-1" dirty="0">
              <a:solidFill>
                <a:srgbClr val="FFFFFF"/>
              </a:solidFill>
              <a:latin typeface="OpenSymbol"/>
            </a:endParaRPr>
          </a:p>
          <a:p>
            <a:pPr marL="342900" indent="-342900">
              <a:lnSpc>
                <a:spcPct val="100000"/>
              </a:lnSpc>
              <a:buFont typeface="Courier New" panose="02070309020205020404" pitchFamily="49" charset="0"/>
              <a:buChar char="o"/>
              <a:tabLst>
                <a:tab pos="0" algn="l"/>
              </a:tabLst>
            </a:pPr>
            <a:r>
              <a:rPr lang="en-US" sz="2400" b="0" strike="noStrike" spc="-1" dirty="0">
                <a:solidFill>
                  <a:srgbClr val="FFFFFF"/>
                </a:solidFill>
                <a:latin typeface="OpenSymbol"/>
              </a:rPr>
              <a:t>Automated testing: </a:t>
            </a:r>
            <a:r>
              <a:rPr lang="en-US" sz="2000" b="0" strike="noStrike" spc="-1" dirty="0">
                <a:solidFill>
                  <a:srgbClr val="FFFFFF"/>
                </a:solidFill>
                <a:latin typeface="OpenSymbol"/>
              </a:rPr>
              <a:t>is another popular way to perform this testing. You can automate using test automation tools or testing frameworks like JUnit, Jest, etc.</a:t>
            </a:r>
          </a:p>
          <a:p>
            <a:endParaRPr lang="en-US" dirty="0"/>
          </a:p>
        </p:txBody>
      </p:sp>
    </p:spTree>
    <p:extLst>
      <p:ext uri="{BB962C8B-B14F-4D97-AF65-F5344CB8AC3E}">
        <p14:creationId xmlns:p14="http://schemas.microsoft.com/office/powerpoint/2010/main" val="398574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p:cNvSpPr>
          <p:nvPr>
            <p:ph type="title" idx="4294967295"/>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dirty="0">
                <a:solidFill>
                  <a:schemeClr val="dk1"/>
                </a:solidFill>
                <a:latin typeface="Montserrat"/>
                <a:ea typeface="Montserrat"/>
              </a:rPr>
              <a:t>Comparison with </a:t>
            </a:r>
            <a:r>
              <a:rPr lang="en" sz="4800" b="1" spc="-1" dirty="0">
                <a:solidFill>
                  <a:schemeClr val="dk1"/>
                </a:solidFill>
                <a:latin typeface="Montserrat"/>
                <a:ea typeface="Montserrat"/>
              </a:rPr>
              <a:t>other</a:t>
            </a:r>
            <a:r>
              <a:rPr lang="en" sz="4800" b="1" strike="noStrike" spc="-1" dirty="0">
                <a:solidFill>
                  <a:schemeClr val="dk1"/>
                </a:solidFill>
                <a:latin typeface="Montserrat"/>
                <a:ea typeface="Montserrat"/>
              </a:rPr>
              <a:t> Testing</a:t>
            </a:r>
            <a:endParaRPr lang="fr-FR" sz="4800" b="0" strike="noStrike" spc="-1" dirty="0">
              <a:solidFill>
                <a:schemeClr val="dk1"/>
              </a:solidFill>
              <a:latin typeface="Arial"/>
            </a:endParaRPr>
          </a:p>
        </p:txBody>
      </p:sp>
      <p:sp>
        <p:nvSpPr>
          <p:cNvPr id="750" name="PlaceHolder 2"/>
          <p:cNvSpPr>
            <a:spLocks noGrp="1"/>
          </p:cNvSpPr>
          <p:nvPr>
            <p:ph type="title" idx="4294967295"/>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a:solidFill>
                  <a:schemeClr val="lt1"/>
                </a:solidFill>
                <a:latin typeface="Montserrat"/>
                <a:ea typeface="Montserrat"/>
              </a:rPr>
              <a:t>03</a:t>
            </a:r>
            <a:endParaRPr lang="fr-FR" sz="6000" b="0" strike="noStrike" spc="-1" dirty="0">
              <a:solidFill>
                <a:schemeClr val="dk1"/>
              </a:solidFill>
              <a:latin typeface="Arial"/>
            </a:endParaRPr>
          </a:p>
        </p:txBody>
      </p:sp>
    </p:spTree>
    <p:extLst>
      <p:ext uri="{BB962C8B-B14F-4D97-AF65-F5344CB8AC3E}">
        <p14:creationId xmlns:p14="http://schemas.microsoft.com/office/powerpoint/2010/main" val="475310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1756CC5-5ADA-AF35-382C-16D3599BBDDD}"/>
              </a:ext>
            </a:extLst>
          </p:cNvPr>
          <p:cNvGraphicFramePr>
            <a:graphicFrameLocks noGrp="1"/>
          </p:cNvGraphicFramePr>
          <p:nvPr>
            <p:extLst>
              <p:ext uri="{D42A27DB-BD31-4B8C-83A1-F6EECF244321}">
                <p14:modId xmlns:p14="http://schemas.microsoft.com/office/powerpoint/2010/main" val="3972289955"/>
              </p:ext>
            </p:extLst>
          </p:nvPr>
        </p:nvGraphicFramePr>
        <p:xfrm>
          <a:off x="370114" y="239602"/>
          <a:ext cx="8131628" cy="4632960"/>
        </p:xfrm>
        <a:graphic>
          <a:graphicData uri="http://schemas.openxmlformats.org/drawingml/2006/table">
            <a:tbl>
              <a:tblPr firstRow="1" firstCol="1" lastRow="1" lastCol="1" bandRow="1" bandCol="1">
                <a:tableStyleId>{1E171933-4619-4E11-9A3F-F7608DF75F80}</a:tableStyleId>
              </a:tblPr>
              <a:tblGrid>
                <a:gridCol w="1742885">
                  <a:extLst>
                    <a:ext uri="{9D8B030D-6E8A-4147-A177-3AD203B41FA5}">
                      <a16:colId xmlns:a16="http://schemas.microsoft.com/office/drawing/2014/main" val="3838704283"/>
                    </a:ext>
                  </a:extLst>
                </a:gridCol>
                <a:gridCol w="2033237">
                  <a:extLst>
                    <a:ext uri="{9D8B030D-6E8A-4147-A177-3AD203B41FA5}">
                      <a16:colId xmlns:a16="http://schemas.microsoft.com/office/drawing/2014/main" val="2610468963"/>
                    </a:ext>
                  </a:extLst>
                </a:gridCol>
                <a:gridCol w="2014859">
                  <a:extLst>
                    <a:ext uri="{9D8B030D-6E8A-4147-A177-3AD203B41FA5}">
                      <a16:colId xmlns:a16="http://schemas.microsoft.com/office/drawing/2014/main" val="3903027980"/>
                    </a:ext>
                  </a:extLst>
                </a:gridCol>
                <a:gridCol w="2340647">
                  <a:extLst>
                    <a:ext uri="{9D8B030D-6E8A-4147-A177-3AD203B41FA5}">
                      <a16:colId xmlns:a16="http://schemas.microsoft.com/office/drawing/2014/main" val="1629368675"/>
                    </a:ext>
                  </a:extLst>
                </a:gridCol>
              </a:tblGrid>
              <a:tr h="350895">
                <a:tc>
                  <a:txBody>
                    <a:bodyPr/>
                    <a:lstStyle/>
                    <a:p>
                      <a:r>
                        <a:rPr lang="en-US" dirty="0">
                          <a:solidFill>
                            <a:schemeClr val="tx1"/>
                          </a:solidFill>
                        </a:rPr>
                        <a:t>Type of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Cost/Speed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3835220"/>
                  </a:ext>
                </a:extLst>
              </a:tr>
              <a:tr h="701790">
                <a:tc>
                  <a:txBody>
                    <a:bodyPr/>
                    <a:lstStyle/>
                    <a:p>
                      <a:r>
                        <a:rPr lang="en-US" sz="1600" b="1" dirty="0"/>
                        <a:t>Unit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Test individual methods/</a:t>
                      </a:r>
                    </a:p>
                    <a:p>
                      <a:r>
                        <a:rPr lang="en-US" sz="1400" dirty="0"/>
                        <a:t>functions in isolation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Very narrow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t>Very cheap and very 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6206171"/>
                  </a:ext>
                </a:extLst>
              </a:tr>
              <a:tr h="566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Functional Testing</a:t>
                      </a:r>
                      <a:endParaRPr lang="en-US" sz="1600" dirty="0">
                        <a:solidFill>
                          <a:schemeClr val="tx1"/>
                        </a:solidFill>
                      </a:endParaRPr>
                    </a:p>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Validate business requirements based on input/output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Features or system functionalities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Slower than unit, needs coordination</a:t>
                      </a:r>
                    </a:p>
                    <a:p>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4399640"/>
                  </a:ext>
                </a:extLst>
              </a:tr>
              <a:tr h="69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tx1"/>
                          </a:solidFill>
                          <a:effectLst/>
                          <a:latin typeface="ui-sans-serif"/>
                        </a:rPr>
                        <a:t>End-to-End Testing</a:t>
                      </a:r>
                      <a:endParaRPr lang="en-US" sz="1600" dirty="0">
                        <a:solidFill>
                          <a:schemeClr val="tx1"/>
                        </a:solidFill>
                      </a:endParaRPr>
                    </a:p>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Simulate real user behavior across full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Very broad — entire system</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Expensive and slow to maintain</a:t>
                      </a:r>
                    </a:p>
                    <a:p>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1765794"/>
                  </a:ext>
                </a:extLst>
              </a:tr>
              <a:tr h="9064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Acceptance Testing</a:t>
                      </a:r>
                      <a:endParaRPr lang="en-US" sz="1600" dirty="0">
                        <a:solidFill>
                          <a:schemeClr val="tx1"/>
                        </a:solidFill>
                      </a:endParaRPr>
                    </a:p>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Confirm system meets business requirements, ready for delivery</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Specialized (system behavior)</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Depends on setup, can be costly</a:t>
                      </a:r>
                    </a:p>
                    <a:p>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1287455"/>
                  </a:ext>
                </a:extLst>
              </a:tr>
              <a:tr h="90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Smoke Testing</a:t>
                      </a:r>
                      <a:endParaRPr lang="en-US" sz="1600" dirty="0">
                        <a:solidFill>
                          <a:schemeClr val="tx1"/>
                        </a:solidFill>
                      </a:endParaRPr>
                    </a:p>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t>Quick basic functionality check after build/deployment</a:t>
                      </a:r>
                    </a:p>
                    <a:p>
                      <a:r>
                        <a:rPr lang="en-US" sz="1400" b="0" dirty="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Shallow (basic flows)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Very fast, low cost</a:t>
                      </a:r>
                    </a:p>
                    <a:p>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138452"/>
                  </a:ext>
                </a:extLst>
              </a:tr>
            </a:tbl>
          </a:graphicData>
        </a:graphic>
      </p:graphicFrame>
    </p:spTree>
    <p:extLst>
      <p:ext uri="{BB962C8B-B14F-4D97-AF65-F5344CB8AC3E}">
        <p14:creationId xmlns:p14="http://schemas.microsoft.com/office/powerpoint/2010/main" val="317047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714240" y="119742"/>
            <a:ext cx="2631891" cy="522275"/>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a:solidFill>
                  <a:schemeClr val="dk1"/>
                </a:solidFill>
                <a:latin typeface="Arial"/>
              </a:rPr>
              <a:t>Example:</a:t>
            </a:r>
          </a:p>
        </p:txBody>
      </p:sp>
      <p:sp>
        <p:nvSpPr>
          <p:cNvPr id="754" name="PlaceHolder 2"/>
          <p:cNvSpPr>
            <a:spLocks noGrp="1"/>
          </p:cNvSpPr>
          <p:nvPr>
            <p:ph type="subTitle"/>
          </p:nvPr>
        </p:nvSpPr>
        <p:spPr>
          <a:xfrm>
            <a:off x="714240" y="544285"/>
            <a:ext cx="3981240" cy="4386943"/>
          </a:xfrm>
          <a:prstGeom prst="rect">
            <a:avLst/>
          </a:prstGeom>
          <a:noFill/>
          <a:ln w="0">
            <a:noFill/>
          </a:ln>
        </p:spPr>
        <p:txBody>
          <a:bodyPr lIns="91440" tIns="91440" rIns="91440" bIns="91440" anchor="t">
            <a:normAutofit fontScale="92500" lnSpcReduction="10000"/>
          </a:bodyPr>
          <a:lstStyle/>
          <a:p>
            <a:pPr marL="514350" indent="-285750">
              <a:lnSpc>
                <a:spcPct val="100000"/>
              </a:lnSpc>
              <a:tabLst>
                <a:tab pos="0" algn="l"/>
              </a:tabLst>
            </a:pPr>
            <a:r>
              <a:rPr lang="en-US" sz="1400" b="1" dirty="0"/>
              <a:t>Unit Testing:</a:t>
            </a:r>
            <a:r>
              <a:rPr lang="en-US" sz="1400" dirty="0"/>
              <a:t> </a:t>
            </a:r>
            <a:r>
              <a:rPr lang="en-US" sz="1200" dirty="0"/>
              <a:t>They check small pieces, like making sure when someone buys 3 apples and each apple costs $2, the app correctly says the total is $6.</a:t>
            </a:r>
          </a:p>
          <a:p>
            <a:pPr marL="514350" indent="-285750">
              <a:lnSpc>
                <a:spcPct val="100000"/>
              </a:lnSpc>
              <a:tabLst>
                <a:tab pos="0" algn="l"/>
              </a:tabLst>
            </a:pPr>
            <a:r>
              <a:rPr lang="en-US" sz="1400" b="1" dirty="0"/>
              <a:t>Functional Testing:</a:t>
            </a:r>
            <a:r>
              <a:rPr lang="en-US" sz="1400" dirty="0"/>
              <a:t> </a:t>
            </a:r>
            <a:r>
              <a:rPr lang="en-US" sz="1200" dirty="0"/>
              <a:t>when a customer searches for "milk," the app must show milk, not something random like soap!</a:t>
            </a:r>
          </a:p>
          <a:p>
            <a:pPr marL="514350" indent="-285750">
              <a:lnSpc>
                <a:spcPct val="100000"/>
              </a:lnSpc>
              <a:tabLst>
                <a:tab pos="0" algn="l"/>
              </a:tabLst>
            </a:pPr>
            <a:r>
              <a:rPr lang="en-US" sz="1400" b="1" dirty="0"/>
              <a:t>End-to-end Testing:</a:t>
            </a:r>
            <a:r>
              <a:rPr lang="en-US" sz="1400" dirty="0"/>
              <a:t> </a:t>
            </a:r>
            <a:r>
              <a:rPr lang="en-US" sz="1300" dirty="0"/>
              <a:t>They act like a real customer: they open the app, search for bread, add it to the cart, pay for it, and wait for a "Thank you for your order!" message — making sure every step works fine.</a:t>
            </a:r>
          </a:p>
          <a:p>
            <a:pPr marL="514350" indent="-285750">
              <a:lnSpc>
                <a:spcPct val="100000"/>
              </a:lnSpc>
              <a:tabLst>
                <a:tab pos="0" algn="l"/>
              </a:tabLst>
            </a:pPr>
            <a:r>
              <a:rPr lang="en-US" sz="1500" b="1" dirty="0"/>
              <a:t>Acceptance Testing:</a:t>
            </a:r>
            <a:r>
              <a:rPr lang="en-US" sz="1500" dirty="0"/>
              <a:t> </a:t>
            </a:r>
            <a:r>
              <a:rPr lang="en-US" sz="1300" dirty="0"/>
              <a:t>The supermarket owner said, "I want customers to save favorite items." So the testers check if customers can add and remove items from their </a:t>
            </a:r>
            <a:r>
              <a:rPr lang="en-US" sz="1300" dirty="0" err="1"/>
              <a:t>wishlist</a:t>
            </a:r>
            <a:r>
              <a:rPr lang="en-US" sz="1300" dirty="0"/>
              <a:t>. If it works the way the owner asked, the feature is accepted</a:t>
            </a:r>
            <a:r>
              <a:rPr lang="en-US" sz="1000" dirty="0"/>
              <a:t>.</a:t>
            </a:r>
            <a:endParaRPr lang="en-US" sz="1200" dirty="0"/>
          </a:p>
          <a:p>
            <a:pPr marL="514350" indent="-285750">
              <a:lnSpc>
                <a:spcPct val="100000"/>
              </a:lnSpc>
              <a:tabLst>
                <a:tab pos="0" algn="l"/>
              </a:tabLst>
            </a:pPr>
            <a:r>
              <a:rPr lang="en-US" sz="1500" b="1" dirty="0"/>
              <a:t>Smoke Testing: </a:t>
            </a:r>
            <a:r>
              <a:rPr lang="en-US" sz="1400" dirty="0"/>
              <a:t>it checks: Can the app open? Can you search for a product? Can you add something to the cart? If yes, then everything is ready for deeper testing.</a:t>
            </a:r>
            <a:endParaRPr lang="en-US" sz="1400" b="0" strike="noStrike" spc="-1" dirty="0">
              <a:solidFill>
                <a:srgbClr val="FFFFFF"/>
              </a:solidFill>
              <a:latin typeface="OpenSymbol"/>
            </a:endParaRPr>
          </a:p>
        </p:txBody>
      </p:sp>
      <p:pic>
        <p:nvPicPr>
          <p:cNvPr id="755" name="Google Shape;846;p32"/>
          <p:cNvPicPr/>
          <p:nvPr/>
        </p:nvPicPr>
        <p:blipFill>
          <a:blip r:embed="rId2"/>
          <a:srcRect t="15166" b="15166"/>
          <a:stretch/>
        </p:blipFill>
        <p:spPr>
          <a:xfrm>
            <a:off x="5010120" y="180"/>
            <a:ext cx="4133880" cy="5143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Conclusions</a:t>
            </a:r>
            <a:endParaRPr lang="fr-FR" sz="3000" b="0" strike="noStrike" spc="-1" dirty="0">
              <a:solidFill>
                <a:schemeClr val="dk1"/>
              </a:solidFill>
              <a:latin typeface="Arial"/>
            </a:endParaRPr>
          </a:p>
        </p:txBody>
      </p:sp>
      <p:sp>
        <p:nvSpPr>
          <p:cNvPr id="75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dirty="0"/>
              <a:t>In conclusion, unit testing is an essential practice in modern software development that leads to more reliable, maintainable, and scalable systems. Though it requires an initial investment of time, the benefits it provides in terms of bug prevention, code quality, and developer confidence make it a crucial part of the software engineering process.</a:t>
            </a:r>
            <a:endParaRPr lang="en-US" sz="1400" b="0" strike="noStrike" spc="-1" dirty="0">
              <a:solidFill>
                <a:srgbClr val="FFFFFF"/>
              </a:solidFill>
              <a:latin typeface="OpenSymbol"/>
            </a:endParaRPr>
          </a:p>
        </p:txBody>
      </p:sp>
      <p:pic>
        <p:nvPicPr>
          <p:cNvPr id="76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1746735" y="1330215"/>
            <a:ext cx="5359320" cy="1058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dirty="0">
                <a:solidFill>
                  <a:schemeClr val="dk1"/>
                </a:solidFill>
                <a:latin typeface="Montserrat"/>
                <a:ea typeface="Montserrat"/>
              </a:rPr>
              <a:t>Thank you!</a:t>
            </a:r>
            <a:endParaRPr lang="fr-FR" sz="5500" b="0" strike="noStrike" spc="-1" dirty="0">
              <a:solidFill>
                <a:schemeClr val="dk1"/>
              </a:solidFill>
              <a:latin typeface="Arial"/>
            </a:endParaRPr>
          </a:p>
        </p:txBody>
      </p:sp>
      <p:sp>
        <p:nvSpPr>
          <p:cNvPr id="762" name="PlaceHolder 2"/>
          <p:cNvSpPr>
            <a:spLocks noGrp="1"/>
          </p:cNvSpPr>
          <p:nvPr>
            <p:ph type="subTitle"/>
          </p:nvPr>
        </p:nvSpPr>
        <p:spPr>
          <a:xfrm>
            <a:off x="2266950" y="2571751"/>
            <a:ext cx="5086350" cy="78105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strike="noStrike" spc="-1" dirty="0">
                <a:solidFill>
                  <a:schemeClr val="dk1"/>
                </a:solidFill>
                <a:latin typeface="Actor"/>
                <a:ea typeface="Actor"/>
              </a:rPr>
              <a:t>Do you have any questions?</a:t>
            </a:r>
            <a:endParaRPr lang="en-US" sz="1600" b="0" strike="noStrike" spc="-1" dirty="0">
              <a:solidFill>
                <a:srgbClr val="FFFFFF"/>
              </a:solidFill>
              <a:latin typeface="OpenSymbol"/>
            </a:endParaRPr>
          </a:p>
        </p:txBody>
      </p:sp>
    </p:spTree>
    <p:extLst>
      <p:ext uri="{BB962C8B-B14F-4D97-AF65-F5344CB8AC3E}">
        <p14:creationId xmlns:p14="http://schemas.microsoft.com/office/powerpoint/2010/main" val="192001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Unit Testing</a:t>
            </a:r>
            <a:endParaRPr lang="fr-FR" sz="4800" b="0" strike="noStrike" spc="-1">
              <a:solidFill>
                <a:schemeClr val="dk1"/>
              </a:solidFill>
              <a:latin typeface="Arial"/>
            </a:endParaRPr>
          </a:p>
        </p:txBody>
      </p:sp>
      <p:sp>
        <p:nvSpPr>
          <p:cNvPr id="74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527977" y="677726"/>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pc="-1" dirty="0">
                <a:solidFill>
                  <a:schemeClr val="dk1"/>
                </a:solidFill>
                <a:latin typeface="Montserrat"/>
              </a:rPr>
              <a:t>Definition</a:t>
            </a:r>
            <a:endParaRPr lang="fr-FR" sz="3000" b="0" strike="noStrike" spc="-1" dirty="0">
              <a:solidFill>
                <a:schemeClr val="dk1"/>
              </a:solidFill>
              <a:latin typeface="Arial"/>
            </a:endParaRPr>
          </a:p>
        </p:txBody>
      </p:sp>
      <p:sp>
        <p:nvSpPr>
          <p:cNvPr id="739" name="PlaceHolder 2"/>
          <p:cNvSpPr>
            <a:spLocks noGrp="1"/>
          </p:cNvSpPr>
          <p:nvPr>
            <p:ph type="subTitle"/>
          </p:nvPr>
        </p:nvSpPr>
        <p:spPr>
          <a:xfrm>
            <a:off x="1527977" y="1911847"/>
            <a:ext cx="5419440" cy="2553927"/>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600" b="0" strike="noStrike" spc="-1" dirty="0">
                <a:solidFill>
                  <a:srgbClr val="FFFFFF"/>
                </a:solidFill>
                <a:latin typeface="OpenSymbol"/>
              </a:rPr>
              <a:t>Unit Testing is a software testing technique in which individual units or components of a software application are tested in isolation. These units are the smallest pieces of code, typically functions or methods, ensuring they perform as expected.</a:t>
            </a:r>
          </a:p>
          <a:p>
            <a:pPr indent="0">
              <a:lnSpc>
                <a:spcPct val="100000"/>
              </a:lnSpc>
              <a:buNone/>
              <a:tabLst>
                <a:tab pos="0" algn="l"/>
              </a:tabLst>
            </a:pPr>
            <a:r>
              <a:rPr lang="en-US" sz="1600" b="0" strike="noStrike" spc="-1" dirty="0">
                <a:solidFill>
                  <a:srgbClr val="FFFFFF"/>
                </a:solidFill>
                <a:latin typeface="OpenSymbol"/>
              </a:rPr>
              <a:t>Unit testing helps identify bugs early in the development cycle, enhance code quality, and reduce the cost of fixing issues later. It is an essential part of Test-Driven Development (TDD), promoting reliable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2B5C-164E-9195-E7A3-29AA74B7A93C}"/>
              </a:ext>
            </a:extLst>
          </p:cNvPr>
          <p:cNvSpPr>
            <a:spLocks noGrp="1"/>
          </p:cNvSpPr>
          <p:nvPr>
            <p:ph type="title"/>
          </p:nvPr>
        </p:nvSpPr>
        <p:spPr>
          <a:xfrm>
            <a:off x="1447800" y="994799"/>
            <a:ext cx="5359320" cy="1058400"/>
          </a:xfrm>
        </p:spPr>
        <p:txBody>
          <a:bodyPr/>
          <a:lstStyle/>
          <a:p>
            <a:r>
              <a:rPr lang="en-US" sz="3000" b="1" dirty="0"/>
              <a:t>Importance</a:t>
            </a:r>
          </a:p>
        </p:txBody>
      </p:sp>
      <p:sp>
        <p:nvSpPr>
          <p:cNvPr id="3" name="Subtitle 2">
            <a:extLst>
              <a:ext uri="{FF2B5EF4-FFF2-40B4-BE49-F238E27FC236}">
                <a16:creationId xmlns:a16="http://schemas.microsoft.com/office/drawing/2014/main" id="{EB476066-2087-CA2E-59A6-527F3D67450E}"/>
              </a:ext>
            </a:extLst>
          </p:cNvPr>
          <p:cNvSpPr>
            <a:spLocks noGrp="1"/>
          </p:cNvSpPr>
          <p:nvPr>
            <p:ph type="subTitle"/>
          </p:nvPr>
        </p:nvSpPr>
        <p:spPr>
          <a:xfrm>
            <a:off x="1621972" y="1631242"/>
            <a:ext cx="6814457" cy="2517459"/>
          </a:xfrm>
        </p:spPr>
        <p:txBody>
          <a:bodyPr/>
          <a:lstStyle/>
          <a:p>
            <a:pPr marL="285750" indent="-285750">
              <a:buFont typeface="Arial" panose="020B0604020202020204" pitchFamily="34" charset="0"/>
              <a:buChar char="•"/>
            </a:pPr>
            <a:r>
              <a:rPr lang="en-US" sz="1600" dirty="0"/>
              <a:t>It helps improve the code quality.</a:t>
            </a:r>
          </a:p>
          <a:p>
            <a:endParaRPr lang="en-US" sz="1600" dirty="0"/>
          </a:p>
          <a:p>
            <a:pPr marL="285750" indent="-285750">
              <a:buFont typeface="Arial" panose="020B0604020202020204" pitchFamily="34" charset="0"/>
              <a:buChar char="•"/>
            </a:pPr>
            <a:r>
              <a:rPr lang="en-US" sz="1600" dirty="0"/>
              <a:t>It helps detect and fix bugs soon.</a:t>
            </a:r>
          </a:p>
          <a:p>
            <a:pPr marL="0" indent="0">
              <a:buNone/>
            </a:pPr>
            <a:endParaRPr lang="en-US" sz="1600" dirty="0"/>
          </a:p>
          <a:p>
            <a:pPr marL="285750" indent="-285750">
              <a:buFont typeface="Arial" panose="020B0604020202020204" pitchFamily="34" charset="0"/>
              <a:buChar char="•"/>
            </a:pPr>
            <a:r>
              <a:rPr lang="en-US" sz="1600" dirty="0"/>
              <a:t>It enables code reusability.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accelerates deployment velocity.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strike="noStrike" spc="-1" dirty="0">
                <a:solidFill>
                  <a:srgbClr val="FFFFFF"/>
                </a:solidFill>
                <a:latin typeface="OpenSymbol"/>
              </a:rPr>
              <a:t>Verify the code correctness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7564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7172-62D5-078E-4908-E7276D8670EB}"/>
              </a:ext>
            </a:extLst>
          </p:cNvPr>
          <p:cNvSpPr>
            <a:spLocks noGrp="1"/>
          </p:cNvSpPr>
          <p:nvPr>
            <p:ph type="title"/>
          </p:nvPr>
        </p:nvSpPr>
        <p:spPr>
          <a:xfrm>
            <a:off x="963337" y="1030514"/>
            <a:ext cx="5359320" cy="694526"/>
          </a:xfrm>
        </p:spPr>
        <p:txBody>
          <a:bodyPr/>
          <a:lstStyle/>
          <a:p>
            <a:r>
              <a:rPr lang="en-US" sz="3000" b="1" dirty="0"/>
              <a:t>Techniques</a:t>
            </a:r>
          </a:p>
        </p:txBody>
      </p:sp>
      <p:sp>
        <p:nvSpPr>
          <p:cNvPr id="3" name="Subtitle 2">
            <a:extLst>
              <a:ext uri="{FF2B5EF4-FFF2-40B4-BE49-F238E27FC236}">
                <a16:creationId xmlns:a16="http://schemas.microsoft.com/office/drawing/2014/main" id="{D6F0CA3A-7353-AD65-A1DA-D3A8E3FBE53F}"/>
              </a:ext>
            </a:extLst>
          </p:cNvPr>
          <p:cNvSpPr>
            <a:spLocks noGrp="1"/>
          </p:cNvSpPr>
          <p:nvPr>
            <p:ph type="subTitle"/>
          </p:nvPr>
        </p:nvSpPr>
        <p:spPr>
          <a:xfrm>
            <a:off x="1121180" y="1578429"/>
            <a:ext cx="6607629" cy="2948214"/>
          </a:xfrm>
        </p:spPr>
        <p:txBody>
          <a:bodyPr/>
          <a:lstStyle/>
          <a:p>
            <a:pPr marL="285750" indent="-285750">
              <a:buFont typeface="Courier New" panose="02070309020205020404" pitchFamily="49" charset="0"/>
              <a:buChar char="o"/>
            </a:pPr>
            <a:r>
              <a:rPr lang="en-US" sz="1800" dirty="0"/>
              <a:t>Black Box Testing</a:t>
            </a:r>
            <a:r>
              <a:rPr lang="en-US" sz="1600" dirty="0"/>
              <a:t>:-Focus on inputs and outputs only.</a:t>
            </a:r>
          </a:p>
          <a:p>
            <a:r>
              <a:rPr lang="en-US" sz="1600" dirty="0"/>
              <a:t>		     -Treat the unit like a “black box”.</a:t>
            </a:r>
          </a:p>
          <a:p>
            <a:endParaRPr lang="en-US" sz="1600" dirty="0"/>
          </a:p>
          <a:p>
            <a:pPr marL="285750" indent="-285750">
              <a:buFont typeface="Courier New" panose="02070309020205020404" pitchFamily="49" charset="0"/>
              <a:buChar char="o"/>
            </a:pPr>
            <a:r>
              <a:rPr lang="en-US" sz="1800" dirty="0"/>
              <a:t>White Box Testing</a:t>
            </a:r>
            <a:r>
              <a:rPr lang="en-US" sz="1600" dirty="0"/>
              <a:t>:-Focus on internal structure of the code.</a:t>
            </a:r>
          </a:p>
          <a:p>
            <a:r>
              <a:rPr lang="en-US" sz="1600" dirty="0"/>
              <a:t>		     -Tests paths, conditions, loops inside the function.</a:t>
            </a:r>
          </a:p>
          <a:p>
            <a:endParaRPr lang="en-US" sz="1600" dirty="0"/>
          </a:p>
          <a:p>
            <a:pPr marL="285750" indent="-285750">
              <a:buFont typeface="Courier New" panose="02070309020205020404" pitchFamily="49" charset="0"/>
              <a:buChar char="o"/>
            </a:pPr>
            <a:r>
              <a:rPr lang="en-US" sz="1800" dirty="0"/>
              <a:t>Gray Box Testing</a:t>
            </a:r>
            <a:r>
              <a:rPr lang="en-US" sz="1600" dirty="0"/>
              <a:t>:-It’s the mix of white and black box testing.</a:t>
            </a:r>
          </a:p>
          <a:p>
            <a:r>
              <a:rPr lang="en-US" sz="1600" dirty="0"/>
              <a:t>		    -Testers have partial knowledge of internal 				workings.</a:t>
            </a:r>
          </a:p>
          <a:p>
            <a:endParaRPr lang="en-US" sz="1600" dirty="0"/>
          </a:p>
        </p:txBody>
      </p:sp>
    </p:spTree>
    <p:extLst>
      <p:ext uri="{BB962C8B-B14F-4D97-AF65-F5344CB8AC3E}">
        <p14:creationId xmlns:p14="http://schemas.microsoft.com/office/powerpoint/2010/main" val="295207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9078-6887-5695-A5DD-54BD01D20707}"/>
              </a:ext>
            </a:extLst>
          </p:cNvPr>
          <p:cNvSpPr>
            <a:spLocks noGrp="1"/>
          </p:cNvSpPr>
          <p:nvPr>
            <p:ph type="title"/>
          </p:nvPr>
        </p:nvSpPr>
        <p:spPr>
          <a:xfrm>
            <a:off x="923503" y="580509"/>
            <a:ext cx="5359320" cy="1058400"/>
          </a:xfrm>
        </p:spPr>
        <p:txBody>
          <a:bodyPr/>
          <a:lstStyle/>
          <a:p>
            <a:r>
              <a:rPr lang="en-US" sz="3000" dirty="0"/>
              <a:t>Example</a:t>
            </a:r>
          </a:p>
        </p:txBody>
      </p:sp>
      <p:sp>
        <p:nvSpPr>
          <p:cNvPr id="3" name="Subtitle 2">
            <a:extLst>
              <a:ext uri="{FF2B5EF4-FFF2-40B4-BE49-F238E27FC236}">
                <a16:creationId xmlns:a16="http://schemas.microsoft.com/office/drawing/2014/main" id="{970D7E53-81ED-5CD5-F43C-E2A5BF9A20A6}"/>
              </a:ext>
            </a:extLst>
          </p:cNvPr>
          <p:cNvSpPr>
            <a:spLocks noGrp="1"/>
          </p:cNvSpPr>
          <p:nvPr>
            <p:ph type="subTitle"/>
          </p:nvPr>
        </p:nvSpPr>
        <p:spPr>
          <a:xfrm>
            <a:off x="457200" y="1415142"/>
            <a:ext cx="7935686" cy="2771297"/>
          </a:xfrm>
        </p:spPr>
        <p:txBody>
          <a:bodyPr/>
          <a:lstStyle/>
          <a:p>
            <a:pPr eaLnBrk="0" fontAlgn="base" hangingPunct="0">
              <a:lnSpc>
                <a:spcPct val="100000"/>
              </a:lnSpc>
              <a:spcBef>
                <a:spcPct val="0"/>
              </a:spcBef>
              <a:spcAft>
                <a:spcPct val="0"/>
              </a:spcAft>
            </a:pPr>
            <a:r>
              <a:rPr lang="en-US" sz="1600" dirty="0"/>
              <a:t>Black Box:- </a:t>
            </a:r>
            <a:r>
              <a:rPr kumimoji="0" lang="en-US" altLang="en-US" sz="1400" b="0" i="0" u="none" strike="noStrike" cap="none" normalizeH="0" baseline="0" dirty="0">
                <a:ln>
                  <a:noFill/>
                </a:ln>
                <a:solidFill>
                  <a:schemeClr val="tx1"/>
                </a:solidFill>
                <a:effectLst/>
                <a:latin typeface="Arial" panose="020B0604020202020204" pitchFamily="34" charset="0"/>
              </a:rPr>
              <a:t>You're testing based on </a:t>
            </a:r>
            <a:r>
              <a:rPr kumimoji="0" lang="en-US" altLang="en-US" sz="1400" b="1" i="0" u="none" strike="noStrike" cap="none" normalizeH="0" baseline="0" dirty="0">
                <a:ln>
                  <a:noFill/>
                </a:ln>
                <a:solidFill>
                  <a:schemeClr val="tx1"/>
                </a:solidFill>
                <a:effectLst/>
                <a:latin typeface="Arial" panose="020B0604020202020204" pitchFamily="34" charset="0"/>
              </a:rPr>
              <a:t>input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a:rPr>
              <a:t>username</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a:ln>
                  <a:noFill/>
                </a:ln>
                <a:solidFill>
                  <a:schemeClr val="tx1"/>
                </a:solidFill>
                <a:effectLst/>
                <a:latin typeface="Arial Unicode MS"/>
              </a:rPr>
              <a:t>password</a:t>
            </a:r>
            <a:r>
              <a:rPr kumimoji="0" lang="en-US" altLang="en-US" sz="1400" b="0" i="0" u="none" strike="noStrike" cap="none" normalizeH="0" baseline="0" dirty="0">
                <a:ln>
                  <a:noFill/>
                </a:ln>
                <a:solidFill>
                  <a:schemeClr val="tx1"/>
                </a:solidFill>
                <a:effectLst/>
              </a:rPr>
              <a:t>) and the expected </a:t>
            </a:r>
            <a:r>
              <a:rPr kumimoji="0" lang="en-US" altLang="en-US" sz="1400" b="1" i="0" u="none" strike="noStrike" cap="none" normalizeH="0" baseline="0" dirty="0">
                <a:ln>
                  <a:noFill/>
                </a:ln>
                <a:solidFill>
                  <a:schemeClr val="tx1"/>
                </a:solidFill>
                <a:effectLst/>
                <a:latin typeface="Arial" panose="020B0604020202020204" pitchFamily="34" charset="0"/>
              </a:rPr>
              <a:t>output</a:t>
            </a: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Unicode MS"/>
              </a:rPr>
              <a:t>"Login successful"</a:t>
            </a:r>
            <a:r>
              <a:rPr kumimoji="0" lang="en-US" altLang="en-US" sz="1400" b="0" i="0" u="none" strike="noStrike" cap="none" normalizeH="0" baseline="0" dirty="0">
                <a:ln>
                  <a:noFill/>
                </a:ln>
                <a:solidFill>
                  <a:schemeClr val="tx1"/>
                </a:solidFill>
                <a:effectLst/>
              </a:rPr>
              <a:t> or </a:t>
            </a:r>
            <a:r>
              <a:rPr kumimoji="0" lang="en-US" altLang="en-US" sz="1400" b="0" i="0" u="none" strike="noStrike" cap="none" normalizeH="0" baseline="0" dirty="0">
                <a:ln>
                  <a:noFill/>
                </a:ln>
                <a:solidFill>
                  <a:schemeClr val="tx1"/>
                </a:solidFill>
                <a:effectLst/>
                <a:latin typeface="Arial Unicode MS"/>
              </a:rPr>
              <a:t>"Login failed"</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You </a:t>
            </a:r>
            <a:r>
              <a:rPr kumimoji="0" lang="en-US" altLang="en-US" sz="1400" i="0" u="none" strike="noStrike" cap="none" normalizeH="0" baseline="0" dirty="0">
                <a:ln>
                  <a:noFill/>
                </a:ln>
                <a:solidFill>
                  <a:schemeClr val="tx1"/>
                </a:solidFill>
                <a:effectLst/>
                <a:latin typeface="Arial" panose="020B0604020202020204" pitchFamily="34" charset="0"/>
              </a:rPr>
              <a:t>don’t</a:t>
            </a:r>
            <a:r>
              <a:rPr kumimoji="0" lang="en-US" altLang="en-US" sz="1400" b="0" i="0" u="none" strike="noStrike" cap="none" normalizeH="0" baseline="0" dirty="0">
                <a:ln>
                  <a:noFill/>
                </a:ln>
                <a:solidFill>
                  <a:schemeClr val="tx1"/>
                </a:solidFill>
                <a:effectLst/>
                <a:latin typeface="Arial" panose="020B0604020202020204" pitchFamily="34" charset="0"/>
              </a:rPr>
              <a:t> need to know the code logic, just the behavior of the function.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sz="1600" dirty="0"/>
              <a:t>White Box: </a:t>
            </a:r>
            <a:r>
              <a:rPr kumimoji="0" lang="en-US" altLang="en-US" sz="1400" b="0" i="0" u="none" strike="noStrike" cap="none" normalizeH="0" baseline="0" dirty="0">
                <a:ln>
                  <a:noFill/>
                </a:ln>
                <a:solidFill>
                  <a:schemeClr val="tx1"/>
                </a:solidFill>
                <a:effectLst/>
                <a:latin typeface="Arial" panose="020B0604020202020204" pitchFamily="34" charset="0"/>
              </a:rPr>
              <a:t>You are </a:t>
            </a:r>
            <a:r>
              <a:rPr kumimoji="0" lang="en-US" altLang="en-US" sz="1400" b="1" i="0" u="none" strike="noStrike" cap="none" normalizeH="0" baseline="0" dirty="0">
                <a:ln>
                  <a:noFill/>
                </a:ln>
                <a:solidFill>
                  <a:schemeClr val="tx1"/>
                </a:solidFill>
                <a:effectLst/>
                <a:latin typeface="Arial" panose="020B0604020202020204" pitchFamily="34" charset="0"/>
              </a:rPr>
              <a:t>aware of the internal condition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a:rPr>
              <a:t>if ("</a:t>
            </a:r>
            <a:r>
              <a:rPr kumimoji="0" lang="en-US" altLang="en-US" sz="1400" b="0" i="0" u="none" strike="noStrike" cap="none" normalizeH="0" baseline="0" dirty="0" err="1">
                <a:ln>
                  <a:noFill/>
                </a:ln>
                <a:solidFill>
                  <a:schemeClr val="tx1"/>
                </a:solidFill>
                <a:effectLst/>
                <a:latin typeface="Arial Unicode MS"/>
              </a:rPr>
              <a:t>admin".equals</a:t>
            </a:r>
            <a:r>
              <a:rPr kumimoji="0" lang="en-US" altLang="en-US" sz="1400" b="0" i="0" u="none" strike="noStrike" cap="none" normalizeH="0" baseline="0" dirty="0">
                <a:ln>
                  <a:noFill/>
                </a:ln>
                <a:solidFill>
                  <a:schemeClr val="tx1"/>
                </a:solidFill>
                <a:effectLst/>
                <a:latin typeface="Arial Unicode MS"/>
              </a:rPr>
              <a:t>(username)&amp;&amp;       	”1234".equals(password))</a:t>
            </a:r>
            <a:r>
              <a:rPr kumimoji="0" lang="en-US" altLang="en-US" sz="1400" b="0" i="0" u="none" strike="noStrike" cap="none" normalizeH="0" baseline="0" dirty="0">
                <a:ln>
                  <a:noFill/>
                </a:ln>
                <a:solidFill>
                  <a:schemeClr val="tx1"/>
                </a:solidFill>
                <a:effectLst/>
              </a:rPr>
              <a:t>), so you can test both </a:t>
            </a:r>
            <a:r>
              <a:rPr kumimoji="0" lang="en-US" altLang="en-US" sz="1400" b="1" i="0" u="none" strike="noStrike" cap="none" normalizeH="0" baseline="0" dirty="0">
                <a:ln>
                  <a:noFill/>
                </a:ln>
                <a:solidFill>
                  <a:schemeClr val="tx1"/>
                </a:solidFill>
                <a:effectLst/>
                <a:latin typeface="Arial" panose="020B0604020202020204" pitchFamily="34" charset="0"/>
              </a:rPr>
              <a:t>true and false</a:t>
            </a:r>
            <a:r>
              <a:rPr kumimoji="0" lang="en-US" altLang="en-US" sz="1400" b="0" i="0" u="none" strike="noStrike" cap="none" normalizeH="0" baseline="0" dirty="0">
                <a:ln>
                  <a:noFill/>
                </a:ln>
                <a:solidFill>
                  <a:schemeClr val="tx1"/>
                </a:solidFill>
                <a:effectLst/>
                <a:latin typeface="Arial" panose="020B0604020202020204" pitchFamily="34" charset="0"/>
              </a:rPr>
              <a:t> branches of the code.</a:t>
            </a:r>
          </a:p>
          <a:p>
            <a:pPr mar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US" sz="2000" dirty="0"/>
          </a:p>
        </p:txBody>
      </p:sp>
      <p:sp>
        <p:nvSpPr>
          <p:cNvPr id="4" name="Rectangle 1">
            <a:extLst>
              <a:ext uri="{FF2B5EF4-FFF2-40B4-BE49-F238E27FC236}">
                <a16:creationId xmlns:a16="http://schemas.microsoft.com/office/drawing/2014/main" id="{711B1758-9A75-AD20-A42A-BA183FE64AF9}"/>
              </a:ext>
            </a:extLst>
          </p:cNvPr>
          <p:cNvSpPr>
            <a:spLocks noChangeArrowheads="1"/>
          </p:cNvSpPr>
          <p:nvPr/>
        </p:nvSpPr>
        <p:spPr bwMode="auto">
          <a:xfrm>
            <a:off x="0" y="-204459"/>
            <a:ext cx="5040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31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1647720" y="6668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Montserrat"/>
                <a:ea typeface="Montserrat"/>
              </a:rPr>
              <a:t>How developers use unit testing</a:t>
            </a:r>
            <a:endParaRPr lang="fr-FR" sz="3000" b="0" strike="noStrike" spc="-1" dirty="0">
              <a:solidFill>
                <a:schemeClr val="dk1"/>
              </a:solidFill>
              <a:latin typeface="Arial"/>
            </a:endParaRPr>
          </a:p>
        </p:txBody>
      </p:sp>
      <p:sp>
        <p:nvSpPr>
          <p:cNvPr id="745" name="PlaceHolder 2"/>
          <p:cNvSpPr>
            <a:spLocks noGrp="1"/>
          </p:cNvSpPr>
          <p:nvPr>
            <p:ph type="subTitle"/>
          </p:nvPr>
        </p:nvSpPr>
        <p:spPr>
          <a:xfrm>
            <a:off x="1330220" y="1723800"/>
            <a:ext cx="5419440" cy="3012940"/>
          </a:xfrm>
          <a:prstGeom prst="rect">
            <a:avLst/>
          </a:prstGeom>
          <a:noFill/>
          <a:ln w="0">
            <a:noFill/>
          </a:ln>
        </p:spPr>
        <p:txBody>
          <a:bodyPr lIns="91440" tIns="91440" rIns="91440" bIns="91440" anchor="t">
            <a:normAutofit fontScale="92500"/>
          </a:bodyPr>
          <a:lstStyle/>
          <a:p>
            <a:pPr marL="514350" indent="-285750">
              <a:lnSpc>
                <a:spcPct val="100000"/>
              </a:lnSpc>
              <a:buFont typeface="Wingdings" panose="05000000000000000000" pitchFamily="2" charset="2"/>
              <a:buChar char="q"/>
              <a:tabLst>
                <a:tab pos="0" algn="l"/>
              </a:tabLst>
            </a:pPr>
            <a:r>
              <a:rPr lang="en-US" sz="1600" dirty="0"/>
              <a:t>Before writing code (Test Driven Development): Sometimes developers write tests first, then build the code to pass those tests. This makes sure the code does exactly what it’s supposed to.</a:t>
            </a:r>
          </a:p>
          <a:p>
            <a:pPr marL="514350" indent="-285750">
              <a:lnSpc>
                <a:spcPct val="100000"/>
              </a:lnSpc>
              <a:buFont typeface="Wingdings" panose="05000000000000000000" pitchFamily="2" charset="2"/>
              <a:buChar char="q"/>
              <a:tabLst>
                <a:tab pos="0" algn="l"/>
              </a:tabLst>
            </a:pPr>
            <a:r>
              <a:rPr lang="en-US" sz="1600" dirty="0"/>
              <a:t>After writing code: If tests weren’t written earlier, developers write them after finishing a piece of code to check if it works correctly.</a:t>
            </a:r>
          </a:p>
          <a:p>
            <a:pPr marL="514350" indent="-285750">
              <a:lnSpc>
                <a:spcPct val="100000"/>
              </a:lnSpc>
              <a:buFont typeface="Wingdings" panose="05000000000000000000" pitchFamily="2" charset="2"/>
              <a:buChar char="q"/>
              <a:tabLst>
                <a:tab pos="0" algn="l"/>
              </a:tabLst>
            </a:pPr>
            <a:r>
              <a:rPr lang="en-US" sz="1600" dirty="0"/>
              <a:t>In DevOps and CI/CD: In modern development, code changes are automatically tested and deployed. Unit tests are part of this process, helping catch problems early and keeping the software strong and reliable.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A298-7ACB-1151-1852-37527783A7A3}"/>
              </a:ext>
            </a:extLst>
          </p:cNvPr>
          <p:cNvSpPr>
            <a:spLocks noGrp="1"/>
          </p:cNvSpPr>
          <p:nvPr>
            <p:ph type="title"/>
          </p:nvPr>
        </p:nvSpPr>
        <p:spPr>
          <a:xfrm>
            <a:off x="1152103" y="427860"/>
            <a:ext cx="5226926" cy="1058400"/>
          </a:xfrm>
        </p:spPr>
        <p:txBody>
          <a:bodyPr/>
          <a:lstStyle/>
          <a:p>
            <a:r>
              <a:rPr lang="en-US" sz="3000" b="1" dirty="0"/>
              <a:t>Workflow of Unit Testing</a:t>
            </a:r>
          </a:p>
        </p:txBody>
      </p:sp>
      <p:sp>
        <p:nvSpPr>
          <p:cNvPr id="3" name="Subtitle 2">
            <a:extLst>
              <a:ext uri="{FF2B5EF4-FFF2-40B4-BE49-F238E27FC236}">
                <a16:creationId xmlns:a16="http://schemas.microsoft.com/office/drawing/2014/main" id="{FB694970-9841-2229-904D-94B5FB23CD20}"/>
              </a:ext>
            </a:extLst>
          </p:cNvPr>
          <p:cNvSpPr>
            <a:spLocks noGrp="1"/>
          </p:cNvSpPr>
          <p:nvPr>
            <p:ph type="subTitle"/>
          </p:nvPr>
        </p:nvSpPr>
        <p:spPr>
          <a:xfrm>
            <a:off x="424543" y="1317170"/>
            <a:ext cx="7567354" cy="3080659"/>
          </a:xfrm>
        </p:spPr>
        <p:txBody>
          <a:bodyPr/>
          <a:lstStyle/>
          <a:p>
            <a:pPr marL="285750" indent="-285750">
              <a:buFont typeface="Arial" panose="020B0604020202020204" pitchFamily="34" charset="0"/>
              <a:buChar char="•"/>
            </a:pPr>
            <a:r>
              <a:rPr lang="en-US" sz="1600" dirty="0"/>
              <a:t>The first step is creating test cases or figuring out what you want to test and how.</a:t>
            </a:r>
          </a:p>
          <a:p>
            <a:r>
              <a:rPr lang="en-US" sz="1600" dirty="0"/>
              <a:t> </a:t>
            </a:r>
          </a:p>
          <a:p>
            <a:pPr marL="285750" indent="-285750">
              <a:buFont typeface="Arial" panose="020B0604020202020204" pitchFamily="34" charset="0"/>
              <a:buChar char="•"/>
            </a:pPr>
            <a:r>
              <a:rPr lang="en-US" sz="1600" dirty="0"/>
              <a:t>The second step is writing the code for the tests.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third step is running the tests, If the tests pass, the code does what it’s supposed to do, and you can move on. If the tests fail, there’s a bug in the code, and you’ll need to debug it before moving </a:t>
            </a:r>
            <a:r>
              <a:rPr lang="en-US" sz="1600"/>
              <a:t>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fourth step is maintaining the tests. As your code changes, you’ll need to update your tests accordingly. That might mean adding new test cases or modifying existing ones</a:t>
            </a:r>
          </a:p>
        </p:txBody>
      </p:sp>
    </p:spTree>
    <p:extLst>
      <p:ext uri="{BB962C8B-B14F-4D97-AF65-F5344CB8AC3E}">
        <p14:creationId xmlns:p14="http://schemas.microsoft.com/office/powerpoint/2010/main" val="213373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5009760" y="1890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endParaRPr lang="fr-FR" sz="3000" b="0" strike="noStrike" spc="-1" dirty="0">
              <a:solidFill>
                <a:schemeClr val="dk1"/>
              </a:solidFill>
              <a:latin typeface="Arial"/>
            </a:endParaRPr>
          </a:p>
        </p:txBody>
      </p:sp>
      <p:sp>
        <p:nvSpPr>
          <p:cNvPr id="747" name="PlaceHolder 2"/>
          <p:cNvSpPr>
            <a:spLocks noGrp="1"/>
          </p:cNvSpPr>
          <p:nvPr>
            <p:ph type="subTitle"/>
          </p:nvPr>
        </p:nvSpPr>
        <p:spPr>
          <a:xfrm>
            <a:off x="485340" y="285660"/>
            <a:ext cx="3981240" cy="4572000"/>
          </a:xfrm>
          <a:prstGeom prst="rect">
            <a:avLst/>
          </a:prstGeom>
          <a:noFill/>
          <a:ln w="0">
            <a:noFill/>
          </a:ln>
        </p:spPr>
        <p:txBody>
          <a:bodyPr lIns="91440" tIns="91440" rIns="91440" bIns="91440" anchor="t">
            <a:normAutofit fontScale="85000" lnSpcReduction="20000"/>
          </a:bodyPr>
          <a:lstStyle/>
          <a:p>
            <a:pPr marL="685800" indent="-457200">
              <a:lnSpc>
                <a:spcPct val="100000"/>
              </a:lnSpc>
              <a:buSzPct val="104000"/>
              <a:buFont typeface="Wingdings" panose="05000000000000000000" pitchFamily="2" charset="2"/>
              <a:buChar char="Ø"/>
              <a:tabLst>
                <a:tab pos="0" algn="l"/>
              </a:tabLst>
            </a:pPr>
            <a:r>
              <a:rPr lang="en-US" sz="2600" b="1" strike="noStrike" spc="-1" dirty="0">
                <a:solidFill>
                  <a:srgbClr val="FFFFFF"/>
                </a:solidFill>
                <a:latin typeface="OpenSymbol"/>
              </a:rPr>
              <a:t>Advantages:</a:t>
            </a:r>
          </a:p>
          <a:p>
            <a:pPr indent="0">
              <a:lnSpc>
                <a:spcPct val="100000"/>
              </a:lnSpc>
              <a:buNone/>
              <a:tabLst>
                <a:tab pos="0" algn="l"/>
              </a:tabLst>
            </a:pPr>
            <a:r>
              <a:rPr lang="en-US" sz="1700" b="0" strike="noStrike" spc="-1" dirty="0">
                <a:solidFill>
                  <a:srgbClr val="FFFFFF"/>
                </a:solidFill>
                <a:latin typeface="OpenSymbol"/>
              </a:rPr>
              <a:t>-Helps find bugs early, making fixes easier and cheaper.</a:t>
            </a:r>
          </a:p>
          <a:p>
            <a:pPr indent="0">
              <a:lnSpc>
                <a:spcPct val="100000"/>
              </a:lnSpc>
              <a:buNone/>
              <a:tabLst>
                <a:tab pos="0" algn="l"/>
              </a:tabLst>
            </a:pPr>
            <a:r>
              <a:rPr lang="en-US" sz="1700" b="0" strike="noStrike" spc="-1" dirty="0">
                <a:solidFill>
                  <a:srgbClr val="FFFFFF"/>
                </a:solidFill>
                <a:latin typeface="OpenSymbol"/>
              </a:rPr>
              <a:t>-Increases team efficiency and speeds up debugging.</a:t>
            </a:r>
          </a:p>
          <a:p>
            <a:pPr indent="0">
              <a:lnSpc>
                <a:spcPct val="100000"/>
              </a:lnSpc>
              <a:buNone/>
              <a:tabLst>
                <a:tab pos="0" algn="l"/>
              </a:tabLst>
            </a:pPr>
            <a:r>
              <a:rPr lang="en-US" sz="1700" b="0" strike="noStrike" spc="-1" dirty="0">
                <a:solidFill>
                  <a:srgbClr val="FFFFFF"/>
                </a:solidFill>
                <a:latin typeface="OpenSymbol"/>
              </a:rPr>
              <a:t>-Automated tests save time and reduce human error.</a:t>
            </a:r>
          </a:p>
          <a:p>
            <a:pPr indent="0">
              <a:lnSpc>
                <a:spcPct val="100000"/>
              </a:lnSpc>
              <a:buNone/>
              <a:tabLst>
                <a:tab pos="0" algn="l"/>
              </a:tabLst>
            </a:pPr>
            <a:r>
              <a:rPr lang="en-US" sz="1700" b="0" strike="noStrike" spc="-1" dirty="0">
                <a:solidFill>
                  <a:srgbClr val="FFFFFF"/>
                </a:solidFill>
                <a:latin typeface="OpenSymbol"/>
              </a:rPr>
              <a:t>-Reduces overall testing costs by catching bugs early.</a:t>
            </a:r>
          </a:p>
          <a:p>
            <a:pPr marL="571500" indent="-342900">
              <a:lnSpc>
                <a:spcPct val="100000"/>
              </a:lnSpc>
              <a:buSzPct val="83000"/>
              <a:buFont typeface="Wingdings" panose="05000000000000000000" pitchFamily="2" charset="2"/>
              <a:buChar char="Ø"/>
              <a:tabLst>
                <a:tab pos="0" algn="l"/>
              </a:tabLst>
            </a:pPr>
            <a:r>
              <a:rPr lang="en-US" sz="2400" b="1" strike="noStrike" spc="-1" dirty="0">
                <a:solidFill>
                  <a:srgbClr val="FFFFFF"/>
                </a:solidFill>
                <a:latin typeface="OpenSymbol"/>
              </a:rPr>
              <a:t>Disadvantages</a:t>
            </a:r>
            <a:r>
              <a:rPr lang="en-US" sz="2600" b="1" strike="noStrike" spc="-1" dirty="0">
                <a:solidFill>
                  <a:srgbClr val="FFFFFF"/>
                </a:solidFill>
                <a:latin typeface="OpenSymbol"/>
              </a:rPr>
              <a:t>: </a:t>
            </a:r>
          </a:p>
          <a:p>
            <a:pPr indent="0">
              <a:lnSpc>
                <a:spcPct val="100000"/>
              </a:lnSpc>
              <a:buNone/>
              <a:tabLst>
                <a:tab pos="0" algn="l"/>
              </a:tabLst>
            </a:pPr>
            <a:r>
              <a:rPr lang="en-US" sz="1700" b="0" strike="noStrike" spc="-1" dirty="0">
                <a:solidFill>
                  <a:srgbClr val="FFFFFF"/>
                </a:solidFill>
                <a:latin typeface="OpenSymbol"/>
              </a:rPr>
              <a:t>-Increases initial development time.</a:t>
            </a:r>
          </a:p>
          <a:p>
            <a:pPr indent="0">
              <a:lnSpc>
                <a:spcPct val="100000"/>
              </a:lnSpc>
              <a:buNone/>
              <a:tabLst>
                <a:tab pos="0" algn="l"/>
              </a:tabLst>
            </a:pPr>
            <a:r>
              <a:rPr lang="en-US" sz="1700" b="0" strike="noStrike" spc="-1" dirty="0">
                <a:solidFill>
                  <a:srgbClr val="FFFFFF"/>
                </a:solidFill>
                <a:latin typeface="OpenSymbol"/>
              </a:rPr>
              <a:t>-Can lead to too many test cases, adding maintenance overhead.</a:t>
            </a:r>
          </a:p>
          <a:p>
            <a:pPr indent="0">
              <a:lnSpc>
                <a:spcPct val="100000"/>
              </a:lnSpc>
              <a:buNone/>
              <a:tabLst>
                <a:tab pos="0" algn="l"/>
              </a:tabLst>
            </a:pPr>
            <a:r>
              <a:rPr lang="en-US" sz="1700" b="0" strike="noStrike" spc="-1" dirty="0">
                <a:solidFill>
                  <a:srgbClr val="FFFFFF"/>
                </a:solidFill>
                <a:latin typeface="OpenSymbol"/>
              </a:rPr>
              <a:t>-May create false confidence in code quality.</a:t>
            </a:r>
          </a:p>
          <a:p>
            <a:pPr indent="0">
              <a:lnSpc>
                <a:spcPct val="100000"/>
              </a:lnSpc>
              <a:buNone/>
              <a:tabLst>
                <a:tab pos="0" algn="l"/>
              </a:tabLst>
            </a:pPr>
            <a:r>
              <a:rPr lang="en-US" sz="1700" spc="-1" dirty="0">
                <a:solidFill>
                  <a:srgbClr val="FFFFFF"/>
                </a:solidFill>
                <a:latin typeface="OpenSymbol"/>
              </a:rPr>
              <a:t>-</a:t>
            </a:r>
            <a:r>
              <a:rPr lang="en-US" sz="1700" b="0" strike="noStrike" spc="-1" dirty="0">
                <a:solidFill>
                  <a:srgbClr val="FFFFFF"/>
                </a:solidFill>
                <a:latin typeface="OpenSymbol"/>
              </a:rPr>
              <a:t>GUI testing is challenging.</a:t>
            </a:r>
          </a:p>
          <a:p>
            <a:pPr indent="0">
              <a:lnSpc>
                <a:spcPct val="100000"/>
              </a:lnSpc>
              <a:buNone/>
              <a:tabLst>
                <a:tab pos="0" algn="l"/>
              </a:tabLst>
            </a:pPr>
            <a:r>
              <a:rPr lang="en-US" sz="1700" b="0" strike="noStrike" spc="-1" dirty="0">
                <a:solidFill>
                  <a:srgbClr val="FFFFFF"/>
                </a:solidFill>
                <a:latin typeface="OpenSymbol"/>
              </a:rPr>
              <a:t>-Unit testing alone cannot catch all bugs.</a:t>
            </a:r>
          </a:p>
        </p:txBody>
      </p:sp>
      <p:pic>
        <p:nvPicPr>
          <p:cNvPr id="748"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TotalTime>
  <Words>1037</Words>
  <Application>Microsoft Office PowerPoint</Application>
  <PresentationFormat>On-screen Show (16:9)</PresentationFormat>
  <Paragraphs>97</Paragraphs>
  <Slides>16</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16</vt:i4>
      </vt:variant>
    </vt:vector>
  </HeadingPairs>
  <TitlesOfParts>
    <vt:vector size="29" baseType="lpstr">
      <vt:lpstr>Actor</vt:lpstr>
      <vt:lpstr>Arial</vt:lpstr>
      <vt:lpstr>Arial Unicode MS</vt:lpstr>
      <vt:lpstr>Courier New</vt:lpstr>
      <vt:lpstr>Montserrat</vt:lpstr>
      <vt:lpstr>OpenSymbol</vt:lpstr>
      <vt:lpstr>Symbol</vt:lpstr>
      <vt:lpstr>ui-sans-serif</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Unit Testing in Software Engineering</vt:lpstr>
      <vt:lpstr>Unit Testing</vt:lpstr>
      <vt:lpstr>Definition</vt:lpstr>
      <vt:lpstr>Importance</vt:lpstr>
      <vt:lpstr>Techniques</vt:lpstr>
      <vt:lpstr>Example</vt:lpstr>
      <vt:lpstr>How developers use unit testing</vt:lpstr>
      <vt:lpstr>Workflow of Unit Testing</vt:lpstr>
      <vt:lpstr>PowerPoint Presentation</vt:lpstr>
      <vt:lpstr>Type of Unit Testing</vt:lpstr>
      <vt:lpstr>PowerPoint Presentation</vt:lpstr>
      <vt:lpstr>Comparison with other Testing</vt:lpstr>
      <vt:lpstr>PowerPoint Presentation</vt:lpstr>
      <vt:lpstr>Example:</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Software Engineering</dc:title>
  <cp:lastModifiedBy>Lenovo</cp:lastModifiedBy>
  <cp:revision>23</cp:revision>
  <dcterms:modified xsi:type="dcterms:W3CDTF">2025-04-29T20:03:55Z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2025-04-25T11:23:07Z</dcterms:created>
  <dc:creator>Unknown Creator</dc:creator>
  <dc:description/>
  <dc:language>en-US</dc:language>
  <cp:lastModifiedBy>Unknown Creator</cp:lastModifiedBy>
  <dcterms:modified xsi:type="dcterms:W3CDTF">2025-04-25T11:23:07Z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