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8" r:id="rId3"/>
    <p:sldId id="259" r:id="rId4"/>
    <p:sldId id="262" r:id="rId5"/>
    <p:sldId id="269" r:id="rId6"/>
    <p:sldId id="260" r:id="rId7"/>
    <p:sldId id="274" r:id="rId8"/>
    <p:sldId id="264" r:id="rId9"/>
    <p:sldId id="263" r:id="rId10"/>
    <p:sldId id="261" r:id="rId11"/>
    <p:sldId id="266" r:id="rId12"/>
    <p:sldId id="275" r:id="rId13"/>
    <p:sldId id="276" r:id="rId14"/>
    <p:sldId id="270" r:id="rId15"/>
    <p:sldId id="277" r:id="rId16"/>
    <p:sldId id="268" r:id="rId17"/>
    <p:sldId id="280" r:id="rId18"/>
    <p:sldId id="282" r:id="rId19"/>
    <p:sldId id="281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6B77675-D120-4DFF-9835-978CB15FEFBC}">
          <p14:sldIdLst>
            <p14:sldId id="256"/>
            <p14:sldId id="258"/>
            <p14:sldId id="259"/>
            <p14:sldId id="262"/>
            <p14:sldId id="269"/>
            <p14:sldId id="260"/>
            <p14:sldId id="274"/>
            <p14:sldId id="264"/>
            <p14:sldId id="263"/>
            <p14:sldId id="261"/>
            <p14:sldId id="266"/>
            <p14:sldId id="275"/>
            <p14:sldId id="276"/>
            <p14:sldId id="270"/>
            <p14:sldId id="277"/>
            <p14:sldId id="268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5B"/>
    <a:srgbClr val="1B222D"/>
    <a:srgbClr val="92D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B08FE-5156-480C-A184-366E8A6810A3}">
  <a:tblStyle styleId="{E11B08FE-5156-480C-A184-366E8A6810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4c2555d3ae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4c2555d3ae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4c2555d3ae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4c2555d3ae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4c2555d3ae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4c2555d3ae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c2555d3a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c2555d3a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>
          <a:extLst>
            <a:ext uri="{FF2B5EF4-FFF2-40B4-BE49-F238E27FC236}">
              <a16:creationId xmlns:a16="http://schemas.microsoft.com/office/drawing/2014/main" id="{02A8C3D4-6FA0-BA39-65BF-1B94EBC3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>
            <a:extLst>
              <a:ext uri="{FF2B5EF4-FFF2-40B4-BE49-F238E27FC236}">
                <a16:creationId xmlns:a16="http://schemas.microsoft.com/office/drawing/2014/main" id="{BAE6DFB1-0ED9-0B9D-03FB-2914E5A37F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>
            <a:extLst>
              <a:ext uri="{FF2B5EF4-FFF2-40B4-BE49-F238E27FC236}">
                <a16:creationId xmlns:a16="http://schemas.microsoft.com/office/drawing/2014/main" id="{7933AB44-1E10-7786-4202-4C20BCCFC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0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6932aa48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6932aa48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4c2555d3ae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4c2555d3ae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3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/>
          <p:nvPr/>
        </p:nvSpPr>
        <p:spPr>
          <a:xfrm rot="423713">
            <a:off x="494816" y="3568421"/>
            <a:ext cx="440976" cy="44109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-3237051" flipH="1">
            <a:off x="-70552" y="3201499"/>
            <a:ext cx="1457989" cy="1186350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0"/>
          <p:cNvSpPr txBox="1">
            <a:spLocks noGrp="1"/>
          </p:cNvSpPr>
          <p:nvPr>
            <p:ph type="subTitle" idx="1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1" name="Google Shape;281;p20"/>
          <p:cNvSpPr>
            <a:spLocks noGrp="1"/>
          </p:cNvSpPr>
          <p:nvPr>
            <p:ph type="pic" idx="2"/>
          </p:nvPr>
        </p:nvSpPr>
        <p:spPr>
          <a:xfrm>
            <a:off x="1373525" y="1191463"/>
            <a:ext cx="2710200" cy="3028500"/>
          </a:xfrm>
          <a:prstGeom prst="roundRect">
            <a:avLst>
              <a:gd name="adj" fmla="val 996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178957" y="3738137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1373534" y="4603488"/>
            <a:ext cx="244483" cy="24452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1" name="Google Shape;311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2391313" y="1693650"/>
            <a:ext cx="1509900" cy="1452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5241238" y="1693639"/>
            <a:ext cx="1509900" cy="1452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5" r:id="rId20"/>
    <p:sldLayoutId id="2147483676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ormiq.com/resources/blog-the-six-benefits-of-test-driven-development-05-16-20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browserstack.com/guide/what-is-test-driven-development" TargetMode="External"/><Relationship Id="rId4" Type="http://schemas.openxmlformats.org/officeDocument/2006/relationships/hyperlink" Target="https://developer.ibm.com/articles/5-steps-of-test-driven-develop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956174" y="4045671"/>
            <a:ext cx="7306503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Jude Khalil – 1123092 </a:t>
            </a:r>
            <a:endParaRPr sz="2400" b="1"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4" y="1296625"/>
            <a:ext cx="7196307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Cabin" panose="020B0604020202020204" charset="0"/>
                <a:cs typeface="Calibri Light" panose="020F0302020204030204" pitchFamily="34" charset="0"/>
              </a:rPr>
              <a:t>Test-Driven </a:t>
            </a:r>
            <a:br>
              <a:rPr lang="en-US" dirty="0">
                <a:solidFill>
                  <a:schemeClr val="dk2"/>
                </a:solidFill>
                <a:latin typeface="Cabin" panose="020B060402020202020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chemeClr val="dk2"/>
                </a:solidFill>
                <a:latin typeface="Cabin" panose="020B0604020202020204" charset="0"/>
                <a:cs typeface="Calibri Light" panose="020F0302020204030204" pitchFamily="34" charset="0"/>
              </a:rPr>
              <a:t>Development.</a:t>
            </a:r>
            <a:endParaRPr dirty="0">
              <a:solidFill>
                <a:schemeClr val="dk2"/>
              </a:solidFill>
              <a:latin typeface="Cabin" panose="020B060402020202020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5185775" y="3232350"/>
            <a:ext cx="2566725" cy="581650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1069850" y="3232350"/>
            <a:ext cx="2764020" cy="581650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987567" y="2218399"/>
            <a:ext cx="2796287" cy="581650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969224"/>
            <a:ext cx="2463875" cy="1779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bin" panose="020B0604020202020204" charset="0"/>
              </a:rPr>
              <a:t>TDD cycle :</a:t>
            </a:r>
            <a:endParaRPr dirty="0">
              <a:solidFill>
                <a:schemeClr val="lt1"/>
              </a:solidFill>
              <a:latin typeface="Cabin" panose="020B0604020202020204" charset="0"/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1019549" y="3232350"/>
            <a:ext cx="27289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Cabin" panose="020B0604020202020204" charset="0"/>
                <a:ea typeface="Epilogue"/>
                <a:cs typeface="Epilogue"/>
                <a:sym typeface="Epilogue"/>
              </a:rPr>
              <a:t>Red</a:t>
            </a:r>
            <a:endParaRPr sz="2000" b="1" dirty="0">
              <a:solidFill>
                <a:schemeClr val="lt1"/>
              </a:solidFill>
              <a:latin typeface="Cabin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32" name="Google Shape;632;p39"/>
          <p:cNvSpPr txBox="1"/>
          <p:nvPr/>
        </p:nvSpPr>
        <p:spPr>
          <a:xfrm>
            <a:off x="1702701" y="371601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Write a failing test.</a:t>
            </a:r>
            <a:endParaRPr dirty="0">
              <a:solidFill>
                <a:srgbClr val="FFFFFF"/>
              </a:solidFill>
              <a:latin typeface="Cabin" panose="020B0604020202020204" charset="0"/>
              <a:ea typeface="Cabin"/>
              <a:cs typeface="Cabin"/>
              <a:sym typeface="Cabin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3630342" y="2215699"/>
            <a:ext cx="131623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bin" panose="020B0604020202020204" charset="0"/>
                <a:ea typeface="Epilogue"/>
                <a:cs typeface="Epilogue"/>
                <a:sym typeface="Epilogue"/>
              </a:rPr>
              <a:t>Green</a:t>
            </a:r>
            <a:endParaRPr sz="2000" b="1" dirty="0">
              <a:solidFill>
                <a:schemeClr val="lt1"/>
              </a:solidFill>
              <a:latin typeface="Cabin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34" name="Google Shape;634;p39"/>
          <p:cNvSpPr txBox="1"/>
          <p:nvPr/>
        </p:nvSpPr>
        <p:spPr>
          <a:xfrm rot="10800000" flipV="1">
            <a:off x="3380285" y="1133347"/>
            <a:ext cx="1924439" cy="10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Write a minimum code to pass the test.</a:t>
            </a:r>
            <a:endParaRPr dirty="0">
              <a:solidFill>
                <a:srgbClr val="FFFFFF"/>
              </a:solidFill>
              <a:latin typeface="Cabin" panose="020B0604020202020204" charset="0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39" name="Google Shape;639;p39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5265092" y="3229182"/>
            <a:ext cx="234380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Cabin" panose="020B0604020202020204" charset="0"/>
                <a:ea typeface="Epilogue"/>
                <a:cs typeface="Epilogue"/>
                <a:sym typeface="Epilogue"/>
              </a:rPr>
              <a:t>Refactor</a:t>
            </a:r>
            <a:endParaRPr sz="2000" b="1" dirty="0">
              <a:solidFill>
                <a:schemeClr val="lt1"/>
              </a:solidFill>
              <a:latin typeface="Cabin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5185775" y="3747696"/>
            <a:ext cx="2678606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Clean up the code while ensuring the test still passes.</a:t>
            </a:r>
            <a:endParaRPr dirty="0">
              <a:solidFill>
                <a:srgbClr val="FFFFFF"/>
              </a:solidFill>
              <a:latin typeface="Cabin" panose="020B0604020202020204" charset="0"/>
              <a:ea typeface="Cabin"/>
              <a:cs typeface="Cabin"/>
              <a:sym typeface="Cabin"/>
            </a:endParaRPr>
          </a:p>
        </p:txBody>
      </p:sp>
      <p:cxnSp>
        <p:nvCxnSpPr>
          <p:cNvPr id="642" name="Google Shape;642;p39"/>
          <p:cNvCxnSpPr>
            <a:cxnSpLocks/>
          </p:cNvCxnSpPr>
          <p:nvPr/>
        </p:nvCxnSpPr>
        <p:spPr>
          <a:xfrm rot="10800000">
            <a:off x="2395293" y="2997450"/>
            <a:ext cx="0" cy="21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  <a:stCxn id="633" idx="2"/>
          </p:cNvCxnSpPr>
          <p:nvPr/>
        </p:nvCxnSpPr>
        <p:spPr>
          <a:xfrm>
            <a:off x="4288458" y="2743399"/>
            <a:ext cx="5877" cy="27781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cxnSpLocks/>
          </p:cNvCxnSpPr>
          <p:nvPr/>
        </p:nvCxnSpPr>
        <p:spPr>
          <a:xfrm flipV="1">
            <a:off x="6420824" y="3031782"/>
            <a:ext cx="0" cy="20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44"/>
          <p:cNvGrpSpPr/>
          <p:nvPr/>
        </p:nvGrpSpPr>
        <p:grpSpPr>
          <a:xfrm>
            <a:off x="719999" y="1686296"/>
            <a:ext cx="7302824" cy="2809226"/>
            <a:chOff x="2190700" y="2785688"/>
            <a:chExt cx="2392050" cy="586550"/>
          </a:xfrm>
        </p:grpSpPr>
        <p:sp>
          <p:nvSpPr>
            <p:cNvPr id="742" name="Google Shape;742;p44"/>
            <p:cNvSpPr/>
            <p:nvPr/>
          </p:nvSpPr>
          <p:spPr>
            <a:xfrm>
              <a:off x="2278450" y="28418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90700" y="27856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4"/>
          <p:cNvSpPr txBox="1">
            <a:spLocks noGrp="1"/>
          </p:cNvSpPr>
          <p:nvPr>
            <p:ph type="title"/>
          </p:nvPr>
        </p:nvSpPr>
        <p:spPr>
          <a:xfrm>
            <a:off x="719999" y="969224"/>
            <a:ext cx="7302825" cy="739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bin" panose="020B0604020202020204" charset="0"/>
              </a:rPr>
              <a:t>Best practice for TDD :</a:t>
            </a:r>
            <a:endParaRPr dirty="0">
              <a:solidFill>
                <a:schemeClr val="lt1"/>
              </a:solidFill>
              <a:latin typeface="Cabin" panose="020B0604020202020204" charset="0"/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931725" y="4266925"/>
            <a:ext cx="7257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46" name="Google Shape;746;p44"/>
          <p:cNvSpPr/>
          <p:nvPr/>
        </p:nvSpPr>
        <p:spPr>
          <a:xfrm>
            <a:off x="8120350" y="2283173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748;p44"/>
          <p:cNvSpPr/>
          <p:nvPr/>
        </p:nvSpPr>
        <p:spPr>
          <a:xfrm>
            <a:off x="8120350" y="3164051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4"/>
          <p:cNvSpPr txBox="1"/>
          <p:nvPr/>
        </p:nvSpPr>
        <p:spPr>
          <a:xfrm>
            <a:off x="931724" y="1817075"/>
            <a:ext cx="6262289" cy="198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Write </a:t>
            </a: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focused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tests.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Keep tests </a:t>
            </a: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independent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isolated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Refactor frequently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and make sure tests stay clean.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Aim for </a:t>
            </a:r>
            <a:r>
              <a:rPr lang="en-US" sz="1800" b="1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high test coverage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but don’t overdo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3"/>
          <p:cNvSpPr txBox="1">
            <a:spLocks noGrp="1"/>
          </p:cNvSpPr>
          <p:nvPr>
            <p:ph type="subTitle" idx="1"/>
          </p:nvPr>
        </p:nvSpPr>
        <p:spPr>
          <a:xfrm rot="299">
            <a:off x="738108" y="1458209"/>
            <a:ext cx="7667758" cy="315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Here we have a JavaScript example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1- Red: (failing test) 		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       2-Green: ( write any code to pass)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3- Refactor: Proceed with your code and keep an eye on the errors and bugs.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13" name="Google Shape;1013;p53"/>
          <p:cNvSpPr txBox="1">
            <a:spLocks noGrp="1"/>
          </p:cNvSpPr>
          <p:nvPr>
            <p:ph type="title"/>
          </p:nvPr>
        </p:nvSpPr>
        <p:spPr>
          <a:xfrm>
            <a:off x="649995" y="648175"/>
            <a:ext cx="7370283" cy="8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bin" panose="020B0604020202020204" charset="0"/>
              </a:rPr>
              <a:t>TDD in practice :</a:t>
            </a:r>
            <a:endParaRPr dirty="0">
              <a:solidFill>
                <a:schemeClr val="lt1"/>
              </a:solidFill>
              <a:latin typeface="Cabin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3D48-BED4-3CFF-8DF5-CBCD2CDB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0" y="2068961"/>
            <a:ext cx="3232319" cy="15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ECFAD-31A8-6A60-014D-1D6AC08FB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63" y="2068961"/>
            <a:ext cx="3279815" cy="1500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16088" y="1023888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Cabin" panose="020B0604020202020204" charset="0"/>
              </a:rPr>
              <a:t>Real-life examples:</a:t>
            </a:r>
            <a:endParaRPr dirty="0">
              <a:latin typeface="Cabin" panose="020B0604020202020204" charset="0"/>
            </a:endParaRPr>
          </a:p>
        </p:txBody>
      </p:sp>
      <p:sp>
        <p:nvSpPr>
          <p:cNvPr id="1031" name="Google Shape;1031;p54"/>
          <p:cNvSpPr txBox="1">
            <a:spLocks noGrp="1"/>
          </p:cNvSpPr>
          <p:nvPr>
            <p:ph type="subTitle" idx="1"/>
          </p:nvPr>
        </p:nvSpPr>
        <p:spPr>
          <a:xfrm rot="-259">
            <a:off x="793214" y="1515246"/>
            <a:ext cx="7557572" cy="3093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Clr>
                <a:schemeClr val="dk2"/>
              </a:buClr>
              <a:buNone/>
            </a:pPr>
            <a:r>
              <a:rPr lang="en-US" b="1" dirty="0"/>
              <a:t>Project: User Authentication System: </a:t>
            </a:r>
            <a:r>
              <a:rPr lang="en-US" dirty="0"/>
              <a:t>Login registration 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dirty="0"/>
              <a:t>1-  Red: 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console.log(login("user@example.com", "password123")); 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dirty="0"/>
              <a:t>2- Green : 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function login(email, password) {    if (email === "user@example.com" &amp;&amp; password === "password123") {        return "Login successful";    }    return "Invalid credentials";}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dirty="0"/>
              <a:t>3- Refactor : 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const </a:t>
            </a:r>
            <a:r>
              <a:rPr lang="en-US" sz="1200" dirty="0" err="1">
                <a:solidFill>
                  <a:schemeClr val="bg2"/>
                </a:solidFill>
              </a:rPr>
              <a:t>usersDB</a:t>
            </a:r>
            <a:r>
              <a:rPr lang="en-US" sz="1200" dirty="0">
                <a:solidFill>
                  <a:schemeClr val="bg2"/>
                </a:solidFill>
              </a:rPr>
              <a:t> = {     "user@example.com": "password123" };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function login(email, password) { if (</a:t>
            </a:r>
            <a:r>
              <a:rPr lang="en-US" sz="1200" dirty="0" err="1">
                <a:solidFill>
                  <a:schemeClr val="bg2"/>
                </a:solidFill>
              </a:rPr>
              <a:t>usersDB.hasOwnProperty</a:t>
            </a:r>
            <a:r>
              <a:rPr lang="en-US" sz="1200" dirty="0">
                <a:solidFill>
                  <a:schemeClr val="bg2"/>
                </a:solidFill>
              </a:rPr>
              <a:t>(email)) { if (</a:t>
            </a:r>
            <a:r>
              <a:rPr lang="en-US" sz="1200" dirty="0" err="1">
                <a:solidFill>
                  <a:schemeClr val="bg2"/>
                </a:solidFill>
              </a:rPr>
              <a:t>usersDB</a:t>
            </a:r>
            <a:r>
              <a:rPr lang="en-US" sz="1200" dirty="0">
                <a:solidFill>
                  <a:schemeClr val="bg2"/>
                </a:solidFill>
              </a:rPr>
              <a:t>[email] === password) { return "Login successful";        } else {            return "Invalid password";        }    }    return "Invalid email";}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console.log(login("user@example.com", "password123"));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console.log(login("user@example.com", "</a:t>
            </a:r>
            <a:r>
              <a:rPr lang="en-US" sz="1200" dirty="0" err="1">
                <a:solidFill>
                  <a:schemeClr val="bg2"/>
                </a:solidFill>
              </a:rPr>
              <a:t>wrongpass</a:t>
            </a:r>
            <a:r>
              <a:rPr lang="en-US" sz="1200" dirty="0">
                <a:solidFill>
                  <a:schemeClr val="bg2"/>
                </a:solidFill>
              </a:rPr>
              <a:t>"));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200" dirty="0">
                <a:solidFill>
                  <a:schemeClr val="bg2"/>
                </a:solidFill>
              </a:rPr>
              <a:t>console.log(login("wrong@example.com", "password123"));</a:t>
            </a:r>
            <a:endParaRPr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/>
          <p:nvPr/>
        </p:nvSpPr>
        <p:spPr>
          <a:xfrm>
            <a:off x="719999" y="1533525"/>
            <a:ext cx="7601826" cy="27850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 txBox="1">
            <a:spLocks noGrp="1"/>
          </p:cNvSpPr>
          <p:nvPr>
            <p:ph type="title"/>
          </p:nvPr>
        </p:nvSpPr>
        <p:spPr>
          <a:xfrm>
            <a:off x="719999" y="969225"/>
            <a:ext cx="6760453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Cabin" panose="020B0604020202020204" charset="0"/>
              </a:rPr>
              <a:t>TDD vs. other testing methods</a:t>
            </a:r>
            <a:r>
              <a:rPr lang="en" sz="2800" dirty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AB4E2B-919E-A820-949A-58DB7E85E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72609"/>
              </p:ext>
            </p:extLst>
          </p:nvPr>
        </p:nvGraphicFramePr>
        <p:xfrm>
          <a:off x="716096" y="1533525"/>
          <a:ext cx="7605728" cy="2838672"/>
        </p:xfrm>
        <a:graphic>
          <a:graphicData uri="http://schemas.openxmlformats.org/drawingml/2006/table">
            <a:tbl>
              <a:tblPr firstRow="1" bandRow="1">
                <a:tableStyleId>{E11B08FE-5156-480C-A184-366E8A6810A3}</a:tableStyleId>
              </a:tblPr>
              <a:tblGrid>
                <a:gridCol w="1524268">
                  <a:extLst>
                    <a:ext uri="{9D8B030D-6E8A-4147-A177-3AD203B41FA5}">
                      <a16:colId xmlns:a16="http://schemas.microsoft.com/office/drawing/2014/main" val="3348054031"/>
                    </a:ext>
                  </a:extLst>
                </a:gridCol>
                <a:gridCol w="1520365">
                  <a:extLst>
                    <a:ext uri="{9D8B030D-6E8A-4147-A177-3AD203B41FA5}">
                      <a16:colId xmlns:a16="http://schemas.microsoft.com/office/drawing/2014/main" val="3484063922"/>
                    </a:ext>
                  </a:extLst>
                </a:gridCol>
                <a:gridCol w="1520365">
                  <a:extLst>
                    <a:ext uri="{9D8B030D-6E8A-4147-A177-3AD203B41FA5}">
                      <a16:colId xmlns:a16="http://schemas.microsoft.com/office/drawing/2014/main" val="2866858936"/>
                    </a:ext>
                  </a:extLst>
                </a:gridCol>
                <a:gridCol w="1520365">
                  <a:extLst>
                    <a:ext uri="{9D8B030D-6E8A-4147-A177-3AD203B41FA5}">
                      <a16:colId xmlns:a16="http://schemas.microsoft.com/office/drawing/2014/main" val="2230647024"/>
                    </a:ext>
                  </a:extLst>
                </a:gridCol>
                <a:gridCol w="1520365">
                  <a:extLst>
                    <a:ext uri="{9D8B030D-6E8A-4147-A177-3AD203B41FA5}">
                      <a16:colId xmlns:a16="http://schemas.microsoft.com/office/drawing/2014/main" val="2095839910"/>
                    </a:ext>
                  </a:extLst>
                </a:gridCol>
              </a:tblGrid>
              <a:tr h="81304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Testing method</a:t>
                      </a:r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Approach</a:t>
                      </a:r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When Tests Are Written</a:t>
                      </a:r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Purpose</a:t>
                      </a:r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Example</a:t>
                      </a:r>
                      <a:endParaRPr lang="en-US" dirty="0">
                        <a:solidFill>
                          <a:schemeClr val="bg2"/>
                        </a:solidFill>
                        <a:latin typeface="Cabin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433312"/>
                  </a:ext>
                </a:extLst>
              </a:tr>
              <a:tr h="1104657">
                <a:tc>
                  <a:txBody>
                    <a:bodyPr/>
                    <a:lstStyle/>
                    <a:p>
                      <a:endParaRPr lang="en-US" dirty="0">
                        <a:latin typeface="Cabin" panose="020B0604020202020204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TDD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Write tests before writing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Before development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Ensures code meets requirements 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Writing a function to validate input, then coding it to pass the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414840"/>
                  </a:ext>
                </a:extLst>
              </a:tr>
              <a:tr h="867387">
                <a:tc>
                  <a:txBody>
                    <a:bodyPr/>
                    <a:lstStyle/>
                    <a:p>
                      <a:endParaRPr lang="en-US" dirty="0">
                        <a:latin typeface="Cabin" panose="020B0604020202020204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Cabin" panose="020B0604020202020204" charset="0"/>
                        </a:rPr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Tests individual components separately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After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Validates small parts of the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bin" panose="020B0604020202020204" charset="0"/>
                        </a:rPr>
                        <a:t>Testing a login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7159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5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09BD0D-727F-05FA-BBA4-CC83CCC5464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31354" y="1795749"/>
            <a:ext cx="7194015" cy="2378526"/>
          </a:xfrm>
        </p:spPr>
        <p:txBody>
          <a:bodyPr/>
          <a:lstStyle/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      Time Investment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Initial slow-down due to writing tests first.</a:t>
            </a:r>
            <a:b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Test Maintenance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Ensuring tests stay up to date as code evolves.</a:t>
            </a:r>
            <a:b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Balancing TDD with Other Practices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Using TDD in Agile, CI/CD, etc.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FCD9B-0194-D14C-840F-C08271A5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8" y="1089135"/>
            <a:ext cx="6822015" cy="713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5DE63-9345-DE35-6A30-4A18010A30DD}"/>
              </a:ext>
            </a:extLst>
          </p:cNvPr>
          <p:cNvSpPr txBox="1"/>
          <p:nvPr/>
        </p:nvSpPr>
        <p:spPr>
          <a:xfrm>
            <a:off x="843148" y="1087863"/>
            <a:ext cx="4987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bin" panose="020B0604020202020204" charset="0"/>
              </a:rPr>
              <a:t>TDD challenges: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6"/>
          <p:cNvSpPr/>
          <p:nvPr/>
        </p:nvSpPr>
        <p:spPr>
          <a:xfrm>
            <a:off x="970850" y="3388174"/>
            <a:ext cx="1594883" cy="1215327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6"/>
          <p:cNvSpPr txBox="1">
            <a:spLocks noGrp="1"/>
          </p:cNvSpPr>
          <p:nvPr>
            <p:ph type="subTitle" idx="1"/>
          </p:nvPr>
        </p:nvSpPr>
        <p:spPr>
          <a:xfrm>
            <a:off x="2565733" y="1946584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TDD Slows Down Development</a:t>
            </a:r>
            <a:r>
              <a:rPr lang="en-US" sz="1400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kern="100" dirty="0">
                <a:solidFill>
                  <a:schemeClr val="bg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It’s an initial investment but speeds up development long-term.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TDD is Only for Unit Tests</a:t>
            </a:r>
            <a:r>
              <a:rPr lang="en-US" sz="1400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TDD can be used for integration and acceptance tests too.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You Need to Write Tests for Everything</a:t>
            </a:r>
            <a:r>
              <a:rPr lang="en-US" sz="1400" kern="1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Focus on critical code paths, not every line of code.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5" name="Google Shape;805;p46"/>
          <p:cNvSpPr/>
          <p:nvPr/>
        </p:nvSpPr>
        <p:spPr>
          <a:xfrm>
            <a:off x="6003950" y="4183125"/>
            <a:ext cx="147271" cy="360475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6124416" y="4323876"/>
            <a:ext cx="1173213" cy="137548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7351657" y="4263907"/>
            <a:ext cx="492371" cy="198702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7952084" y="4183125"/>
            <a:ext cx="147690" cy="360475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97;p52">
            <a:extLst>
              <a:ext uri="{FF2B5EF4-FFF2-40B4-BE49-F238E27FC236}">
                <a16:creationId xmlns:a16="http://schemas.microsoft.com/office/drawing/2014/main" id="{8880BF2E-626B-3C6A-7B09-7C9F85AC641F}"/>
              </a:ext>
            </a:extLst>
          </p:cNvPr>
          <p:cNvSpPr/>
          <p:nvPr/>
        </p:nvSpPr>
        <p:spPr>
          <a:xfrm>
            <a:off x="1768291" y="1271954"/>
            <a:ext cx="5797895" cy="6054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A4AA8-442D-F2CA-EEFD-1B9201A3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732">
            <a:off x="2362397" y="1257264"/>
            <a:ext cx="4229100" cy="604500"/>
          </a:xfrm>
        </p:spPr>
        <p:txBody>
          <a:bodyPr/>
          <a:lstStyle/>
          <a:p>
            <a:r>
              <a:rPr lang="en-US" dirty="0">
                <a:latin typeface="Cabin" panose="020B0604020202020204" charset="0"/>
              </a:rPr>
              <a:t>Common misconsumption: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10480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abin" panose="020B0604020202020204" charset="0"/>
              </a:rPr>
              <a:t>TDD in software engineering: </a:t>
            </a:r>
            <a:endParaRPr dirty="0">
              <a:solidFill>
                <a:schemeClr val="bg1"/>
              </a:solidFill>
              <a:latin typeface="Cabi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8689A-7281-CC58-B4B3-E07EF439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9" y="1676745"/>
            <a:ext cx="7035394" cy="2812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CEBC1-3560-40F8-2B43-BCE8FA971272}"/>
              </a:ext>
            </a:extLst>
          </p:cNvPr>
          <p:cNvSpPr txBox="1"/>
          <p:nvPr/>
        </p:nvSpPr>
        <p:spPr>
          <a:xfrm>
            <a:off x="1022993" y="1805536"/>
            <a:ext cx="67926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bin" panose="020B0604020202020204" charset="0"/>
              </a:rPr>
              <a:t> Ensures Code Reliability </a:t>
            </a:r>
            <a:r>
              <a:rPr lang="en-US" sz="1600" dirty="0">
                <a:latin typeface="Cabin" panose="020B0604020202020204" charset="0"/>
              </a:rPr>
              <a:t>– Tests are written first to prevent defects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bi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bin" panose="020B0604020202020204" charset="0"/>
              </a:rPr>
              <a:t>Improves Code Maintainability </a:t>
            </a:r>
            <a:r>
              <a:rPr lang="en-US" sz="1600" dirty="0">
                <a:latin typeface="Cabin" panose="020B0604020202020204" charset="0"/>
              </a:rPr>
              <a:t>– Facilitates safe refactoring without breaking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bi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bin" panose="020B0604020202020204" charset="0"/>
              </a:rPr>
              <a:t>Accelerates Debugging –</a:t>
            </a:r>
            <a:r>
              <a:rPr lang="en-US" sz="1600" dirty="0">
                <a:latin typeface="Cabin" panose="020B0604020202020204" charset="0"/>
              </a:rPr>
              <a:t> Issues are identified before major development progresses.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bi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bin" panose="020B0604020202020204" charset="0"/>
              </a:rPr>
              <a:t>Supports Agile Development </a:t>
            </a:r>
            <a:r>
              <a:rPr lang="en-US" sz="1600" dirty="0">
                <a:latin typeface="Cabin" panose="020B0604020202020204" charset="0"/>
              </a:rPr>
              <a:t>– Works well with iterative software building and continuous feedback.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86111E41-E557-8412-2B2C-DC09B300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>
            <a:extLst>
              <a:ext uri="{FF2B5EF4-FFF2-40B4-BE49-F238E27FC236}">
                <a16:creationId xmlns:a16="http://schemas.microsoft.com/office/drawing/2014/main" id="{2DC3C582-5509-1AF4-40A6-46EA6A9A5D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-546">
            <a:off x="901175" y="2114389"/>
            <a:ext cx="7306503" cy="170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Test-Driven Development (TDD) is a powerful approach that ensures </a:t>
            </a:r>
            <a:r>
              <a:rPr lang="en-US" sz="2000" b="1" dirty="0"/>
              <a:t>code reliability, maintainability, and efficiency</a:t>
            </a:r>
            <a:r>
              <a:rPr lang="en-US" sz="2000" dirty="0"/>
              <a:t> by writing tests before implementing functionality. By following the </a:t>
            </a:r>
            <a:r>
              <a:rPr lang="en-US" sz="2000" b="1" dirty="0"/>
              <a:t>Red-Green-Refactor</a:t>
            </a:r>
            <a:r>
              <a:rPr lang="en-US" sz="2000" dirty="0"/>
              <a:t> cycle, developers can catch issues early</a:t>
            </a:r>
            <a:endParaRPr sz="2000" b="1" dirty="0"/>
          </a:p>
        </p:txBody>
      </p:sp>
      <p:sp>
        <p:nvSpPr>
          <p:cNvPr id="523" name="Google Shape;523;p34">
            <a:extLst>
              <a:ext uri="{FF2B5EF4-FFF2-40B4-BE49-F238E27FC236}">
                <a16:creationId xmlns:a16="http://schemas.microsoft.com/office/drawing/2014/main" id="{5552712A-B8F4-2F9F-7AF2-3E850C5750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6274" y="1379753"/>
            <a:ext cx="7196307" cy="734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Cabin" panose="020B0604020202020204" charset="0"/>
                <a:cs typeface="Calibri Light" panose="020F0302020204030204" pitchFamily="34" charset="0"/>
              </a:rPr>
              <a:t>Conclusion: </a:t>
            </a:r>
            <a:endParaRPr dirty="0">
              <a:solidFill>
                <a:schemeClr val="dk2"/>
              </a:solidFill>
              <a:latin typeface="Cabin" panose="020B060402020202020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9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11" name="Google Shape;1111;p59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dk1"/>
                </a:solidFill>
                <a:latin typeface="Epilogue" panose="020B0604020202020204" charset="0"/>
              </a:rPr>
              <a:t>B</a:t>
            </a:r>
            <a:r>
              <a:rPr lang="en" dirty="0">
                <a:solidFill>
                  <a:schemeClr val="dk1"/>
                </a:solidFill>
                <a:latin typeface="Epilogue" panose="020B0604020202020204" charset="0"/>
              </a:rPr>
              <a:t>enefits : </a:t>
            </a:r>
            <a:r>
              <a:rPr lang="en-US" sz="1200" kern="100" dirty="0">
                <a:solidFill>
                  <a:schemeClr val="bg2"/>
                </a:solidFill>
                <a:effectLst/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https://www.conformiq.com/resources/blog-the-six-benefits-of-test-driven-development-05-16-2023</a:t>
            </a:r>
            <a:endParaRPr lang="en-US" sz="1200" kern="100" dirty="0">
              <a:solidFill>
                <a:schemeClr val="bg2"/>
              </a:solidFill>
              <a:effectLst/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200" kern="100" dirty="0">
                <a:solidFill>
                  <a:schemeClr val="tx1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Cycle : </a:t>
            </a:r>
            <a:r>
              <a:rPr lang="en-US" sz="1200" kern="100" dirty="0">
                <a:solidFill>
                  <a:schemeClr val="bg2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https://developer.ibm.com/articles/5-steps-of-test-driven-development/</a:t>
            </a:r>
            <a:endParaRPr lang="en-US" sz="1200" kern="100" dirty="0">
              <a:solidFill>
                <a:schemeClr val="bg2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200" kern="100" dirty="0">
                <a:solidFill>
                  <a:schemeClr val="tx1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Tools : </a:t>
            </a:r>
            <a:r>
              <a:rPr lang="en-US" sz="1200" kern="100" dirty="0">
                <a:solidFill>
                  <a:srgbClr val="F8EF5B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https://www.browserstack.com/guide/what-is-test-driven-development</a:t>
            </a:r>
            <a:endParaRPr lang="en-US" sz="1200" kern="100" dirty="0">
              <a:solidFill>
                <a:srgbClr val="F8EF5B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/>
            <a:r>
              <a:rPr lang="en-US" sz="1200" kern="100" dirty="0">
                <a:solidFill>
                  <a:schemeClr val="tx1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Advantages / disadvantages : </a:t>
            </a:r>
            <a:r>
              <a:rPr lang="en-US" sz="1200" kern="100" dirty="0">
                <a:solidFill>
                  <a:srgbClr val="F8EF5B"/>
                </a:solidFill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https://testsigma.com/blog/test-driven-development-testsigma/ </a:t>
            </a:r>
          </a:p>
          <a:p>
            <a:pPr marL="171450" indent="-171450"/>
            <a:endParaRPr lang="en-US" sz="1200" kern="100" dirty="0">
              <a:solidFill>
                <a:srgbClr val="F8EF5B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/>
            <a:endParaRPr lang="en-US" sz="1200" kern="100" dirty="0">
              <a:solidFill>
                <a:srgbClr val="F8EF5B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/>
            <a:endParaRPr lang="en-US" sz="1200" kern="100" dirty="0">
              <a:solidFill>
                <a:srgbClr val="F8EF5B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kern="100" dirty="0">
              <a:solidFill>
                <a:srgbClr val="F8EF5B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kern="100" dirty="0">
              <a:solidFill>
                <a:schemeClr val="bg2"/>
              </a:solidFill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kern="100" dirty="0">
              <a:solidFill>
                <a:schemeClr val="bg2"/>
              </a:solidFill>
              <a:effectLst/>
              <a:latin typeface="Epilogue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621471" y="2911864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226508" y="1547713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1619787" y="3621037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621471" y="1547713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277910" y="1537895"/>
            <a:ext cx="684209" cy="590784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05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779883" y="3616804"/>
            <a:ext cx="684209" cy="5907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04</a:t>
            </a:r>
            <a:r>
              <a:rPr lang="en-US" dirty="0">
                <a:solidFill>
                  <a:srgbClr val="1B222D"/>
                </a:solidFill>
              </a:rPr>
              <a:t> </a:t>
            </a:r>
            <a:endParaRPr dirty="0">
              <a:solidFill>
                <a:srgbClr val="1B222D"/>
              </a:solidFill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774811" y="2882557"/>
            <a:ext cx="689281" cy="593400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03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777214" y="1508544"/>
            <a:ext cx="684208" cy="56430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Epilogue" panose="020B0604020202020204" charset="0"/>
              </a:rPr>
              <a:t>  </a:t>
            </a: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01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1740433" y="1639838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D</a:t>
            </a:r>
            <a:r>
              <a:rPr lang="en" dirty="0">
                <a:solidFill>
                  <a:srgbClr val="1B222D"/>
                </a:solidFill>
                <a:latin typeface="Cabin" panose="020B0604020202020204" charset="0"/>
              </a:rPr>
              <a:t>efinition </a:t>
            </a:r>
            <a:endParaRPr dirty="0">
              <a:solidFill>
                <a:srgbClr val="1B222D"/>
              </a:solidFill>
              <a:latin typeface="Cabin" panose="020B0604020202020204" charset="0"/>
            </a:endParaRPr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1826216" y="3694952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Advantages</a:t>
            </a:r>
            <a:r>
              <a:rPr lang="en-US" dirty="0">
                <a:solidFill>
                  <a:srgbClr val="1B222D"/>
                </a:solidFill>
              </a:rPr>
              <a:t> </a:t>
            </a:r>
            <a:endParaRPr dirty="0">
              <a:solidFill>
                <a:srgbClr val="1B222D"/>
              </a:solidFill>
            </a:endParaRPr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684374" y="854883"/>
            <a:ext cx="623894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Cabin" panose="020B0604020202020204" charset="0"/>
              </a:rPr>
              <a:t>P</a:t>
            </a:r>
            <a:r>
              <a:rPr lang="en" sz="4000" dirty="0">
                <a:solidFill>
                  <a:schemeClr val="bg1"/>
                </a:solidFill>
                <a:latin typeface="Cabin" panose="020B0604020202020204" charset="0"/>
              </a:rPr>
              <a:t>oints to discuss:</a:t>
            </a:r>
            <a:endParaRPr sz="4000" dirty="0">
              <a:solidFill>
                <a:schemeClr val="bg1"/>
              </a:solidFill>
              <a:latin typeface="Cabin" panose="020B0604020202020204" charset="0"/>
            </a:endParaRPr>
          </a:p>
        </p:txBody>
      </p:sp>
      <p:sp>
        <p:nvSpPr>
          <p:cNvPr id="2" name="Google Shape;561;p36">
            <a:extLst>
              <a:ext uri="{FF2B5EF4-FFF2-40B4-BE49-F238E27FC236}">
                <a16:creationId xmlns:a16="http://schemas.microsoft.com/office/drawing/2014/main" id="{5B210F85-DA4C-B251-24F4-959924779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12" y="2173295"/>
            <a:ext cx="684208" cy="59370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42900" algn="l"/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02</a:t>
            </a:r>
          </a:p>
        </p:txBody>
      </p:sp>
      <p:grpSp>
        <p:nvGrpSpPr>
          <p:cNvPr id="3" name="Google Shape;555;p36">
            <a:extLst>
              <a:ext uri="{FF2B5EF4-FFF2-40B4-BE49-F238E27FC236}">
                <a16:creationId xmlns:a16="http://schemas.microsoft.com/office/drawing/2014/main" id="{C3E8E8E5-3B3D-4999-5727-479B2E48A49F}"/>
              </a:ext>
            </a:extLst>
          </p:cNvPr>
          <p:cNvGrpSpPr/>
          <p:nvPr/>
        </p:nvGrpSpPr>
        <p:grpSpPr>
          <a:xfrm>
            <a:off x="1621471" y="2219177"/>
            <a:ext cx="2392050" cy="586550"/>
            <a:chOff x="5489850" y="1719050"/>
            <a:chExt cx="2392050" cy="586550"/>
          </a:xfrm>
        </p:grpSpPr>
        <p:sp>
          <p:nvSpPr>
            <p:cNvPr id="4" name="Google Shape;556;p36">
              <a:extLst>
                <a:ext uri="{FF2B5EF4-FFF2-40B4-BE49-F238E27FC236}">
                  <a16:creationId xmlns:a16="http://schemas.microsoft.com/office/drawing/2014/main" id="{ED56439E-C37F-84BF-7D89-408EB49984C9}"/>
                </a:ext>
              </a:extLst>
            </p:cNvPr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57;p36">
              <a:extLst>
                <a:ext uri="{FF2B5EF4-FFF2-40B4-BE49-F238E27FC236}">
                  <a16:creationId xmlns:a16="http://schemas.microsoft.com/office/drawing/2014/main" id="{DA488F7F-CD4D-8519-40A3-2CD63A446959}"/>
                </a:ext>
              </a:extLst>
            </p:cNvPr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6" name="Google Shape;558;p36">
            <a:extLst>
              <a:ext uri="{FF2B5EF4-FFF2-40B4-BE49-F238E27FC236}">
                <a16:creationId xmlns:a16="http://schemas.microsoft.com/office/drawing/2014/main" id="{AC22565A-5B46-AE16-CC10-490909F4EB13}"/>
              </a:ext>
            </a:extLst>
          </p:cNvPr>
          <p:cNvSpPr/>
          <p:nvPr/>
        </p:nvSpPr>
        <p:spPr>
          <a:xfrm>
            <a:off x="4277910" y="2204655"/>
            <a:ext cx="684209" cy="590784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06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sp>
        <p:nvSpPr>
          <p:cNvPr id="9" name="Google Shape;558;p36">
            <a:extLst>
              <a:ext uri="{FF2B5EF4-FFF2-40B4-BE49-F238E27FC236}">
                <a16:creationId xmlns:a16="http://schemas.microsoft.com/office/drawing/2014/main" id="{F2630754-6DBB-B5AD-7ECE-36DF210E3632}"/>
              </a:ext>
            </a:extLst>
          </p:cNvPr>
          <p:cNvSpPr/>
          <p:nvPr/>
        </p:nvSpPr>
        <p:spPr>
          <a:xfrm>
            <a:off x="4297070" y="2911864"/>
            <a:ext cx="684209" cy="590784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07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sp>
        <p:nvSpPr>
          <p:cNvPr id="10" name="Google Shape;558;p36">
            <a:extLst>
              <a:ext uri="{FF2B5EF4-FFF2-40B4-BE49-F238E27FC236}">
                <a16:creationId xmlns:a16="http://schemas.microsoft.com/office/drawing/2014/main" id="{A0F8A2EC-7C5B-730B-E386-4589BA6229EF}"/>
              </a:ext>
            </a:extLst>
          </p:cNvPr>
          <p:cNvSpPr/>
          <p:nvPr/>
        </p:nvSpPr>
        <p:spPr>
          <a:xfrm>
            <a:off x="4297070" y="3610912"/>
            <a:ext cx="684209" cy="590784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Epilogue" panose="020B0604020202020204" charset="0"/>
              </a:rPr>
              <a:t>  08</a:t>
            </a:r>
            <a:endParaRPr sz="1800" b="1" dirty="0">
              <a:solidFill>
                <a:srgbClr val="1B222D"/>
              </a:solidFill>
              <a:latin typeface="Epilogue" panose="020B0604020202020204" charset="0"/>
            </a:endParaRPr>
          </a:p>
        </p:txBody>
      </p:sp>
      <p:grpSp>
        <p:nvGrpSpPr>
          <p:cNvPr id="15" name="Google Shape;549;p36">
            <a:extLst>
              <a:ext uri="{FF2B5EF4-FFF2-40B4-BE49-F238E27FC236}">
                <a16:creationId xmlns:a16="http://schemas.microsoft.com/office/drawing/2014/main" id="{C9B94450-F9E5-CAAD-D8F3-8FF8E4B158CD}"/>
              </a:ext>
            </a:extLst>
          </p:cNvPr>
          <p:cNvGrpSpPr/>
          <p:nvPr/>
        </p:nvGrpSpPr>
        <p:grpSpPr>
          <a:xfrm>
            <a:off x="5270383" y="2252546"/>
            <a:ext cx="2392050" cy="586550"/>
            <a:chOff x="5489850" y="1719050"/>
            <a:chExt cx="2392050" cy="586550"/>
          </a:xfrm>
        </p:grpSpPr>
        <p:sp>
          <p:nvSpPr>
            <p:cNvPr id="16" name="Google Shape;550;p36">
              <a:extLst>
                <a:ext uri="{FF2B5EF4-FFF2-40B4-BE49-F238E27FC236}">
                  <a16:creationId xmlns:a16="http://schemas.microsoft.com/office/drawing/2014/main" id="{750E9313-D641-C15F-EA6F-D87E1C7B1321}"/>
                </a:ext>
              </a:extLst>
            </p:cNvPr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1;p36">
              <a:extLst>
                <a:ext uri="{FF2B5EF4-FFF2-40B4-BE49-F238E27FC236}">
                  <a16:creationId xmlns:a16="http://schemas.microsoft.com/office/drawing/2014/main" id="{47FB34EA-63C8-9E75-B39D-E4A1C6B32AB6}"/>
                </a:ext>
              </a:extLst>
            </p:cNvPr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49;p36">
            <a:extLst>
              <a:ext uri="{FF2B5EF4-FFF2-40B4-BE49-F238E27FC236}">
                <a16:creationId xmlns:a16="http://schemas.microsoft.com/office/drawing/2014/main" id="{C5ECA777-4699-3478-E8E5-8C7610499E35}"/>
              </a:ext>
            </a:extLst>
          </p:cNvPr>
          <p:cNvGrpSpPr/>
          <p:nvPr/>
        </p:nvGrpSpPr>
        <p:grpSpPr>
          <a:xfrm>
            <a:off x="5270383" y="2909108"/>
            <a:ext cx="2392050" cy="586550"/>
            <a:chOff x="5489850" y="1719050"/>
            <a:chExt cx="2392050" cy="586550"/>
          </a:xfrm>
        </p:grpSpPr>
        <p:sp>
          <p:nvSpPr>
            <p:cNvPr id="19" name="Google Shape;550;p36">
              <a:extLst>
                <a:ext uri="{FF2B5EF4-FFF2-40B4-BE49-F238E27FC236}">
                  <a16:creationId xmlns:a16="http://schemas.microsoft.com/office/drawing/2014/main" id="{AC443167-0796-F802-B03D-5B58D8DA8A99}"/>
                </a:ext>
              </a:extLst>
            </p:cNvPr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1;p36">
              <a:extLst>
                <a:ext uri="{FF2B5EF4-FFF2-40B4-BE49-F238E27FC236}">
                  <a16:creationId xmlns:a16="http://schemas.microsoft.com/office/drawing/2014/main" id="{3E3F869F-7DC2-300F-813D-83A351ACD5E5}"/>
                </a:ext>
              </a:extLst>
            </p:cNvPr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49;p36">
            <a:extLst>
              <a:ext uri="{FF2B5EF4-FFF2-40B4-BE49-F238E27FC236}">
                <a16:creationId xmlns:a16="http://schemas.microsoft.com/office/drawing/2014/main" id="{26016A84-DB3A-6E0F-00A0-5954F711CF52}"/>
              </a:ext>
            </a:extLst>
          </p:cNvPr>
          <p:cNvGrpSpPr/>
          <p:nvPr/>
        </p:nvGrpSpPr>
        <p:grpSpPr>
          <a:xfrm>
            <a:off x="5235316" y="3621037"/>
            <a:ext cx="2392050" cy="586550"/>
            <a:chOff x="5489850" y="1719050"/>
            <a:chExt cx="2392050" cy="586550"/>
          </a:xfrm>
        </p:grpSpPr>
        <p:sp>
          <p:nvSpPr>
            <p:cNvPr id="22" name="Google Shape;550;p36">
              <a:extLst>
                <a:ext uri="{FF2B5EF4-FFF2-40B4-BE49-F238E27FC236}">
                  <a16:creationId xmlns:a16="http://schemas.microsoft.com/office/drawing/2014/main" id="{8C7F976A-17E8-036B-A827-F3872DCB714E}"/>
                </a:ext>
              </a:extLst>
            </p:cNvPr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;p36">
              <a:extLst>
                <a:ext uri="{FF2B5EF4-FFF2-40B4-BE49-F238E27FC236}">
                  <a16:creationId xmlns:a16="http://schemas.microsoft.com/office/drawing/2014/main" id="{71EFB356-0193-AC73-D1E2-78191C4CFF5F}"/>
                </a:ext>
              </a:extLst>
            </p:cNvPr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557;p36">
            <a:extLst>
              <a:ext uri="{FF2B5EF4-FFF2-40B4-BE49-F238E27FC236}">
                <a16:creationId xmlns:a16="http://schemas.microsoft.com/office/drawing/2014/main" id="{74992BB3-D865-136E-3387-251C8DE84C78}"/>
              </a:ext>
            </a:extLst>
          </p:cNvPr>
          <p:cNvSpPr/>
          <p:nvPr/>
        </p:nvSpPr>
        <p:spPr>
          <a:xfrm>
            <a:off x="1615916" y="2894099"/>
            <a:ext cx="2304300" cy="53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" name="Google Shape;570;p36">
            <a:extLst>
              <a:ext uri="{FF2B5EF4-FFF2-40B4-BE49-F238E27FC236}">
                <a16:creationId xmlns:a16="http://schemas.microsoft.com/office/drawing/2014/main" id="{55455857-291B-C5FF-AEFC-8AF7F743B3FB}"/>
              </a:ext>
            </a:extLst>
          </p:cNvPr>
          <p:cNvSpPr txBox="1">
            <a:spLocks/>
          </p:cNvSpPr>
          <p:nvPr/>
        </p:nvSpPr>
        <p:spPr>
          <a:xfrm>
            <a:off x="5358133" y="1614392"/>
            <a:ext cx="21643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Disadvantages</a:t>
            </a:r>
            <a:r>
              <a:rPr lang="en-US" dirty="0"/>
              <a:t> </a:t>
            </a:r>
          </a:p>
        </p:txBody>
      </p:sp>
      <p:sp>
        <p:nvSpPr>
          <p:cNvPr id="31" name="Google Shape;570;p36">
            <a:extLst>
              <a:ext uri="{FF2B5EF4-FFF2-40B4-BE49-F238E27FC236}">
                <a16:creationId xmlns:a16="http://schemas.microsoft.com/office/drawing/2014/main" id="{0222FCAC-2E82-9DD9-74C6-67433A915D63}"/>
              </a:ext>
            </a:extLst>
          </p:cNvPr>
          <p:cNvSpPr txBox="1">
            <a:spLocks/>
          </p:cNvSpPr>
          <p:nvPr/>
        </p:nvSpPr>
        <p:spPr>
          <a:xfrm>
            <a:off x="1835391" y="2973158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Tools</a:t>
            </a:r>
          </a:p>
        </p:txBody>
      </p:sp>
      <p:sp>
        <p:nvSpPr>
          <p:cNvPr id="32" name="Google Shape;570;p36">
            <a:extLst>
              <a:ext uri="{FF2B5EF4-FFF2-40B4-BE49-F238E27FC236}">
                <a16:creationId xmlns:a16="http://schemas.microsoft.com/office/drawing/2014/main" id="{61B72106-FE1F-A47E-CE52-D2C96D0480F1}"/>
              </a:ext>
            </a:extLst>
          </p:cNvPr>
          <p:cNvSpPr txBox="1">
            <a:spLocks/>
          </p:cNvSpPr>
          <p:nvPr/>
        </p:nvSpPr>
        <p:spPr>
          <a:xfrm>
            <a:off x="1816231" y="2289004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Benefits</a:t>
            </a:r>
            <a:r>
              <a:rPr lang="en-US" dirty="0"/>
              <a:t> </a:t>
            </a:r>
          </a:p>
        </p:txBody>
      </p:sp>
      <p:sp>
        <p:nvSpPr>
          <p:cNvPr id="33" name="Google Shape;570;p36">
            <a:extLst>
              <a:ext uri="{FF2B5EF4-FFF2-40B4-BE49-F238E27FC236}">
                <a16:creationId xmlns:a16="http://schemas.microsoft.com/office/drawing/2014/main" id="{DCCFA7CE-1744-3C34-D18B-2AF8FE7ABC53}"/>
              </a:ext>
            </a:extLst>
          </p:cNvPr>
          <p:cNvSpPr txBox="1">
            <a:spLocks/>
          </p:cNvSpPr>
          <p:nvPr/>
        </p:nvSpPr>
        <p:spPr>
          <a:xfrm>
            <a:off x="5434084" y="3006727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Usage in SE</a:t>
            </a:r>
          </a:p>
        </p:txBody>
      </p:sp>
      <p:sp>
        <p:nvSpPr>
          <p:cNvPr id="34" name="Google Shape;570;p36">
            <a:extLst>
              <a:ext uri="{FF2B5EF4-FFF2-40B4-BE49-F238E27FC236}">
                <a16:creationId xmlns:a16="http://schemas.microsoft.com/office/drawing/2014/main" id="{EFF5F186-7565-5C08-F704-D7A6B236B9A5}"/>
              </a:ext>
            </a:extLst>
          </p:cNvPr>
          <p:cNvSpPr txBox="1">
            <a:spLocks/>
          </p:cNvSpPr>
          <p:nvPr/>
        </p:nvSpPr>
        <p:spPr>
          <a:xfrm>
            <a:off x="5434084" y="3694952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5" name="Google Shape;570;p36">
            <a:extLst>
              <a:ext uri="{FF2B5EF4-FFF2-40B4-BE49-F238E27FC236}">
                <a16:creationId xmlns:a16="http://schemas.microsoft.com/office/drawing/2014/main" id="{0703F0E7-3300-A6A6-8F4D-136502863C26}"/>
              </a:ext>
            </a:extLst>
          </p:cNvPr>
          <p:cNvSpPr txBox="1">
            <a:spLocks/>
          </p:cNvSpPr>
          <p:nvPr/>
        </p:nvSpPr>
        <p:spPr>
          <a:xfrm>
            <a:off x="5434084" y="2308696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>
                <a:solidFill>
                  <a:srgbClr val="1B222D"/>
                </a:solidFill>
                <a:latin typeface="Cabin" panose="020B0604020202020204" charset="0"/>
              </a:rPr>
              <a:t>How it 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/>
          <p:nvPr/>
        </p:nvSpPr>
        <p:spPr>
          <a:xfrm>
            <a:off x="3013584" y="1034267"/>
            <a:ext cx="5200325" cy="1537483"/>
          </a:xfrm>
          <a:prstGeom prst="roundRect">
            <a:avLst>
              <a:gd name="adj" fmla="val 16667"/>
            </a:avLst>
          </a:prstGeom>
          <a:solidFill>
            <a:schemeClr val="bg1">
              <a:lumMod val="90000"/>
              <a:lumOff val="1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37"/>
          <p:cNvSpPr/>
          <p:nvPr/>
        </p:nvSpPr>
        <p:spPr>
          <a:xfrm>
            <a:off x="815942" y="981287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1049743" y="1345100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bin" panose="020B0604020202020204" charset="0"/>
              </a:rPr>
              <a:t>01</a:t>
            </a:r>
            <a:endParaRPr dirty="0">
              <a:latin typeface="Cabin" panose="020B0604020202020204" charset="0"/>
            </a:endParaRPr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3188279" y="1070087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latin typeface="Cabin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Cabin" panose="020B0604020202020204" charset="0"/>
              </a:rPr>
              <a:t>D</a:t>
            </a:r>
            <a:r>
              <a:rPr lang="en" dirty="0">
                <a:solidFill>
                  <a:schemeClr val="bg2"/>
                </a:solidFill>
                <a:latin typeface="Cabin" panose="020B0604020202020204" charset="0"/>
              </a:rPr>
              <a:t>efinition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85;p37">
            <a:extLst>
              <a:ext uri="{FF2B5EF4-FFF2-40B4-BE49-F238E27FC236}">
                <a16:creationId xmlns:a16="http://schemas.microsoft.com/office/drawing/2014/main" id="{C4E88CA2-0729-ECF0-B2E9-8D35D201BE1A}"/>
              </a:ext>
            </a:extLst>
          </p:cNvPr>
          <p:cNvSpPr txBox="1">
            <a:spLocks/>
          </p:cNvSpPr>
          <p:nvPr/>
        </p:nvSpPr>
        <p:spPr>
          <a:xfrm>
            <a:off x="3741040" y="2437164"/>
            <a:ext cx="3745411" cy="231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43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18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Test-Driven Development is also known as TDD.</a:t>
            </a:r>
          </a:p>
          <a:p>
            <a:r>
              <a:rPr lang="en-US" sz="18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TDD is a software development practice where you write tests before writing the actual code. </a:t>
            </a:r>
            <a:endParaRPr lang="en-US" dirty="0">
              <a:solidFill>
                <a:srgbClr val="1B222D"/>
              </a:solidFill>
              <a:latin typeface="Cabin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3E00A-D03D-6BC7-804D-21673185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79" y="2673902"/>
            <a:ext cx="2246804" cy="1846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403721" y="1567816"/>
            <a:ext cx="2340796" cy="2924174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789735" y="1556385"/>
            <a:ext cx="2336358" cy="2924175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17733" y="1556385"/>
            <a:ext cx="2340796" cy="2924175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9208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Cabin" panose="020B0604020202020204" charset="0"/>
              </a:rPr>
              <a:t>Benefits of TDD:</a:t>
            </a:r>
            <a:endParaRPr dirty="0">
              <a:solidFill>
                <a:schemeClr val="bg1"/>
              </a:solidFill>
              <a:latin typeface="Cabin" panose="020B0604020202020204" charset="0"/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863161" y="2007325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  <a:latin typeface="Cabin" panose="020B0604020202020204" charset="0"/>
              </a:rPr>
              <a:t>Improved Code Quality</a:t>
            </a:r>
            <a:r>
              <a:rPr lang="en-US" dirty="0">
                <a:solidFill>
                  <a:schemeClr val="bg2"/>
                </a:solidFill>
                <a:latin typeface="Cabin" panose="020B0604020202020204" charset="0"/>
              </a:rPr>
              <a:t>: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12518" y="2571749"/>
            <a:ext cx="1958700" cy="1579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bin" panose="020B0604020202020204" charset="0"/>
              </a:rPr>
              <a:t> </a:t>
            </a:r>
            <a:r>
              <a:rPr lang="en-US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By writing tests first, developers create cleaner, more modular code, leading to fewer defects and better maintainability.</a:t>
            </a:r>
            <a:endParaRPr dirty="0">
              <a:latin typeface="Cabin" panose="020B0604020202020204" charset="0"/>
            </a:endParaRPr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3543024" y="2053646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Faster Debugging and Maintenance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subTitle" idx="4"/>
          </p:nvPr>
        </p:nvSpPr>
        <p:spPr>
          <a:xfrm>
            <a:off x="3523810" y="2723397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Easier identification of bugs and quicker fixes.</a:t>
            </a:r>
            <a:endParaRPr dirty="0">
              <a:latin typeface="Cabin" panose="020B0604020202020204" charset="0"/>
            </a:endParaRPr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 idx="5"/>
          </p:nvPr>
        </p:nvSpPr>
        <p:spPr>
          <a:xfrm>
            <a:off x="6156258" y="1892404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Better Collaboration</a:t>
            </a:r>
            <a:r>
              <a:rPr lang="en-US" sz="1800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  <p:sp>
        <p:nvSpPr>
          <p:cNvPr id="673" name="Google Shape;673;p40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Tests serve as documentation for developers, testers, and stakeholders.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7"/>
          <p:cNvGrpSpPr/>
          <p:nvPr/>
        </p:nvGrpSpPr>
        <p:grpSpPr>
          <a:xfrm>
            <a:off x="4839525" y="1749300"/>
            <a:ext cx="3139000" cy="2675497"/>
            <a:chOff x="1052025" y="1789250"/>
            <a:chExt cx="3139000" cy="2675497"/>
          </a:xfrm>
        </p:grpSpPr>
        <p:sp>
          <p:nvSpPr>
            <p:cNvPr id="816" name="Google Shape;816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7"/>
          <p:cNvSpPr txBox="1">
            <a:spLocks noGrp="1"/>
          </p:cNvSpPr>
          <p:nvPr>
            <p:ph type="subTitle" idx="2"/>
          </p:nvPr>
        </p:nvSpPr>
        <p:spPr>
          <a:xfrm>
            <a:off x="5101114" y="2854232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Small, testable increments make it easier to estimate time and manage risks.</a:t>
            </a:r>
          </a:p>
        </p:txBody>
      </p: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bin" panose="020B0604020202020204" charset="0"/>
                <a:sym typeface="Epilogue"/>
              </a:rPr>
              <a:t>Furthermore: </a:t>
            </a:r>
            <a:endParaRPr dirty="0">
              <a:solidFill>
                <a:schemeClr val="bg1"/>
              </a:solidFill>
              <a:latin typeface="Cabin" panose="020B0604020202020204" charset="0"/>
              <a:sym typeface="Epilogue"/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4"/>
          </p:nvPr>
        </p:nvSpPr>
        <p:spPr>
          <a:xfrm>
            <a:off x="5110114" y="2151282"/>
            <a:ext cx="241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Improved Project Estimation &amp; Risk Management: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  <p:grpSp>
        <p:nvGrpSpPr>
          <p:cNvPr id="823" name="Google Shape;823;p47"/>
          <p:cNvGrpSpPr/>
          <p:nvPr/>
        </p:nvGrpSpPr>
        <p:grpSpPr>
          <a:xfrm>
            <a:off x="1165475" y="1749300"/>
            <a:ext cx="3139000" cy="2675497"/>
            <a:chOff x="1052025" y="1789250"/>
            <a:chExt cx="3139000" cy="2675497"/>
          </a:xfrm>
        </p:grpSpPr>
        <p:sp>
          <p:nvSpPr>
            <p:cNvPr id="824" name="Google Shape;824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7"/>
          <p:cNvSpPr txBox="1">
            <a:spLocks noGrp="1"/>
          </p:cNvSpPr>
          <p:nvPr>
            <p:ph type="subTitle" idx="1"/>
          </p:nvPr>
        </p:nvSpPr>
        <p:spPr>
          <a:xfrm>
            <a:off x="1433814" y="2812443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Confidence in making changes with a safety net of tests.</a:t>
            </a:r>
            <a:endParaRPr dirty="0">
              <a:latin typeface="Cabin" panose="020B0604020202020204" charset="0"/>
            </a:endParaRPr>
          </a:p>
        </p:txBody>
      </p:sp>
      <p:sp>
        <p:nvSpPr>
          <p:cNvPr id="829" name="Google Shape;829;p47"/>
          <p:cNvSpPr txBox="1">
            <a:spLocks noGrp="1"/>
          </p:cNvSpPr>
          <p:nvPr>
            <p:ph type="title" idx="3"/>
          </p:nvPr>
        </p:nvSpPr>
        <p:spPr>
          <a:xfrm>
            <a:off x="1433814" y="2151282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Easier Refactoring:</a:t>
            </a:r>
            <a:endParaRPr dirty="0">
              <a:solidFill>
                <a:schemeClr val="bg2"/>
              </a:solidFill>
              <a:latin typeface="Cabin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987591" y="1270142"/>
            <a:ext cx="6779301" cy="653444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797157" y="2080815"/>
            <a:ext cx="6969735" cy="1940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Unit Testing Frameworks</a:t>
            </a:r>
            <a:r>
              <a:rPr lang="en-US" sz="1800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JUnit (Java), NUnit (.NET), pytest (Python), etc.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Continuous Integration Tools</a:t>
            </a:r>
            <a:r>
              <a:rPr lang="en-US" sz="1800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Jenkins, Travis CI, CircleCI.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Mocking Libraries</a:t>
            </a:r>
            <a:r>
              <a:rPr lang="en-US" sz="1800" kern="100" dirty="0">
                <a:solidFill>
                  <a:srgbClr val="F8EF5B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Mockito, Moq, etc.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Google Shape;996;p52">
            <a:extLst>
              <a:ext uri="{FF2B5EF4-FFF2-40B4-BE49-F238E27FC236}">
                <a16:creationId xmlns:a16="http://schemas.microsoft.com/office/drawing/2014/main" id="{B9AC127B-1357-3DF5-3D68-01F5302BF507}"/>
              </a:ext>
            </a:extLst>
          </p:cNvPr>
          <p:cNvSpPr/>
          <p:nvPr/>
        </p:nvSpPr>
        <p:spPr>
          <a:xfrm>
            <a:off x="797157" y="1122343"/>
            <a:ext cx="6821909" cy="71247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CDA05C-6DA5-85AD-5CCE-01970552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486"/>
            <a:ext cx="4162800" cy="923100"/>
          </a:xfrm>
        </p:spPr>
        <p:txBody>
          <a:bodyPr/>
          <a:lstStyle/>
          <a:p>
            <a:r>
              <a:rPr lang="en-US" sz="5400" dirty="0">
                <a:solidFill>
                  <a:schemeClr val="bg2"/>
                </a:solidFill>
                <a:latin typeface="Cabin" panose="020B0604020202020204" charset="0"/>
              </a:rPr>
              <a:t>Tools: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52"/>
          <p:cNvGrpSpPr/>
          <p:nvPr/>
        </p:nvGrpSpPr>
        <p:grpSpPr>
          <a:xfrm>
            <a:off x="639315" y="1091106"/>
            <a:ext cx="7017407" cy="836845"/>
            <a:chOff x="720025" y="3236475"/>
            <a:chExt cx="1593596" cy="622983"/>
          </a:xfrm>
        </p:grpSpPr>
        <p:sp>
          <p:nvSpPr>
            <p:cNvPr id="996" name="Google Shape;996;p52"/>
            <p:cNvSpPr/>
            <p:nvPr/>
          </p:nvSpPr>
          <p:spPr>
            <a:xfrm>
              <a:off x="764421" y="3329058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720025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2" name="Google Shape;1002;p52"/>
          <p:cNvSpPr txBox="1"/>
          <p:nvPr/>
        </p:nvSpPr>
        <p:spPr>
          <a:xfrm>
            <a:off x="639315" y="2052317"/>
            <a:ext cx="7527369" cy="264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Write tests before 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to ensure better, faster, and more reliable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Catch mistakes early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reducing time spent fixing issues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Confidence in functionality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with a full suite of tests verifying correct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Easier future changes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since tests prevent unintended breakages.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Continuous testing speeds up debugging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helping to identify and fix bugs faster.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C8215-3644-61B7-03B0-41B668581C53}"/>
              </a:ext>
            </a:extLst>
          </p:cNvPr>
          <p:cNvSpPr txBox="1"/>
          <p:nvPr/>
        </p:nvSpPr>
        <p:spPr>
          <a:xfrm>
            <a:off x="1081516" y="1216513"/>
            <a:ext cx="467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B222D"/>
                </a:solidFill>
                <a:latin typeface="Cabin" panose="020B0604020202020204" charset="0"/>
              </a:rPr>
              <a:t>Advantages of TDD: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13;p43">
            <a:extLst>
              <a:ext uri="{FF2B5EF4-FFF2-40B4-BE49-F238E27FC236}">
                <a16:creationId xmlns:a16="http://schemas.microsoft.com/office/drawing/2014/main" id="{EB4FB200-D188-CA06-C4D3-7C3CA518F1B1}"/>
              </a:ext>
            </a:extLst>
          </p:cNvPr>
          <p:cNvGrpSpPr/>
          <p:nvPr/>
        </p:nvGrpSpPr>
        <p:grpSpPr>
          <a:xfrm>
            <a:off x="901700" y="1174867"/>
            <a:ext cx="7466451" cy="879564"/>
            <a:chOff x="1594924" y="1602186"/>
            <a:chExt cx="2391926" cy="703427"/>
          </a:xfrm>
        </p:grpSpPr>
        <p:sp>
          <p:nvSpPr>
            <p:cNvPr id="3" name="Google Shape;714;p43">
              <a:extLst>
                <a:ext uri="{FF2B5EF4-FFF2-40B4-BE49-F238E27FC236}">
                  <a16:creationId xmlns:a16="http://schemas.microsoft.com/office/drawing/2014/main" id="{1BEACA6A-6A3C-6B27-9F53-ECBFFAC16A20}"/>
                </a:ext>
              </a:extLst>
            </p:cNvPr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5;p43">
              <a:extLst>
                <a:ext uri="{FF2B5EF4-FFF2-40B4-BE49-F238E27FC236}">
                  <a16:creationId xmlns:a16="http://schemas.microsoft.com/office/drawing/2014/main" id="{661BE424-2ECF-AB80-62C7-AF3073F2A187}"/>
                </a:ext>
              </a:extLst>
            </p:cNvPr>
            <p:cNvSpPr/>
            <p:nvPr/>
          </p:nvSpPr>
          <p:spPr>
            <a:xfrm>
              <a:off x="1594924" y="1602186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1FD30E-81DD-C283-EC89-00CF2C4D3111}"/>
              </a:ext>
            </a:extLst>
          </p:cNvPr>
          <p:cNvSpPr txBox="1"/>
          <p:nvPr/>
        </p:nvSpPr>
        <p:spPr>
          <a:xfrm>
            <a:off x="901699" y="1159656"/>
            <a:ext cx="4342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B222D"/>
                </a:solidFill>
                <a:latin typeface="Cabin" panose="020B0604020202020204" charset="0"/>
              </a:rPr>
              <a:t>Disadvantages: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841F3B-098E-354B-9E79-A751B5F3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5846" y="1877052"/>
            <a:ext cx="759230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Time-consuming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Writing tests before coding can slow down development progress.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Difficult for complex 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Testing large or complicated features requires significant effort.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Rigid 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Making quick changes or adding new features can be challenging.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Balance issue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Too much focus on testing might reduce actual development time.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Requires test automation knowledge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EF5B"/>
                </a:solidFill>
                <a:effectLst/>
                <a:latin typeface="Cabin" panose="020B060402020202020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  <a:t>Not ideal for those unfamiliar with automation.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bin" panose="020B060402020202020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bin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bin" panose="020B0604020202020204" charset="0"/>
              </a:rPr>
              <a:t>TDD process:</a:t>
            </a:r>
            <a:endParaRPr dirty="0">
              <a:solidFill>
                <a:schemeClr val="bg1"/>
              </a:solidFill>
              <a:latin typeface="Cabin" panose="020B0604020202020204" charset="0"/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957803" y="3503551"/>
            <a:ext cx="1454227" cy="434893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793701" y="3537551"/>
            <a:ext cx="1776098" cy="3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5-Refactor</a:t>
            </a:r>
            <a:r>
              <a:rPr lang="en-US" dirty="0">
                <a:solidFill>
                  <a:schemeClr val="tx1"/>
                </a:solidFill>
                <a:effectLst/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b="1" dirty="0">
              <a:solidFill>
                <a:schemeClr val="tx1"/>
              </a:solidFill>
              <a:latin typeface="Epilogue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4419712" y="3788688"/>
            <a:ext cx="184529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algn="ctr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Write the simplest code to make the test pass.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41"/>
          <p:cNvSpPr txBox="1"/>
          <p:nvPr/>
        </p:nvSpPr>
        <p:spPr>
          <a:xfrm>
            <a:off x="1060220" y="3783079"/>
            <a:ext cx="1849528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algn="ctr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kern="1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Verify the test fails (as no code exists yet).</a:t>
            </a: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373450" y="1621050"/>
            <a:ext cx="1598600" cy="581650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533556" y="1678650"/>
            <a:ext cx="1219987" cy="44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1-Write a Test</a:t>
            </a:r>
            <a:r>
              <a:rPr lang="en-US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b="1" dirty="0">
              <a:solidFill>
                <a:schemeClr val="tx1"/>
              </a:solidFill>
              <a:latin typeface="Cabin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1462250" y="2151934"/>
            <a:ext cx="1366205" cy="59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Start with a test based 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B222D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 requirement</a:t>
            </a:r>
            <a:r>
              <a:rPr lang="en-US" sz="1200" dirty="0">
                <a:solidFill>
                  <a:srgbClr val="1B222D"/>
                </a:solidFill>
                <a:effectLst/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dirty="0">
              <a:solidFill>
                <a:srgbClr val="1B222D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71900" y="1627400"/>
            <a:ext cx="1598600" cy="581650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1462250" y="3313484"/>
            <a:ext cx="1362600" cy="44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2-Run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Test</a:t>
            </a:r>
            <a:r>
              <a:rPr lang="en-US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b="1" dirty="0">
              <a:solidFill>
                <a:schemeClr val="tx1"/>
              </a:solidFill>
              <a:latin typeface="Cabin" panose="020B0604020202020204" charset="0"/>
              <a:ea typeface="Epilogue"/>
              <a:cs typeface="Epilogue"/>
              <a:sym typeface="Epilogue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6407199" y="2232900"/>
            <a:ext cx="1362600" cy="59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Ensure all tests pass</a:t>
            </a:r>
            <a:r>
              <a:rPr lang="en-US" dirty="0">
                <a:effectLst/>
                <a:latin typeface="Epilogu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dirty="0">
              <a:solidFill>
                <a:srgbClr val="FFFFFF"/>
              </a:solidFill>
              <a:latin typeface="Epilogue" panose="020B0604020202020204" charset="0"/>
              <a:ea typeface="Cabin"/>
              <a:cs typeface="Cabin"/>
              <a:sym typeface="Cabin"/>
            </a:endParaRPr>
          </a:p>
        </p:txBody>
      </p:sp>
      <p:cxnSp>
        <p:nvCxnSpPr>
          <p:cNvPr id="699" name="Google Shape;699;p41"/>
          <p:cNvCxnSpPr>
            <a:cxnSpLocks/>
          </p:cNvCxnSpPr>
          <p:nvPr/>
        </p:nvCxnSpPr>
        <p:spPr>
          <a:xfrm>
            <a:off x="2965650" y="1921300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rot="10800000" flipH="1">
            <a:off x="2922650" y="2887650"/>
            <a:ext cx="1460400" cy="61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stCxn id="696" idx="1"/>
          </p:cNvCxnSpPr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cxnSpLocks/>
          </p:cNvCxnSpPr>
          <p:nvPr/>
        </p:nvCxnSpPr>
        <p:spPr>
          <a:xfrm rot="10800000">
            <a:off x="4990900" y="2865026"/>
            <a:ext cx="1981500" cy="89659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41"/>
          <p:cNvSpPr/>
          <p:nvPr/>
        </p:nvSpPr>
        <p:spPr>
          <a:xfrm>
            <a:off x="3914800" y="2301947"/>
            <a:ext cx="1224651" cy="93323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699;p41">
            <a:extLst>
              <a:ext uri="{FF2B5EF4-FFF2-40B4-BE49-F238E27FC236}">
                <a16:creationId xmlns:a16="http://schemas.microsoft.com/office/drawing/2014/main" id="{16271D08-1E27-198D-1B24-F38CA78CD888}"/>
              </a:ext>
            </a:extLst>
          </p:cNvPr>
          <p:cNvCxnSpPr>
            <a:cxnSpLocks/>
          </p:cNvCxnSpPr>
          <p:nvPr/>
        </p:nvCxnSpPr>
        <p:spPr>
          <a:xfrm rot="5400000">
            <a:off x="4059473" y="3383230"/>
            <a:ext cx="630533" cy="4432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689;p41">
            <a:extLst>
              <a:ext uri="{FF2B5EF4-FFF2-40B4-BE49-F238E27FC236}">
                <a16:creationId xmlns:a16="http://schemas.microsoft.com/office/drawing/2014/main" id="{8E01B4F2-674A-C322-2C65-5753A6E82EF3}"/>
              </a:ext>
            </a:extLst>
          </p:cNvPr>
          <p:cNvGrpSpPr/>
          <p:nvPr/>
        </p:nvGrpSpPr>
        <p:grpSpPr>
          <a:xfrm>
            <a:off x="3353802" y="3924370"/>
            <a:ext cx="1598600" cy="581650"/>
            <a:chOff x="1617700" y="1585225"/>
            <a:chExt cx="1598600" cy="581650"/>
          </a:xfrm>
        </p:grpSpPr>
        <p:sp>
          <p:nvSpPr>
            <p:cNvPr id="14" name="Google Shape;690;p41">
              <a:extLst>
                <a:ext uri="{FF2B5EF4-FFF2-40B4-BE49-F238E27FC236}">
                  <a16:creationId xmlns:a16="http://schemas.microsoft.com/office/drawing/2014/main" id="{5F757768-11AE-27F0-C049-44AC22949226}"/>
                </a:ext>
              </a:extLst>
            </p:cNvPr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91;p41">
              <a:extLst>
                <a:ext uri="{FF2B5EF4-FFF2-40B4-BE49-F238E27FC236}">
                  <a16:creationId xmlns:a16="http://schemas.microsoft.com/office/drawing/2014/main" id="{13B23E8F-EC5B-A37E-7FCF-6280F775F393}"/>
                </a:ext>
              </a:extLst>
            </p:cNvPr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693;p41">
            <a:extLst>
              <a:ext uri="{FF2B5EF4-FFF2-40B4-BE49-F238E27FC236}">
                <a16:creationId xmlns:a16="http://schemas.microsoft.com/office/drawing/2014/main" id="{C6E8E8D7-433D-63C5-38A9-829D6543F627}"/>
              </a:ext>
            </a:extLst>
          </p:cNvPr>
          <p:cNvSpPr txBox="1"/>
          <p:nvPr/>
        </p:nvSpPr>
        <p:spPr>
          <a:xfrm>
            <a:off x="3845825" y="2466831"/>
            <a:ext cx="1362600" cy="67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B222D"/>
                </a:solidFill>
                <a:latin typeface="Cabin" panose="020B0604020202020204" charset="0"/>
                <a:ea typeface="Cabin"/>
                <a:cs typeface="Cabin"/>
                <a:sym typeface="Cabin"/>
              </a:rPr>
              <a:t>Outline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B222D"/>
                </a:solidFill>
                <a:latin typeface="Cabin" panose="020B0604020202020204" charset="0"/>
                <a:ea typeface="Cabin"/>
                <a:cs typeface="Cabin"/>
                <a:sym typeface="Cabin"/>
              </a:rPr>
              <a:t>S</a:t>
            </a:r>
            <a:r>
              <a:rPr lang="en" sz="1800" b="1" dirty="0">
                <a:solidFill>
                  <a:srgbClr val="1B222D"/>
                </a:solidFill>
                <a:latin typeface="Cabin" panose="020B0604020202020204" charset="0"/>
                <a:ea typeface="Cabin"/>
                <a:cs typeface="Cabin"/>
                <a:sym typeface="Cabin"/>
              </a:rPr>
              <a:t>teps:</a:t>
            </a:r>
            <a:endParaRPr sz="1800" b="1" dirty="0">
              <a:solidFill>
                <a:srgbClr val="1B222D"/>
              </a:solidFill>
              <a:latin typeface="Cabin" panose="020B0604020202020204" charset="0"/>
              <a:ea typeface="Cabin"/>
              <a:cs typeface="Cabin"/>
              <a:sym typeface="Cabi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4C5AC-227C-B11A-1C9F-9D929F283C21}"/>
              </a:ext>
            </a:extLst>
          </p:cNvPr>
          <p:cNvSpPr txBox="1"/>
          <p:nvPr/>
        </p:nvSpPr>
        <p:spPr>
          <a:xfrm>
            <a:off x="3277013" y="4032075"/>
            <a:ext cx="1752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3-Write Code</a:t>
            </a:r>
            <a:r>
              <a:rPr lang="en-US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dirty="0">
              <a:solidFill>
                <a:schemeClr val="tx1"/>
              </a:solidFill>
              <a:latin typeface="Cabin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F2EFB-06A9-407F-D220-68175DCF609A}"/>
              </a:ext>
            </a:extLst>
          </p:cNvPr>
          <p:cNvSpPr txBox="1"/>
          <p:nvPr/>
        </p:nvSpPr>
        <p:spPr>
          <a:xfrm>
            <a:off x="6158451" y="1640869"/>
            <a:ext cx="1776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4-Run Tests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Again:</a:t>
            </a:r>
            <a:endParaRPr lang="en-US" dirty="0">
              <a:solidFill>
                <a:schemeClr val="tx1"/>
              </a:solidFill>
              <a:latin typeface="Cabin" panose="020B0604020202020204" charset="0"/>
            </a:endParaRPr>
          </a:p>
        </p:txBody>
      </p:sp>
      <p:sp>
        <p:nvSpPr>
          <p:cNvPr id="30" name="Google Shape;698;p41">
            <a:extLst>
              <a:ext uri="{FF2B5EF4-FFF2-40B4-BE49-F238E27FC236}">
                <a16:creationId xmlns:a16="http://schemas.microsoft.com/office/drawing/2014/main" id="{F8734026-E6D1-0627-01C9-33E43EBE6594}"/>
              </a:ext>
            </a:extLst>
          </p:cNvPr>
          <p:cNvSpPr txBox="1"/>
          <p:nvPr/>
        </p:nvSpPr>
        <p:spPr>
          <a:xfrm>
            <a:off x="7004491" y="3836088"/>
            <a:ext cx="1362600" cy="59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bin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Clean up the code without changing functionality.</a:t>
            </a:r>
            <a:endParaRPr sz="1200" dirty="0">
              <a:solidFill>
                <a:srgbClr val="FFFFFF"/>
              </a:solidFill>
              <a:latin typeface="Cabin" panose="020B0604020202020204" charset="0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1034</Words>
  <Application>Microsoft Office PowerPoint</Application>
  <PresentationFormat>On-screen Show (16:9)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Epilogue</vt:lpstr>
      <vt:lpstr>Symbol</vt:lpstr>
      <vt:lpstr>Calibri</vt:lpstr>
      <vt:lpstr>Cabin</vt:lpstr>
      <vt:lpstr>Software Development Agency by Slidesgo</vt:lpstr>
      <vt:lpstr>Test-Driven  Development.</vt:lpstr>
      <vt:lpstr>Definition </vt:lpstr>
      <vt:lpstr>01</vt:lpstr>
      <vt:lpstr>Benefits of TDD:</vt:lpstr>
      <vt:lpstr>Furthermore: </vt:lpstr>
      <vt:lpstr>Tools:</vt:lpstr>
      <vt:lpstr>PowerPoint Presentation</vt:lpstr>
      <vt:lpstr>Time-consuming – Writing tests before coding can slow down development progress.  Difficult for complex tasks – Testing large or complicated features requires significant effort.  Rigid structure – Making quick changes or adding new features can be challenging.  Balance issue – Too much focus on testing might reduce actual development time.  Requires test automation knowledge – Not ideal for those unfamiliar with automation. </vt:lpstr>
      <vt:lpstr>TDD process:</vt:lpstr>
      <vt:lpstr>TDD cycle :</vt:lpstr>
      <vt:lpstr>Best practice for TDD :</vt:lpstr>
      <vt:lpstr>TDD in practice :</vt:lpstr>
      <vt:lpstr>Real-life examples:</vt:lpstr>
      <vt:lpstr>TDD vs. other testing methods:</vt:lpstr>
      <vt:lpstr>       Time Investment: Initial slow-down due to writing tests first.  Test Maintenance: Ensuring tests stay up to date as code evolves.  Balancing TDD with Other Practices: Using TDD in Agile, CI/CD, etc. </vt:lpstr>
      <vt:lpstr>Common misconsumption:</vt:lpstr>
      <vt:lpstr>TDD in software engineering: </vt:lpstr>
      <vt:lpstr>Conclusion: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TOSHIBA</dc:creator>
  <cp:lastModifiedBy>User</cp:lastModifiedBy>
  <cp:revision>63</cp:revision>
  <dcterms:modified xsi:type="dcterms:W3CDTF">2025-04-25T06:18:43Z</dcterms:modified>
</cp:coreProperties>
</file>