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2" r:id="rId4"/>
    <p:sldId id="271" r:id="rId5"/>
    <p:sldId id="258" r:id="rId6"/>
    <p:sldId id="259" r:id="rId7"/>
    <p:sldId id="273" r:id="rId8"/>
    <p:sldId id="260" r:id="rId9"/>
    <p:sldId id="274" r:id="rId10"/>
    <p:sldId id="261" r:id="rId11"/>
    <p:sldId id="275" r:id="rId12"/>
    <p:sldId id="265" r:id="rId13"/>
    <p:sldId id="262" r:id="rId14"/>
    <p:sldId id="263" r:id="rId15"/>
    <p:sldId id="276" r:id="rId16"/>
    <p:sldId id="264" r:id="rId17"/>
    <p:sldId id="268" r:id="rId18"/>
    <p:sldId id="266" r:id="rId19"/>
    <p:sldId id="267" r:id="rId20"/>
    <p:sldId id="269" r:id="rId21"/>
    <p:sldId id="270" r:id="rId22"/>
  </p:sldIdLst>
  <p:sldSz cx="12192000" cy="6858000"/>
  <p:notesSz cx="6858000" cy="9144000"/>
  <p:defaultTextStyle>
    <a:defPPr>
      <a:defRPr lang="en-L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4567"/>
  </p:normalViewPr>
  <p:slideViewPr>
    <p:cSldViewPr snapToGrid="0">
      <p:cViewPr varScale="1">
        <p:scale>
          <a:sx n="70" d="100"/>
          <a:sy n="70" d="100"/>
        </p:scale>
        <p:origin x="1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7E8B0-1240-3444-B44D-0DDED10C08A6}" type="datetimeFigureOut">
              <a:rPr lang="en-LB" smtClean="0"/>
              <a:t>24/04/2025</a:t>
            </a:fld>
            <a:endParaRPr lang="en-L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8D546-8AAE-7D4E-93F5-C377C1332143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2183342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8D546-8AAE-7D4E-93F5-C377C1332143}" type="slidenum">
              <a:rPr lang="en-LB" smtClean="0"/>
              <a:t>21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286469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7FBC-B37F-C2F8-FE19-2C68BB378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285EC-DB42-9A8D-45E3-472C4C275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CD6B3-76FD-DAC5-70C9-112F0BF9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4336-A111-824F-A9AC-CC76571D8A25}" type="datetimeFigureOut">
              <a:rPr lang="en-LB" smtClean="0"/>
              <a:t>24/04/2025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2D33-12B1-CE72-ED8C-D27770BD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5268A-17AA-3C45-DEFA-153DE8B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D17D-7FC3-4944-A923-70A8F663D26C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25416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5F0B-AA04-20BA-AFC1-E99C84F6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194F9-465E-70B7-60DD-AA42957F5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8E0C0-7618-32F6-32CD-CB8865D0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4336-A111-824F-A9AC-CC76571D8A25}" type="datetimeFigureOut">
              <a:rPr lang="en-LB" smtClean="0"/>
              <a:t>24/04/2025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E226C-326E-EA71-0D93-68A3BE00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A8576-FA66-C9C5-20D5-42AED5F5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D17D-7FC3-4944-A923-70A8F663D26C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35057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5BD10-67DC-BD10-B322-ECDB2DC84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F32FD-E6D8-8B5D-E4BA-EBDD14193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95BC6-6924-CF2B-59CA-8487173E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4336-A111-824F-A9AC-CC76571D8A25}" type="datetimeFigureOut">
              <a:rPr lang="en-LB" smtClean="0"/>
              <a:t>24/04/2025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97AD-7D28-A687-6C0C-804E489F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729F9-0A9C-3E08-29D4-69DDAAC8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D17D-7FC3-4944-A923-70A8F663D26C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39579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B811-D244-E354-6F4C-F5C39E06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FC7-A343-6DD8-C99E-8B59D91D3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C3C8A-D7AE-591D-BC89-027A52C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4336-A111-824F-A9AC-CC76571D8A25}" type="datetimeFigureOut">
              <a:rPr lang="en-LB" smtClean="0"/>
              <a:t>24/04/2025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607ED-6B02-3C93-128F-8576B191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0B6B0-B96F-4C38-FB2F-1430F32A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D17D-7FC3-4944-A923-70A8F663D26C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24912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7875-8672-A1F8-F128-5C5CA57F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312A9-327B-F805-CCD8-55CC45628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9441B-D985-10BC-D069-19291E58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4336-A111-824F-A9AC-CC76571D8A25}" type="datetimeFigureOut">
              <a:rPr lang="en-LB" smtClean="0"/>
              <a:t>24/04/2025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FB0CA-B412-D98C-D2E7-B85F646A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0A5D-CC48-A221-7C18-F665CB45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D17D-7FC3-4944-A923-70A8F663D26C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89231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B79C-4025-7A91-0A9D-FA9BFAC9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6F5F-DA6D-91FC-D49F-A0F6EC008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58DDB-22BF-F801-3364-6B8B92A88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D8917-41D0-1BB5-ACDA-8C3AFDCD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4336-A111-824F-A9AC-CC76571D8A25}" type="datetimeFigureOut">
              <a:rPr lang="en-LB" smtClean="0"/>
              <a:t>24/04/2025</a:t>
            </a:fld>
            <a:endParaRPr lang="en-L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70189-F0F0-72C9-BBB6-56AAFBC8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B6C53-E5D2-332C-2C2C-8FEE4DD5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D17D-7FC3-4944-A923-70A8F663D26C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29122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67FE-F729-0FEF-E779-0E731FCD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4C0AF-E6B3-5C9D-FC0E-DAE1708C2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BBC61-C2F4-335C-B004-88B982BA8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EAF67-CF4D-8583-644F-45A11CDDD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18947-06EE-9C2A-A271-5F8EB47C2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87B7C-8264-0040-E5BD-A64914EF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4336-A111-824F-A9AC-CC76571D8A25}" type="datetimeFigureOut">
              <a:rPr lang="en-LB" smtClean="0"/>
              <a:t>24/04/2025</a:t>
            </a:fld>
            <a:endParaRPr lang="en-L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DF254-090F-5421-5443-0A93878B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7B58F-147B-C963-B2AD-15EA53C0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D17D-7FC3-4944-A923-70A8F663D26C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413266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5A49-585F-7A7A-804C-3A21F3D6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7C357-2B15-6E4D-74D1-4BED5FA8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4336-A111-824F-A9AC-CC76571D8A25}" type="datetimeFigureOut">
              <a:rPr lang="en-LB" smtClean="0"/>
              <a:t>24/04/2025</a:t>
            </a:fld>
            <a:endParaRPr lang="en-L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655FF-748A-4B2D-5A96-648229C9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B1E9E-A5D7-41AD-866A-01A3F31A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D17D-7FC3-4944-A923-70A8F663D26C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84754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CBB77-B5D1-71B7-2D09-B13BBB7D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4336-A111-824F-A9AC-CC76571D8A25}" type="datetimeFigureOut">
              <a:rPr lang="en-LB" smtClean="0"/>
              <a:t>24/04/2025</a:t>
            </a:fld>
            <a:endParaRPr lang="en-L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5EBAA-390C-541B-BE3A-A5D6D15A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2786C-BDC5-E67E-CFDF-2AC75F62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D17D-7FC3-4944-A923-70A8F663D26C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32730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DCEF-BB57-E360-5487-38F16B11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9B91-5ACD-4F35-A1C4-8B34F906B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FD9B3-6FB1-A2DB-40D8-E0BAF47BE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4EEAA-5EE8-9A75-F4CE-821BAAA1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4336-A111-824F-A9AC-CC76571D8A25}" type="datetimeFigureOut">
              <a:rPr lang="en-LB" smtClean="0"/>
              <a:t>24/04/2025</a:t>
            </a:fld>
            <a:endParaRPr lang="en-L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3BBB6-ED3C-0A23-B6D2-8B937ADD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FC7C1-F7E7-2E65-A288-5EE31EEA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D17D-7FC3-4944-A923-70A8F663D26C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56726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B07E-5775-E174-8047-5F0DC295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203D2-C221-4791-15F2-889A6F33C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9427C-2BC0-AF17-7320-4F407326E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1AFB1-DA75-78F6-CE1A-F49A8D85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4336-A111-824F-A9AC-CC76571D8A25}" type="datetimeFigureOut">
              <a:rPr lang="en-LB" smtClean="0"/>
              <a:t>24/04/2025</a:t>
            </a:fld>
            <a:endParaRPr lang="en-L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2EFD6-F3F8-D314-C62B-3AE09F36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258CA-1E32-213E-496F-22C957B8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D17D-7FC3-4944-A923-70A8F663D26C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24286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2D17A-B191-B056-4DCC-BB1957433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A8A5B-C2E6-BB4B-D1E5-F130EBDEA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83732-38DF-4FC0-2368-BDC9D11E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74336-A111-824F-A9AC-CC76571D8A25}" type="datetimeFigureOut">
              <a:rPr lang="en-LB" smtClean="0"/>
              <a:t>24/04/2025</a:t>
            </a:fld>
            <a:endParaRPr lang="en-L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2B27-B853-286C-1B5D-5CAD387B8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AE670-1F8F-F42F-17B7-AD6393E8A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ED17D-7FC3-4944-A923-70A8F663D26C}" type="slidenum">
              <a:rPr lang="en-LB" smtClean="0"/>
              <a:t>‹#›</a:t>
            </a:fld>
            <a:endParaRPr lang="en-LB"/>
          </a:p>
        </p:txBody>
      </p:sp>
    </p:spTree>
    <p:extLst>
      <p:ext uri="{BB962C8B-B14F-4D97-AF65-F5344CB8AC3E}">
        <p14:creationId xmlns:p14="http://schemas.microsoft.com/office/powerpoint/2010/main" val="179565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C51A-021B-8B03-22AF-533EC8515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Message Queues in Software Engineering</a:t>
            </a:r>
            <a:br>
              <a:rPr lang="en-US" dirty="0"/>
            </a:br>
            <a:endParaRPr lang="en-L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09FB2-FBCC-A21F-83FC-ADE380345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34289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An Introduction to Message Queues and Their Role in Modern Systems</a:t>
            </a:r>
            <a:br>
              <a:rPr lang="en-US" sz="2800" dirty="0"/>
            </a:b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Marwa </a:t>
            </a:r>
            <a:r>
              <a:rPr lang="en-US" dirty="0" err="1"/>
              <a:t>Hawi</a:t>
            </a:r>
            <a:r>
              <a:rPr lang="en-US" dirty="0"/>
              <a:t> </a:t>
            </a:r>
          </a:p>
          <a:p>
            <a:r>
              <a:rPr lang="en-US" dirty="0"/>
              <a:t>csc311:software engineering </a:t>
            </a:r>
            <a:endParaRPr lang="en-L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8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189D-8E78-3459-6569-6BC8B4A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Types of Message Queues</a:t>
            </a:r>
            <a:endParaRPr lang="en-LB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056C-6CB2-113B-B299-1DA6EE43A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Point-to-Point (Queue Model)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One producer and one consumer (FIFO - First In First Out).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Publish/Subscribe (Topic Model)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One producer and multiple consumers.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Use Case Examples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Point-to-Point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Job scheduling.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Publish/Subscribe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Broadcasting events.</a:t>
            </a:r>
          </a:p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186408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D61D-0DCA-0EE5-A527-DCE2D473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63737"/>
                </a:solidFill>
                <a:effectLst/>
                <a:latin typeface="var(--font_family_headings, var(--font_family_headings_preset, var(--font-family-title)))"/>
              </a:rPr>
              <a:t>Publish/Subscribe (Pub/Sub) Queue</a:t>
            </a:r>
            <a:br>
              <a:rPr lang="en-US" b="1" i="0" u="none" strike="noStrike" dirty="0">
                <a:solidFill>
                  <a:srgbClr val="363737"/>
                </a:solidFill>
                <a:effectLst/>
                <a:latin typeface="var(--font_family_headings, var(--font_family_headings_preset, var(--font-family-title)))"/>
              </a:rPr>
            </a:br>
            <a:endParaRPr lang="en-L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AA033-9152-C061-CB45-90A90D706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853" y="1825625"/>
            <a:ext cx="9784294" cy="4351338"/>
          </a:xfrm>
        </p:spPr>
      </p:pic>
    </p:spTree>
    <p:extLst>
      <p:ext uri="{BB962C8B-B14F-4D97-AF65-F5344CB8AC3E}">
        <p14:creationId xmlns:p14="http://schemas.microsoft.com/office/powerpoint/2010/main" val="375970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A41F-AFDC-285F-17B6-4D65AB00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Benefits of Using Message Queues</a:t>
            </a:r>
            <a:endParaRPr lang="en-LB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A359-8A17-41F7-7CF6-D04A6577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Asynchronous Processing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Perform tasks in the background without blocking the main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Reliability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Messages are persisted until successfully delivered.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Scalability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Easily handle increased load by adding more consumers.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Fault Tolerance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Failures in consumers or producers don’t directly impact the system.</a:t>
            </a:r>
          </a:p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340658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A595-ED1D-42F8-B53B-177D1623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Popular Message Queue Systems</a:t>
            </a:r>
            <a:br>
              <a:rPr lang="en-US" b="1" i="0" u="none" strike="noStrike" dirty="0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endParaRPr lang="en-LB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0A63-F627-87F7-707B-C02E7DC90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RabbitMQ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Popular for its flexibility and ease of 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Apache Kafka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High-throughput, distributed, and fault-tolerant.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Amazon SQS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Managed message queue service on AWS.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ActiveMQ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Open-source and supports multiple protocols.</a:t>
            </a:r>
          </a:p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287351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8153-BBFC-78F4-B567-E0F87F22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Use Cases of Message Queues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endParaRPr lang="en-L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4482-6C3D-F984-CEDE-06ABFB5C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536191"/>
            <a:ext cx="10515600" cy="4700017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5100" b="1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Microservices Communication</a:t>
            </a:r>
            <a:r>
              <a:rPr lang="en-US" sz="510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Microservices can communicate asynchronously without being tightly coupled.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5100" u="none" strike="noStrike" dirty="0">
              <a:solidFill>
                <a:srgbClr val="000000"/>
              </a:solidFill>
              <a:effectLst/>
              <a:latin typeface="American Typewriter" panose="02090604020004020304" pitchFamily="18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100" b="1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Background Jobs</a:t>
            </a:r>
            <a:r>
              <a:rPr lang="en-US" sz="510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Offload time-consuming tasks (e.g., image processing, sending emails).</a:t>
            </a:r>
          </a:p>
          <a:p>
            <a:pPr marL="0" indent="0">
              <a:buNone/>
            </a:pPr>
            <a:br>
              <a:rPr lang="en-US" sz="5100" dirty="0">
                <a:latin typeface="American Typewriter" panose="02090604020004020304" pitchFamily="18" charset="77"/>
              </a:rPr>
            </a:br>
            <a:endParaRPr lang="en-US" sz="5100" i="0" u="none" strike="noStrike" dirty="0">
              <a:effectLst/>
              <a:latin typeface="American Typewriter" panose="02090604020004020304" pitchFamily="18" charset="77"/>
            </a:endParaRPr>
          </a:p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411545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912C-605E-2183-2DD4-0F4C0CACE7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endParaRPr lang="en-L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D144-6891-4FA8-89FB-26355AA5F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6813"/>
            <a:ext cx="12015216" cy="6344374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Distributed Systems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Manage communication between distributed components.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Order processing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Email and notification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servies</a:t>
            </a:r>
            <a:r>
              <a:rPr lang="en-US" sz="28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.</a:t>
            </a:r>
          </a:p>
          <a:p>
            <a:pPr marL="0" indent="0" algn="l">
              <a:buNone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merican Typewriter" panose="02090604020004020304" pitchFamily="18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Event-driven Architecture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Broadcast events (e.g., user registration event triggers a series of actions).</a:t>
            </a:r>
          </a:p>
          <a:p>
            <a:pPr marL="0" indent="0" algn="l">
              <a:buNone/>
            </a:pPr>
            <a:endParaRPr lang="en-US" sz="2800" u="none" strike="noStrike" dirty="0">
              <a:solidFill>
                <a:srgbClr val="000000"/>
              </a:solidFill>
              <a:effectLst/>
              <a:latin typeface="American Typewriter" panose="02090604020004020304" pitchFamily="18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u="none" strike="noStrike" dirty="0">
                <a:effectLst/>
                <a:latin typeface="American Typewriter" panose="02090604020004020304" pitchFamily="18" charset="77"/>
              </a:rPr>
              <a:t>Problem: Events need to be propagated to multiple services or components, but direct communication would be inefficient.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u="none" strike="noStrike" dirty="0">
                <a:effectLst/>
                <a:latin typeface="American Typewriter" panose="02090604020004020304" pitchFamily="18" charset="77"/>
              </a:rPr>
              <a:t>Solution: Use a Pub/Sub message queue to broadcast events to all interested consumers, ensuring that all parts of the system receive the necessary updates.</a:t>
            </a:r>
          </a:p>
          <a:p>
            <a:endParaRPr lang="en-L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07C5D-965C-672A-7475-21377BFB4738}"/>
              </a:ext>
            </a:extLst>
          </p:cNvPr>
          <p:cNvSpPr txBox="1"/>
          <p:nvPr/>
        </p:nvSpPr>
        <p:spPr>
          <a:xfrm rot="5632235">
            <a:off x="11169069" y="6311900"/>
            <a:ext cx="1847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345907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6492-A7E8-A009-E439-7867DA5C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Message Queue Design Patterns</a:t>
            </a:r>
            <a:br>
              <a:rPr lang="en-US" b="1" i="0" u="none" strike="noStrike" dirty="0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endParaRPr lang="en-LB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656B-8F79-86F0-F10F-C51137854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443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Work Queues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Distribute work to a pool of workers.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Publish-Subscribe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Distribute events to multiple consumers.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Priority Queues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Ensure that important messages are processed first.</a:t>
            </a:r>
          </a:p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2986050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0625-6F04-A883-016C-E454D9F8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    Challenges of Message Queues</a:t>
            </a:r>
            <a:br>
              <a:rPr lang="en-US" b="1" i="0" u="none" strike="noStrike" dirty="0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endParaRPr lang="en-LB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9616-3437-899B-E044-78F83E12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Message Ordering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Ensuring messages are processed in the correct order.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Dead Letter Queues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Handling undelivered or failed messages.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Message Duplication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Avoiding message processing more than once.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Performance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Monitoring and scaling for high message volume.</a:t>
            </a:r>
          </a:p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277549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27E0-6FFD-AEB6-24D4-E2C5E56C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Best Practices for Using Message Queues</a:t>
            </a:r>
            <a:br>
              <a:rPr lang="en-US" b="1" i="0" u="none" strike="noStrike" dirty="0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endParaRPr lang="en-LB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EEE3D-3292-F59D-4E39-11100DD3E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Monitor Queue Depth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Ensure queues are not growing unbounded.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Implement Retry Mechanisms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Handle failures with retries.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Ensure Idempotency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Ensure that duplicate messages do not cause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Use Acknowledgments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Ensure that messages are processed successfully before being deleted from the queue.</a:t>
            </a:r>
          </a:p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2599777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DD6B-E6FC-9646-CC23-9CD6C0B3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Case Study Example</a:t>
            </a:r>
            <a:br>
              <a:rPr lang="en-US" b="1" i="0" u="none" strike="noStrike" dirty="0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endParaRPr lang="en-LB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00BC-3F02-9F7B-606B-D524507E7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8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Case Study Example</a:t>
            </a:r>
          </a:p>
          <a:p>
            <a:pPr algn="l"/>
            <a:endParaRPr lang="en-US" sz="3800" b="1" i="0" u="none" strike="noStrike" dirty="0">
              <a:solidFill>
                <a:srgbClr val="000000"/>
              </a:solidFill>
              <a:effectLst/>
              <a:latin typeface="American Typewriter" panose="02090604020004020304" pitchFamily="18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8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Scenario</a:t>
            </a: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E-commerce system using message queues to process orders.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800" b="0" i="0" u="none" strike="noStrike" dirty="0">
              <a:solidFill>
                <a:srgbClr val="000000"/>
              </a:solidFill>
              <a:effectLst/>
              <a:latin typeface="American Typewriter" panose="02090604020004020304" pitchFamily="18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Step 1</a:t>
            </a: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Customer places an order (Producer).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Step 2</a:t>
            </a: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Order is placed in the queue.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Step 3</a:t>
            </a: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Multiple consumers process the order, including payment processing, inventory update, and shipping.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Step 4</a:t>
            </a: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Asynchronous processing ensures fast response to the customer while backend operations complete.</a:t>
            </a:r>
          </a:p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70561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EB8B-7A26-3355-B895-AE8F13B5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opperplate Gothic Bold" panose="020E0705020206020404" pitchFamily="34" charset="77"/>
              </a:rPr>
              <a:t>What Are Message Queues?</a:t>
            </a:r>
            <a:endParaRPr lang="en-LB" dirty="0">
              <a:latin typeface="Copperplate Gothic Bold" panose="020E0705020206020404" pitchFamily="34" charset="77"/>
            </a:endParaRP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CDEDFD24-6139-81EE-5689-6A4951412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A message queue is a form of </a:t>
            </a:r>
            <a:r>
              <a:rPr lang="en-US" b="1" dirty="0">
                <a:latin typeface="American Typewriter" panose="02090604020004020304" pitchFamily="18" charset="77"/>
              </a:rPr>
              <a:t>asynchronous communication</a:t>
            </a:r>
            <a:r>
              <a:rPr lang="en-US" dirty="0">
                <a:latin typeface="American Typewriter" panose="02090604020004020304" pitchFamily="18" charset="7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Used to exchange messages between distributed components or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It allows components to communication by sending and receiving message via a queue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merican Typewriter" panose="02090604020004020304" pitchFamily="18" charset="77"/>
              </a:rPr>
              <a:t>Message are stored until receiving service is ready to process them.</a:t>
            </a:r>
          </a:p>
          <a:p>
            <a:r>
              <a:rPr lang="en-US" b="1" dirty="0">
                <a:latin typeface="American Typewriter" panose="02090604020004020304" pitchFamily="18" charset="77"/>
              </a:rPr>
              <a:t>Visual</a:t>
            </a:r>
            <a:r>
              <a:rPr lang="en-US" dirty="0">
                <a:latin typeface="American Typewriter" panose="02090604020004020304" pitchFamily="18" charset="77"/>
              </a:rPr>
              <a:t>: Simple diagram showing two services exchanging messages through it.</a:t>
            </a:r>
            <a:endParaRPr lang="en-LB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90968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AD29-5F1E-1B24-AAE1-9AB3B122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Conclusion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endParaRPr lang="en-L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5012-4381-C9C6-1FAB-C0FAF48F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Summary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Message queues provide scalability, reliability, and decoupling in distributed systems. They are a crucial tool in modern software architectures.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Used across industries for various </a:t>
            </a:r>
            <a:r>
              <a:rPr lang="en-US" sz="32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purposes,from</a:t>
            </a:r>
            <a:r>
              <a:rPr lang="en-US" sz="32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real-time data streaming </a:t>
            </a:r>
            <a:r>
              <a:rPr lang="en-US" sz="3200">
                <a:solidFill>
                  <a:srgbClr val="000000"/>
                </a:solidFill>
                <a:latin typeface="American Typewriter" panose="02090604020004020304" pitchFamily="18" charset="77"/>
              </a:rPr>
              <a:t>to background jobs.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American Typewriter" panose="02090604020004020304" pitchFamily="18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Final Thoughts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Understanding message queues is essential for building robust and scalable systems.</a:t>
            </a:r>
          </a:p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2054129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61F2-D09C-FF53-0C3C-91EFD1FB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AA5A2-5841-7029-1B14-5002D564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LB" sz="5400" dirty="0">
                <a:latin typeface="Arial Rounded MT Bold" panose="020F0704030504030204" pitchFamily="34" charset="77"/>
              </a:rPr>
              <a:t>Any Question </a:t>
            </a:r>
          </a:p>
          <a:p>
            <a:pPr marL="0" indent="0">
              <a:buNone/>
            </a:pPr>
            <a:endParaRPr lang="en-LB" dirty="0"/>
          </a:p>
          <a:p>
            <a:pPr marL="0" indent="0">
              <a:buNone/>
            </a:pPr>
            <a:endParaRPr lang="en-LB" dirty="0"/>
          </a:p>
          <a:p>
            <a:pPr marL="0" indent="0">
              <a:buNone/>
            </a:pPr>
            <a:endParaRPr lang="en-LB" dirty="0"/>
          </a:p>
          <a:p>
            <a:pPr marL="0" indent="0">
              <a:buNone/>
            </a:pPr>
            <a:endParaRPr lang="en-LB" dirty="0"/>
          </a:p>
          <a:p>
            <a:pPr marL="0" indent="0">
              <a:buNone/>
            </a:pPr>
            <a:endParaRPr lang="en-LB" dirty="0"/>
          </a:p>
          <a:p>
            <a:pPr marL="0" indent="0">
              <a:buNone/>
            </a:pPr>
            <a:r>
              <a:rPr lang="en-LB" dirty="0">
                <a:latin typeface="Engravers MT" panose="02090707080505020304" pitchFamily="18" charset="77"/>
              </a:rPr>
              <a:t>                                 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14617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C8EE-2A45-CFFC-081C-9445F5CE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F7125-3B1D-65BE-E9FD-09C1C069A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463" y="2001584"/>
            <a:ext cx="7668637" cy="4198048"/>
          </a:xfr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94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892C-4AAE-03C8-3B26-2DEF605B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302B-9732-C7F4-4D54-275F868A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3600" b="0" i="0" u="none" strike="noStrike" dirty="0">
                <a:solidFill>
                  <a:srgbClr val="474747"/>
                </a:solidFill>
                <a:effectLst/>
                <a:latin typeface="Copperplate Gothic Bold" panose="020E0705020206020404" pitchFamily="34" charset="77"/>
              </a:rPr>
              <a:t>A real-world example of a message queue</a:t>
            </a:r>
            <a:br>
              <a:rPr lang="en-US" dirty="0">
                <a:latin typeface="Copperplate Gothic Bold" panose="020E0705020206020404" pitchFamily="34" charset="77"/>
              </a:rPr>
            </a:br>
            <a:br>
              <a:rPr lang="en-US" dirty="0">
                <a:latin typeface="Copperplate Gothic Bold" panose="020E0705020206020404" pitchFamily="34" charset="77"/>
              </a:rPr>
            </a:br>
            <a:r>
              <a:rPr lang="en-US" sz="3200" b="0" i="0" u="none" strike="noStrike" dirty="0">
                <a:solidFill>
                  <a:srgbClr val="040C28"/>
                </a:solidFill>
                <a:effectLst/>
                <a:latin typeface="American Typewriter" panose="02090604020004020304" pitchFamily="18" charset="77"/>
              </a:rPr>
              <a:t>Both the sender and receiver of the email don't have to be online at the same time to communicate with each other</a:t>
            </a:r>
            <a:r>
              <a:rPr lang="en-US" sz="3200" b="1" i="0" u="none" strike="noStrike" dirty="0">
                <a:solidFill>
                  <a:srgbClr val="474747"/>
                </a:solidFill>
                <a:effectLst/>
                <a:latin typeface="American Typewriter" panose="02090604020004020304" pitchFamily="18" charset="77"/>
              </a:rPr>
              <a:t>. </a:t>
            </a:r>
            <a:r>
              <a:rPr lang="en-US" sz="3200" b="1" i="0" u="none" strike="noStrike" dirty="0">
                <a:effectLst/>
                <a:latin typeface="American Typewriter" panose="02090604020004020304" pitchFamily="18" charset="77"/>
              </a:rPr>
              <a:t>The sender sends an email, and the message is temporarily stored on the message server until the recipient comes online and reads the message.</a:t>
            </a:r>
            <a:endParaRPr lang="en-LB" sz="3200" b="1" dirty="0"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8934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8DE3-FDDC-593F-65FF-DFC25265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F87D-AD6C-E036-D91D-98318BA86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Definition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A message queue is a communication method for distributed systems, allowing different components or services to communicate with each other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Purpose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Ensure reliable message delivery and decouple system components.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Why Important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Scalable, fault-tolerant, and helps with asynchronous processing.</a:t>
            </a:r>
          </a:p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410882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CAE1-711B-83CE-821F-87798275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10134599" cy="1294342"/>
          </a:xfrm>
        </p:spPr>
        <p:txBody>
          <a:bodyPr>
            <a:normAutofit fontScale="90000"/>
          </a:bodyPr>
          <a:lstStyle/>
          <a:p>
            <a:br>
              <a:rPr lang="en-US" b="1" i="0" u="none" strike="noStrike" dirty="0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r>
              <a:rPr lang="en-US" b="1" dirty="0">
                <a:solidFill>
                  <a:srgbClr val="0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Message Queue Components</a:t>
            </a:r>
            <a:b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</a:br>
            <a:endParaRPr lang="en-LB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5893-FE14-9776-D7E2-99504583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Producer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Sends a message to the queue.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Queue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Temporarily holds the messages.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Consumer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Reads and processes messages from the queue.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Broker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: System that manages th</a:t>
            </a:r>
            <a:r>
              <a:rPr lang="en-US" sz="44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e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message queues and delivery (e.g., RabbitMQ, Kafka, etc.)</a:t>
            </a:r>
          </a:p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114592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F2EC-9D35-547A-A7F9-ECF02E3D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63737"/>
                </a:solidFill>
                <a:effectLst/>
                <a:latin typeface="var(--font_family_headings, var(--font_family_headings_preset, var(--font-family-title)))"/>
              </a:rPr>
              <a:t>Core Components of a Message Queue</a:t>
            </a:r>
            <a:br>
              <a:rPr lang="en-US" b="1" i="0" u="none" strike="noStrike" dirty="0">
                <a:solidFill>
                  <a:srgbClr val="363737"/>
                </a:solidFill>
                <a:effectLst/>
                <a:latin typeface="var(--font_family_headings, var(--font_family_headings_preset, var(--font-family-title)))"/>
              </a:rPr>
            </a:br>
            <a:endParaRPr lang="en-L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287178-431C-00E4-E3E1-0F4F6283D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599" y="1825625"/>
            <a:ext cx="9836801" cy="4351338"/>
          </a:xfrm>
        </p:spPr>
      </p:pic>
    </p:spTree>
    <p:extLst>
      <p:ext uri="{BB962C8B-B14F-4D97-AF65-F5344CB8AC3E}">
        <p14:creationId xmlns:p14="http://schemas.microsoft.com/office/powerpoint/2010/main" val="285178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5087-9B64-5F74-84ED-7BE2F10B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How Message Queues Work</a:t>
            </a:r>
            <a:endParaRPr lang="en-LB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A859-6C09-B8C9-E2DD-9A7EF3032C29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softEdge rad="0"/>
          </a:effectLst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500" b="1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Asynchronous Communication</a:t>
            </a:r>
            <a:r>
              <a:rPr lang="en-US" sz="35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: Message producers don't need to wait for consumers to process the messages.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500" b="1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Decoupling</a:t>
            </a:r>
            <a:r>
              <a:rPr lang="en-US" sz="35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: Systems are decoupled, so producers and consumers can work independently.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500" b="1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Queue as Buffer</a:t>
            </a:r>
            <a:r>
              <a:rPr lang="en-US" sz="35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: Allows for smooth processing even when the consumer's processing rate is slower.</a:t>
            </a:r>
          </a:p>
          <a:p>
            <a:endParaRPr lang="en-LB" dirty="0"/>
          </a:p>
        </p:txBody>
      </p:sp>
    </p:spTree>
    <p:extLst>
      <p:ext uri="{BB962C8B-B14F-4D97-AF65-F5344CB8AC3E}">
        <p14:creationId xmlns:p14="http://schemas.microsoft.com/office/powerpoint/2010/main" val="87986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0330-7FB5-8529-0932-6B3CB290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EA9152-C7E9-53AA-A4AE-3CAA507C2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470" y="1825625"/>
            <a:ext cx="9779059" cy="4351338"/>
          </a:xfrm>
        </p:spPr>
      </p:pic>
    </p:spTree>
    <p:extLst>
      <p:ext uri="{BB962C8B-B14F-4D97-AF65-F5344CB8AC3E}">
        <p14:creationId xmlns:p14="http://schemas.microsoft.com/office/powerpoint/2010/main" val="47278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857</Words>
  <Application>Microsoft Macintosh PowerPoint</Application>
  <PresentationFormat>Widescreen</PresentationFormat>
  <Paragraphs>93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American Typewriter</vt:lpstr>
      <vt:lpstr>Andale Mono</vt:lpstr>
      <vt:lpstr>Apple Chancery</vt:lpstr>
      <vt:lpstr>Apple Chancery</vt:lpstr>
      <vt:lpstr>Arial</vt:lpstr>
      <vt:lpstr>Arial Rounded MT Bold</vt:lpstr>
      <vt:lpstr>Calibri</vt:lpstr>
      <vt:lpstr>Calibri Light</vt:lpstr>
      <vt:lpstr>Copperplate Gothic Bold</vt:lpstr>
      <vt:lpstr>Engravers MT</vt:lpstr>
      <vt:lpstr>var(--font_family_headings, var(--font_family_headings_preset, var(--font-family-title)))</vt:lpstr>
      <vt:lpstr>Office Theme</vt:lpstr>
      <vt:lpstr>Message Queues in Software Engineering </vt:lpstr>
      <vt:lpstr>What Are Message Queues?</vt:lpstr>
      <vt:lpstr>PowerPoint Presentation</vt:lpstr>
      <vt:lpstr>PowerPoint Presentation</vt:lpstr>
      <vt:lpstr>PowerPoint Presentation</vt:lpstr>
      <vt:lpstr> Message Queue Components </vt:lpstr>
      <vt:lpstr>Core Components of a Message Queue </vt:lpstr>
      <vt:lpstr>How Message Queues Work</vt:lpstr>
      <vt:lpstr>PowerPoint Presentation</vt:lpstr>
      <vt:lpstr>Types of Message Queues</vt:lpstr>
      <vt:lpstr>Publish/Subscribe (Pub/Sub) Queue </vt:lpstr>
      <vt:lpstr>Benefits of Using Message Queues</vt:lpstr>
      <vt:lpstr>Popular Message Queue Systems </vt:lpstr>
      <vt:lpstr>Use Cases of Message Queues </vt:lpstr>
      <vt:lpstr>PowerPoint Presentation</vt:lpstr>
      <vt:lpstr>Message Queue Design Patterns </vt:lpstr>
      <vt:lpstr>    Challenges of Message Queues </vt:lpstr>
      <vt:lpstr>Best Practices for Using Message Queues </vt:lpstr>
      <vt:lpstr>Case Study Example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mah201@usal.edu.lb</dc:creator>
  <cp:lastModifiedBy>mah201@usal.edu.lb</cp:lastModifiedBy>
  <cp:revision>18</cp:revision>
  <dcterms:created xsi:type="dcterms:W3CDTF">2025-03-13T13:54:54Z</dcterms:created>
  <dcterms:modified xsi:type="dcterms:W3CDTF">2025-04-24T08:26:48Z</dcterms:modified>
</cp:coreProperties>
</file>