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6" r:id="rId5"/>
    <p:sldId id="267" r:id="rId6"/>
    <p:sldId id="258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72" r:id="rId18"/>
    <p:sldId id="271" r:id="rId19"/>
    <p:sldId id="273" r:id="rId20"/>
    <p:sldId id="277" r:id="rId21"/>
    <p:sldId id="278" r:id="rId22"/>
    <p:sldId id="279" r:id="rId23"/>
    <p:sldId id="274" r:id="rId24"/>
    <p:sldId id="275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759-E176-414A-A05F-C5FA2FB60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609E-5D93-4A6C-B01B-D3062B7CF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1976-6D60-4ABF-898B-F187162B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089A-C4D5-4D4B-83A6-3E63E0C2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295B-97A1-4A0E-B3FE-00B626E1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45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9B73-9146-4EF6-8923-1AF5EF33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DFC73-ABC2-4019-BF42-7A785686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3D07-A1F7-48C3-8577-F2E00A43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D9179-6E9D-4397-B72A-1196511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3ED9-575C-41F7-AA3C-8640468C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8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A3D34-8A24-47E8-A80F-66A5A906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EFF78-7FC8-4FEC-B67F-2A5DF3AE2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F37-9FE3-4EF5-B455-988EEB9D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29B1-C162-49FA-83EA-53B1CD06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58DB-4921-45D6-B7B8-A64E9D64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0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8A99-99A1-4453-9294-A2E7125B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3A7B-483B-4203-BAD1-F4AF8375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3058-D89B-45BC-822A-7130280C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84F7-1C29-423E-9394-A15586BE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76CF-4EA6-4A36-8C7F-807EE9F7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1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92BB-ACF5-4B84-B77F-216DAE80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21BF-7548-442A-A4FF-42FAE22B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983DF-3854-48ED-B5D7-448D3745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C01A-8854-4A80-9778-76767357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75C4-F55C-4892-A3EE-D0A62EB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20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09F7-6E07-4EE5-92C8-9EE2DAAE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4DC0-D67A-472A-B8DA-4FE8E4650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E26C-EA77-4FC2-B77F-9C3532CE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E0838-5805-4D15-B777-790C26F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0A804-1CC7-44E4-9563-2B0AB2D4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2D57A-CF06-40E4-B626-B2A78CFB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55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567E-2F52-460A-B4F2-4BC1444B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6764-CC7B-4DBA-8B35-87408688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9E45B-9845-4225-82D8-B6DF2817C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4BC7D-BA27-4C81-A146-D84171A1B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90E94-3B2B-46E4-80B9-000F836CF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3EA58-B558-47D0-9DA0-9368D1D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3D9BF-C787-47AD-84D2-5F72B82F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4FA76-84A7-4A1B-A2BF-3252DB1D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7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FFE-F688-4232-A46F-2F4562D1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53AAA-F268-4760-A94B-9D9CDE3B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5A5E-5587-4B1B-B357-67B40D99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08FE5-8C3F-496F-9012-B32DFC2C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6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B2760-D621-42FC-B436-A5694862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3F86-AA1A-4419-96D2-AD9A5C0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474E-C298-4915-BB49-2927477A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1095-6D8A-4C69-9BCF-83417DCA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8B3D-0838-4356-82AD-86815358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40248-98E5-42C9-AD46-304511CAC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9755-4104-49CC-9249-8E9862E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71733-3440-43A2-8414-F0DDBD7C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993C0-2AE7-44BB-B71F-DFABFF01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3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EE01-E2C2-46E8-8DAE-EC40B99F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0390B-064C-4A3B-94EF-5F1C3530C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85C6-76F8-47E5-B51F-9817FA570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71D6-E3D7-4661-9B52-4AB4CDF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984F-9D12-4C8D-9265-6E2CD5B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2BB8-AFA2-465A-AFE5-B44790AD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39E8D-E700-4821-A8EE-EFFCC180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FCACA-02D7-4B4D-A602-99A273BD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4854-72BB-46DC-8EDB-4E3D75F9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7582-4B7A-4D89-9D01-585E30F00CDF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6852-660F-4986-BB89-1D9A25438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F77A-778B-4E04-9FEE-6D843FC6A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BE73-7DED-460D-855F-54CEE6135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98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wu_7Dmj_1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wu_7Dmj_18?feature=oembed" TargetMode="Externa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2404-20E5-43E1-B84A-C3A117CA3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Cross-impact Balance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7143F-B801-4D23-8D55-BDA4B45E1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Day One: Fundamental</a:t>
            </a:r>
          </a:p>
          <a:p>
            <a:endParaRPr lang="en-CA" dirty="0"/>
          </a:p>
          <a:p>
            <a:r>
              <a:rPr lang="en-CA" dirty="0"/>
              <a:t>Dr. Jude Kurniawan</a:t>
            </a:r>
          </a:p>
          <a:p>
            <a:r>
              <a:rPr lang="en-CA" dirty="0"/>
              <a:t>ISIGET Project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03074-1A85-41CA-8C91-5FE27E59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68" y="249689"/>
            <a:ext cx="2281084" cy="15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A44A29-1713-48A3-A6CD-85ED51108859}"/>
              </a:ext>
            </a:extLst>
          </p:cNvPr>
          <p:cNvCxnSpPr>
            <a:cxnSpLocks/>
          </p:cNvCxnSpPr>
          <p:nvPr/>
        </p:nvCxnSpPr>
        <p:spPr>
          <a:xfrm>
            <a:off x="1435510" y="865239"/>
            <a:ext cx="74921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6CA33E-663C-4EED-B72C-0A647B63AB14}"/>
              </a:ext>
            </a:extLst>
          </p:cNvPr>
          <p:cNvSpPr txBox="1"/>
          <p:nvPr/>
        </p:nvSpPr>
        <p:spPr>
          <a:xfrm>
            <a:off x="2300245" y="5735637"/>
            <a:ext cx="759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Syllabus and materials for this CIB training and tutorials are influenced by lecture notes from Vanessa Schweizer and Wolfgang Weimer-Jehle</a:t>
            </a:r>
          </a:p>
        </p:txBody>
      </p:sp>
    </p:spTree>
    <p:extLst>
      <p:ext uri="{BB962C8B-B14F-4D97-AF65-F5344CB8AC3E}">
        <p14:creationId xmlns:p14="http://schemas.microsoft.com/office/powerpoint/2010/main" val="68202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4E48-1143-45A1-901C-7665284F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Morphological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7EF-8858-4683-A779-898164F2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Variables will unfold differently (different states)</a:t>
            </a:r>
          </a:p>
          <a:p>
            <a:r>
              <a:rPr lang="en-CA" dirty="0"/>
              <a:t>Cross consistency assessment of a system</a:t>
            </a:r>
          </a:p>
          <a:p>
            <a:r>
              <a:rPr lang="en-CA" dirty="0"/>
              <a:t>Defining consistency through elimination of inconsistent combinations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FDEDA-757F-4FDF-945F-8CF0B10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39" y="3763751"/>
            <a:ext cx="9259922" cy="28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4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49AE-2944-4024-B007-8C3EB730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Morphological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9E9FD-EF22-480D-B51A-9B7CF2BF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96" y="1374819"/>
            <a:ext cx="8325008" cy="52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AC1E-0F5B-4D5D-A969-5BCE7332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Nash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59B4-AD65-4551-956B-5EEF2813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8522"/>
          </a:xfrm>
        </p:spPr>
        <p:txBody>
          <a:bodyPr>
            <a:normAutofit/>
          </a:bodyPr>
          <a:lstStyle/>
          <a:p>
            <a:r>
              <a:rPr lang="en-CA" dirty="0"/>
              <a:t>No players can gain additional benefits from changing their decisions given that all other players’ decisions remain unchanged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hlinkClick r:id="rId3"/>
              </a:rPr>
              <a:t>https://youtu.be/ewu_7Dmj_18</a:t>
            </a:r>
            <a:endParaRPr lang="en-CA" dirty="0"/>
          </a:p>
          <a:p>
            <a:endParaRPr lang="en-CA" dirty="0"/>
          </a:p>
        </p:txBody>
      </p:sp>
      <p:pic>
        <p:nvPicPr>
          <p:cNvPr id="4" name="Online Media 3" title="More on Nash equilibrium | Game theory and Nash equilibrium | Microeconomics | Khan Academy">
            <a:hlinkClick r:id="" action="ppaction://media"/>
            <a:extLst>
              <a:ext uri="{FF2B5EF4-FFF2-40B4-BE49-F238E27FC236}">
                <a16:creationId xmlns:a16="http://schemas.microsoft.com/office/drawing/2014/main" id="{2E476BB3-3024-49CC-8427-C9D8F45693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371461" y="2638230"/>
            <a:ext cx="5449077" cy="3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7390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8053-E4FA-4E02-B2B4-6BF96791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B0E-BD96-47A3-8857-D26D29E3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Full matrix to document bidirectional influence</a:t>
            </a:r>
          </a:p>
          <a:p>
            <a:r>
              <a:rPr lang="en-CA" dirty="0"/>
              <a:t>Variables (Descriptor) can unfold in different states (Variants)</a:t>
            </a:r>
          </a:p>
          <a:p>
            <a:r>
              <a:rPr lang="en-CA" dirty="0"/>
              <a:t>Consistent scenarios are combinations of descriptor-variant</a:t>
            </a:r>
          </a:p>
          <a:p>
            <a:r>
              <a:rPr lang="en-CA" dirty="0"/>
              <a:t>Consistency is measurable – impact scores</a:t>
            </a:r>
          </a:p>
        </p:txBody>
      </p:sp>
    </p:spTree>
    <p:extLst>
      <p:ext uri="{BB962C8B-B14F-4D97-AF65-F5344CB8AC3E}">
        <p14:creationId xmlns:p14="http://schemas.microsoft.com/office/powerpoint/2010/main" val="150934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51A64165-A8E0-4C84-ABFC-ADA3ACE44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030"/>
          <a:stretch/>
        </p:blipFill>
        <p:spPr>
          <a:xfrm>
            <a:off x="5236531" y="103574"/>
            <a:ext cx="6955469" cy="66544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57444-732B-4F1E-AF54-A9D1777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CIB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0D459-34FE-48BF-A071-2154505BD076}"/>
              </a:ext>
            </a:extLst>
          </p:cNvPr>
          <p:cNvSpPr txBox="1"/>
          <p:nvPr/>
        </p:nvSpPr>
        <p:spPr>
          <a:xfrm>
            <a:off x="2180544" y="2223405"/>
            <a:ext cx="124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4E0FB-77E8-44B6-8E05-860680A94D70}"/>
              </a:ext>
            </a:extLst>
          </p:cNvPr>
          <p:cNvSpPr txBox="1"/>
          <p:nvPr/>
        </p:nvSpPr>
        <p:spPr>
          <a:xfrm>
            <a:off x="2180544" y="3209881"/>
            <a:ext cx="124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Variants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DCE43-4595-4AD6-9767-B7C0321D0916}"/>
              </a:ext>
            </a:extLst>
          </p:cNvPr>
          <p:cNvSpPr txBox="1"/>
          <p:nvPr/>
        </p:nvSpPr>
        <p:spPr>
          <a:xfrm>
            <a:off x="1406104" y="463459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Judgment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C4365-A061-4D99-89D1-268894BFA8C5}"/>
              </a:ext>
            </a:extLst>
          </p:cNvPr>
          <p:cNvSpPr txBox="1"/>
          <p:nvPr/>
        </p:nvSpPr>
        <p:spPr>
          <a:xfrm>
            <a:off x="1406104" y="5269177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Judgment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89C73-6AB8-42FC-BE5A-89A95DEAB610}"/>
              </a:ext>
            </a:extLst>
          </p:cNvPr>
          <p:cNvSpPr/>
          <p:nvPr/>
        </p:nvSpPr>
        <p:spPr>
          <a:xfrm>
            <a:off x="9095795" y="4574720"/>
            <a:ext cx="78377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600E7-ECB9-4159-9682-0D0CB4D535BC}"/>
              </a:ext>
            </a:extLst>
          </p:cNvPr>
          <p:cNvSpPr/>
          <p:nvPr/>
        </p:nvSpPr>
        <p:spPr>
          <a:xfrm>
            <a:off x="9095795" y="5591681"/>
            <a:ext cx="783771" cy="293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28AB39-05F8-42D8-A1B2-0608A8C24FB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23071" y="2086501"/>
            <a:ext cx="2044668" cy="3215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1D67CC-181D-456F-A936-2E78C75929C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23071" y="3312367"/>
            <a:ext cx="2184627" cy="821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55150A-B894-43E2-A3CC-59016797250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3071" y="4803321"/>
            <a:ext cx="5599631" cy="1594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6946D6-1CEA-401F-B621-4324188CF9B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423071" y="5453843"/>
            <a:ext cx="5672724" cy="28482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6BE-29F8-4640-BB52-518B3ACC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6" y="389509"/>
            <a:ext cx="47823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scenarios for </a:t>
            </a:r>
            <a:r>
              <a:rPr lang="en-US" dirty="0" err="1"/>
              <a:t>Somewhereland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B458-84FD-B44D-867C-0D1D21C1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0D92-7B68-CC41-B665-D6B0E804F6D3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F3101F-8ECF-4843-92C4-3294733F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030"/>
          <a:stretch/>
        </p:blipFill>
        <p:spPr>
          <a:xfrm>
            <a:off x="5236531" y="103574"/>
            <a:ext cx="6955469" cy="6654477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5D1F91-BE44-1E47-8C50-8F9682B74C06}"/>
              </a:ext>
            </a:extLst>
          </p:cNvPr>
          <p:cNvGrpSpPr/>
          <p:nvPr/>
        </p:nvGrpSpPr>
        <p:grpSpPr>
          <a:xfrm>
            <a:off x="1179659" y="2240092"/>
            <a:ext cx="2697513" cy="2381440"/>
            <a:chOff x="719328" y="2852928"/>
            <a:chExt cx="2697513" cy="23814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7E64A5-25E5-6149-AC07-C29B301A1A5A}"/>
                </a:ext>
              </a:extLst>
            </p:cNvPr>
            <p:cNvSpPr/>
            <p:nvPr/>
          </p:nvSpPr>
          <p:spPr>
            <a:xfrm>
              <a:off x="719328" y="2852928"/>
              <a:ext cx="877824" cy="829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00C08C-3BBC-1D4D-8367-F73B2E0EE7BB}"/>
                </a:ext>
              </a:extLst>
            </p:cNvPr>
            <p:cNvSpPr/>
            <p:nvPr/>
          </p:nvSpPr>
          <p:spPr>
            <a:xfrm>
              <a:off x="2539017" y="2852928"/>
              <a:ext cx="877824" cy="829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AE5179-390E-E246-85A5-0C1A833946BF}"/>
                </a:ext>
              </a:extLst>
            </p:cNvPr>
            <p:cNvSpPr/>
            <p:nvPr/>
          </p:nvSpPr>
          <p:spPr>
            <a:xfrm>
              <a:off x="1661193" y="4405312"/>
              <a:ext cx="877824" cy="829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4DC445-5231-924A-A68F-2D8A5FB06FBD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97152" y="3267456"/>
              <a:ext cx="9418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CE48C4-AF8D-BA41-9D6A-FCAC5EA6C2C3}"/>
                </a:ext>
              </a:extLst>
            </p:cNvPr>
            <p:cNvCxnSpPr>
              <a:cxnSpLocks/>
              <a:stCxn id="7" idx="4"/>
              <a:endCxn id="9" idx="1"/>
            </p:cNvCxnSpPr>
            <p:nvPr/>
          </p:nvCxnSpPr>
          <p:spPr>
            <a:xfrm>
              <a:off x="1158240" y="3681984"/>
              <a:ext cx="631507" cy="8447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C09CC5-BC27-0340-BDFC-85BC779962AE}"/>
                </a:ext>
              </a:extLst>
            </p:cNvPr>
            <p:cNvCxnSpPr>
              <a:cxnSpLocks/>
              <a:stCxn id="8" idx="4"/>
              <a:endCxn id="9" idx="7"/>
            </p:cNvCxnSpPr>
            <p:nvPr/>
          </p:nvCxnSpPr>
          <p:spPr>
            <a:xfrm flipH="1">
              <a:off x="2410463" y="3681984"/>
              <a:ext cx="567466" cy="844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296CC7-45B4-104F-886B-890259F40FBA}"/>
              </a:ext>
            </a:extLst>
          </p:cNvPr>
          <p:cNvSpPr txBox="1"/>
          <p:nvPr/>
        </p:nvSpPr>
        <p:spPr>
          <a:xfrm>
            <a:off x="491765" y="5051743"/>
            <a:ext cx="3131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directly influences B and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directly influences A and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directly influences A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99F87-9412-3341-8361-412C6BB5ADB9}"/>
              </a:ext>
            </a:extLst>
          </p:cNvPr>
          <p:cNvSpPr txBox="1"/>
          <p:nvPr/>
        </p:nvSpPr>
        <p:spPr>
          <a:xfrm>
            <a:off x="518040" y="1783996"/>
            <a:ext cx="31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variables A, B, C … </a:t>
            </a:r>
          </a:p>
        </p:txBody>
      </p:sp>
    </p:spTree>
    <p:extLst>
      <p:ext uri="{BB962C8B-B14F-4D97-AF65-F5344CB8AC3E}">
        <p14:creationId xmlns:p14="http://schemas.microsoft.com/office/powerpoint/2010/main" val="220945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6BE-29F8-4640-BB52-518B3ACC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6" y="389509"/>
            <a:ext cx="47823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Cross-impact balances determine scenario 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B458-84FD-B44D-867C-0D1D21C1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0D92-7B68-CC41-B665-D6B0E804F6D3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F3101F-8ECF-4843-92C4-3294733F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1110"/>
          <a:stretch/>
        </p:blipFill>
        <p:spPr>
          <a:xfrm>
            <a:off x="6120287" y="36576"/>
            <a:ext cx="6023995" cy="685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8E0B0-E9F8-5B40-B308-C39484638270}"/>
              </a:ext>
            </a:extLst>
          </p:cNvPr>
          <p:cNvSpPr txBox="1"/>
          <p:nvPr/>
        </p:nvSpPr>
        <p:spPr>
          <a:xfrm>
            <a:off x="411546" y="2357580"/>
            <a:ext cx="5118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Best practice: The Principle of Compensation</a:t>
            </a:r>
          </a:p>
          <a:p>
            <a:endParaRPr lang="en-US" sz="2000" u="sng" dirty="0"/>
          </a:p>
          <a:p>
            <a:r>
              <a:rPr lang="en-US" sz="2000" dirty="0"/>
              <a:t>If alternative states for a variable are mutually exclusive and comprehensive, this implies </a:t>
            </a:r>
            <a:r>
              <a:rPr lang="en-US" sz="2000"/>
              <a:t>that when </a:t>
            </a:r>
            <a:r>
              <a:rPr lang="en-US" sz="2000" dirty="0"/>
              <a:t>one state is encouraged </a:t>
            </a:r>
            <a:r>
              <a:rPr lang="en-US" sz="2000"/>
              <a:t>(+), alternatives </a:t>
            </a:r>
            <a:r>
              <a:rPr lang="en-US" sz="2000" dirty="0"/>
              <a:t>are being discouraged (-).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2404-20E5-43E1-B84A-C3A117CA3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Cross-impact Balance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7143F-B801-4D23-8D55-BDA4B45E1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Day One: Introduction to Scenario Wizard</a:t>
            </a:r>
          </a:p>
          <a:p>
            <a:endParaRPr lang="en-CA" dirty="0"/>
          </a:p>
          <a:p>
            <a:r>
              <a:rPr lang="en-CA" dirty="0"/>
              <a:t>Dr. Jude Kurniawan</a:t>
            </a:r>
          </a:p>
          <a:p>
            <a:r>
              <a:rPr lang="en-CA" dirty="0"/>
              <a:t>ISIGET Project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03074-1A85-41CA-8C91-5FE27E59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68" y="249689"/>
            <a:ext cx="2281084" cy="15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A44A29-1713-48A3-A6CD-85ED51108859}"/>
              </a:ext>
            </a:extLst>
          </p:cNvPr>
          <p:cNvCxnSpPr>
            <a:cxnSpLocks/>
          </p:cNvCxnSpPr>
          <p:nvPr/>
        </p:nvCxnSpPr>
        <p:spPr>
          <a:xfrm>
            <a:off x="1435510" y="865239"/>
            <a:ext cx="74921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5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796-939C-4EE2-853B-BF054DE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 Wizard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FC3BC-B05E-4228-8B41-678C5584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Application software for CIB analysis</a:t>
            </a:r>
          </a:p>
          <a:p>
            <a:r>
              <a:rPr lang="en-CA" dirty="0"/>
              <a:t>Developed by ZIRIUS at the University of Stuttgart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65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D94A-EADF-40EB-8632-147584AE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C102-C139-485E-AFA7-E0360D51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E3A38-ED70-4810-BE39-48AD648C2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68" t="32577" r="24148" b="29696"/>
          <a:stretch/>
        </p:blipFill>
        <p:spPr>
          <a:xfrm>
            <a:off x="940803" y="1825625"/>
            <a:ext cx="103103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DBDD-7431-4115-A400-49E132B1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8244-E71C-4274-BB1F-B0C858B9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Day One: Introduction</a:t>
            </a:r>
          </a:p>
          <a:p>
            <a:r>
              <a:rPr lang="en-CA" dirty="0"/>
              <a:t>Fundamental of Cross-impact Balance Analysis</a:t>
            </a:r>
          </a:p>
          <a:p>
            <a:r>
              <a:rPr lang="en-CA" dirty="0"/>
              <a:t>Introduction to Scenario Wizard</a:t>
            </a:r>
          </a:p>
          <a:p>
            <a:pPr marL="0" indent="0">
              <a:buNone/>
            </a:pPr>
            <a:r>
              <a:rPr lang="en-CA" dirty="0"/>
              <a:t>Day Two: Doing Research using CIB</a:t>
            </a:r>
          </a:p>
          <a:p>
            <a:r>
              <a:rPr lang="en-CA" dirty="0"/>
              <a:t>Data collection</a:t>
            </a:r>
          </a:p>
          <a:p>
            <a:r>
              <a:rPr lang="en-CA" dirty="0"/>
              <a:t>Data analysis and quality control</a:t>
            </a:r>
          </a:p>
          <a:p>
            <a:pPr marL="0" indent="0">
              <a:buNone/>
            </a:pPr>
            <a:r>
              <a:rPr lang="en-CA" dirty="0"/>
              <a:t>Day Three: Advanced CIB techniques</a:t>
            </a:r>
          </a:p>
          <a:p>
            <a:r>
              <a:rPr lang="en-CA" dirty="0"/>
              <a:t>Multi-scale CIB</a:t>
            </a:r>
          </a:p>
          <a:p>
            <a:r>
              <a:rPr lang="en-CA" dirty="0"/>
              <a:t>Stochastic CIB (Vanessa Schweizer)</a:t>
            </a:r>
          </a:p>
          <a:p>
            <a:r>
              <a:rPr lang="en-CA" dirty="0"/>
              <a:t>CIB research presentation (Norman Kearney)</a:t>
            </a:r>
          </a:p>
        </p:txBody>
      </p:sp>
    </p:spTree>
    <p:extLst>
      <p:ext uri="{BB962C8B-B14F-4D97-AF65-F5344CB8AC3E}">
        <p14:creationId xmlns:p14="http://schemas.microsoft.com/office/powerpoint/2010/main" val="3532208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BEEE-66B8-4042-B6CA-342203E6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9D57-2D55-4687-B4B4-BF30BA66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Strong Consistency: Maximum impact scores of the descriptor impact balance</a:t>
            </a:r>
          </a:p>
          <a:p>
            <a:endParaRPr lang="en-CA" dirty="0"/>
          </a:p>
          <a:p>
            <a:r>
              <a:rPr lang="en-CA" dirty="0"/>
              <a:t>Weak Consistency: Positive or zero impact scores of the descriptor impact balance</a:t>
            </a:r>
          </a:p>
          <a:p>
            <a:endParaRPr lang="en-CA" dirty="0"/>
          </a:p>
          <a:p>
            <a:r>
              <a:rPr lang="en-CA" dirty="0"/>
              <a:t>Max. Inconsistency: Difference in max impact scores of the descriptor impact balance </a:t>
            </a:r>
          </a:p>
          <a:p>
            <a:endParaRPr lang="en-CA" dirty="0"/>
          </a:p>
          <a:p>
            <a:r>
              <a:rPr lang="en-CA" dirty="0"/>
              <a:t>Calculate Cycles: Find the number of cyclic solutions</a:t>
            </a:r>
          </a:p>
        </p:txBody>
      </p:sp>
    </p:spTree>
    <p:extLst>
      <p:ext uri="{BB962C8B-B14F-4D97-AF65-F5344CB8AC3E}">
        <p14:creationId xmlns:p14="http://schemas.microsoft.com/office/powerpoint/2010/main" val="23730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8F8E-B705-4FB9-9B20-0DE9673E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4138-66A8-41E1-B9DF-9FD5D710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Complete Solver:</a:t>
            </a:r>
          </a:p>
          <a:p>
            <a:pPr lvl="1"/>
            <a:r>
              <a:rPr lang="en-CA" dirty="0"/>
              <a:t>All possible scenarios will be explored</a:t>
            </a:r>
          </a:p>
          <a:p>
            <a:pPr lvl="1"/>
            <a:r>
              <a:rPr lang="en-CA" dirty="0"/>
              <a:t>May cause long computation in large matrices</a:t>
            </a:r>
          </a:p>
          <a:p>
            <a:r>
              <a:rPr lang="en-CA" dirty="0"/>
              <a:t>Monte Carlo:</a:t>
            </a:r>
          </a:p>
          <a:p>
            <a:pPr lvl="1"/>
            <a:r>
              <a:rPr lang="en-CA" dirty="0"/>
              <a:t>Not a complete exploration</a:t>
            </a:r>
          </a:p>
          <a:p>
            <a:pPr lvl="1"/>
            <a:r>
              <a:rPr lang="en-CA" dirty="0"/>
              <a:t>Defined by the number of randomly chosen scenarios</a:t>
            </a:r>
          </a:p>
          <a:p>
            <a:pPr lvl="1"/>
            <a:r>
              <a:rPr lang="en-CA" dirty="0"/>
              <a:t>Used for large matrix</a:t>
            </a:r>
          </a:p>
        </p:txBody>
      </p:sp>
    </p:spTree>
    <p:extLst>
      <p:ext uri="{BB962C8B-B14F-4D97-AF65-F5344CB8AC3E}">
        <p14:creationId xmlns:p14="http://schemas.microsoft.com/office/powerpoint/2010/main" val="183330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17E0-5C91-476D-9666-74F83454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Succession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33A6-595B-4581-83CD-18421474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Succession algorithm to search for consistent scenarios</a:t>
            </a:r>
          </a:p>
          <a:p>
            <a:r>
              <a:rPr lang="en-CA" dirty="0"/>
              <a:t>Global: Adjust all inconsistent descriptor states towards the highest impact score</a:t>
            </a:r>
          </a:p>
          <a:p>
            <a:r>
              <a:rPr lang="en-CA" dirty="0"/>
              <a:t>Local: Adjust only the descriptor states with the highest inconsistency</a:t>
            </a:r>
          </a:p>
          <a:p>
            <a:r>
              <a:rPr lang="en-CA" dirty="0"/>
              <a:t>Incremental: Adjust all descriptor states toward the highest impact score but through jumping to the neighboring state</a:t>
            </a:r>
          </a:p>
          <a:p>
            <a:r>
              <a:rPr lang="en-CA" dirty="0" err="1"/>
              <a:t>Abdiabatic</a:t>
            </a:r>
            <a:r>
              <a:rPr lang="en-CA" dirty="0"/>
              <a:t>: Only adjust the first inconsistent descriptor to the highest impact score; applicable when descriptors are ordered according to time scale</a:t>
            </a:r>
          </a:p>
        </p:txBody>
      </p:sp>
    </p:spTree>
    <p:extLst>
      <p:ext uri="{BB962C8B-B14F-4D97-AF65-F5344CB8AC3E}">
        <p14:creationId xmlns:p14="http://schemas.microsoft.com/office/powerpoint/2010/main" val="3577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EC80-3395-4EB2-B260-C1971521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1A15D-4657-46E1-9590-AF2966FC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7" t="31515" r="27642" b="28788"/>
          <a:stretch/>
        </p:blipFill>
        <p:spPr>
          <a:xfrm>
            <a:off x="1515829" y="1690688"/>
            <a:ext cx="9160342" cy="46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696-60D0-4A87-9DD6-94BC5F36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Consistent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9B018-6AE3-466D-ABA7-E309FA27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" t="10909" r="26620" b="26364"/>
          <a:stretch/>
        </p:blipFill>
        <p:spPr>
          <a:xfrm>
            <a:off x="1206817" y="1690688"/>
            <a:ext cx="977836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0E54-B17D-4C3B-9C61-45E286F7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FBC0-BE1E-46C6-A1C7-1BCCAA7E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B14C9-80BA-44C6-A446-46665DEEB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3" t="11667" r="25256" b="9931"/>
          <a:stretch/>
        </p:blipFill>
        <p:spPr>
          <a:xfrm>
            <a:off x="2548370" y="290754"/>
            <a:ext cx="7095260" cy="61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01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A69E-858D-49C1-ADD0-F08A6770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D7D8-3DA6-4EC3-A060-46FB2D7A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Load Somewhere Land tutorial</a:t>
            </a:r>
          </a:p>
          <a:p>
            <a:r>
              <a:rPr lang="en-CA" dirty="0"/>
              <a:t>Set evaluation and output options</a:t>
            </a:r>
          </a:p>
          <a:p>
            <a:r>
              <a:rPr lang="en-CA" dirty="0"/>
              <a:t>Find consistent scenarios</a:t>
            </a:r>
          </a:p>
          <a:p>
            <a:r>
              <a:rPr lang="en-CA" dirty="0"/>
              <a:t>Change the settings in evaluation and/or output options</a:t>
            </a:r>
          </a:p>
          <a:p>
            <a:r>
              <a:rPr lang="en-CA" dirty="0"/>
              <a:t>Find consistent scenarios and observe the changes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Create a new project with 2 descriptors with 2 variants</a:t>
            </a:r>
          </a:p>
          <a:p>
            <a:r>
              <a:rPr lang="en-CA" dirty="0"/>
              <a:t>Edit structure of the matrix (define descriptors and variants)</a:t>
            </a:r>
          </a:p>
          <a:p>
            <a:r>
              <a:rPr lang="en-CA" dirty="0"/>
              <a:t>Edit matrix (input influence judgments)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12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E544-0BB1-4720-96B7-14D77FF5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‘scenarios’?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E427-4C5F-4C58-BD5E-459F539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Scenarios are depictions of alternative futures</a:t>
            </a:r>
          </a:p>
          <a:p>
            <a:endParaRPr lang="en-CA" dirty="0"/>
          </a:p>
          <a:p>
            <a:r>
              <a:rPr lang="en-CA" dirty="0"/>
              <a:t>Benefits:</a:t>
            </a:r>
          </a:p>
          <a:p>
            <a:pPr lvl="1"/>
            <a:r>
              <a:rPr lang="en-CA" dirty="0"/>
              <a:t>Scenario-as-a-service: Co-learning, performative effect</a:t>
            </a:r>
          </a:p>
          <a:p>
            <a:pPr lvl="1"/>
            <a:r>
              <a:rPr lang="en-CA" dirty="0"/>
              <a:t>Scenario-as-a-product: Testing ‘what-if’ situations</a:t>
            </a:r>
          </a:p>
          <a:p>
            <a:pPr lvl="1"/>
            <a:endParaRPr lang="en-CA" dirty="0"/>
          </a:p>
          <a:p>
            <a:r>
              <a:rPr lang="en-CA" dirty="0"/>
              <a:t>Participants:</a:t>
            </a:r>
          </a:p>
          <a:p>
            <a:pPr lvl="1"/>
            <a:r>
              <a:rPr lang="en-CA" dirty="0"/>
              <a:t>Expert panels, e.g., genius forecasting, cross-impact analysis</a:t>
            </a:r>
          </a:p>
          <a:p>
            <a:pPr lvl="1"/>
            <a:r>
              <a:rPr lang="en-CA" dirty="0"/>
              <a:t>Stakeholders, e.g., participatory scenario planning</a:t>
            </a:r>
          </a:p>
        </p:txBody>
      </p:sp>
    </p:spTree>
    <p:extLst>
      <p:ext uri="{BB962C8B-B14F-4D97-AF65-F5344CB8AC3E}">
        <p14:creationId xmlns:p14="http://schemas.microsoft.com/office/powerpoint/2010/main" val="332058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D05E-531B-2943-B40C-3DD393A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qualitative scenarios?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5F8-11E8-6346-BC1A-723676AE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</a:t>
            </a:r>
            <a:r>
              <a:rPr lang="en-US" i="1" dirty="0"/>
              <a:t>what</a:t>
            </a:r>
            <a:r>
              <a:rPr lang="en-US" dirty="0"/>
              <a:t> are qualitative scenarios?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Stories:</a:t>
            </a:r>
          </a:p>
          <a:p>
            <a:r>
              <a:rPr lang="en-US" dirty="0"/>
              <a:t>Make more sense intuitively (e.g., Kahneman’s “characters” of System I and System II)</a:t>
            </a:r>
          </a:p>
          <a:p>
            <a:r>
              <a:rPr lang="en-US" dirty="0"/>
              <a:t>Have traditionally encoded information about how the world works (</a:t>
            </a:r>
            <a:r>
              <a:rPr lang="en-US" dirty="0" err="1"/>
              <a:t>Lempert’s</a:t>
            </a:r>
            <a:r>
              <a:rPr lang="en-US" dirty="0"/>
              <a:t> footnote comparing myth and scientific modelling)</a:t>
            </a:r>
          </a:p>
          <a:p>
            <a:r>
              <a:rPr lang="en-US" dirty="0"/>
              <a:t>However, System I can’t tell the difference between fact, fiction, and fantasy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E0C33-0184-AE41-BD30-6C73F7C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0D92-7B68-CC41-B665-D6B0E804F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398-8279-9242-A59E-B7108B1E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Cross-impact balances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6315-6F82-6647-AF01-0663A497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System analysis approach - </a:t>
            </a:r>
            <a:r>
              <a:rPr lang="en-US" dirty="0"/>
              <a:t>A “system theoretic approach” to generating/evaluating qualitative scenarios</a:t>
            </a:r>
          </a:p>
          <a:p>
            <a:r>
              <a:rPr lang="en-US" dirty="0"/>
              <a:t>Because it is computational/algorithmic, it better addresses heuristics/biases that pose problems in thought experiments</a:t>
            </a:r>
          </a:p>
          <a:p>
            <a:pPr lvl="1"/>
            <a:r>
              <a:rPr lang="en-US" dirty="0"/>
              <a:t>Arbitrariness (</a:t>
            </a:r>
            <a:r>
              <a:rPr lang="en-US" dirty="0" err="1"/>
              <a:t>Lempert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Clinical (human expert) vs. actuarial (algorithmic) prediction                       (</a:t>
            </a:r>
            <a:r>
              <a:rPr lang="en-US" dirty="0" err="1"/>
              <a:t>Meehl</a:t>
            </a:r>
            <a:r>
              <a:rPr lang="en-US" dirty="0"/>
              <a:t> in Kahneman) </a:t>
            </a:r>
          </a:p>
          <a:p>
            <a:r>
              <a:rPr lang="en-CA" dirty="0"/>
              <a:t>Futures are difficult to imagine – focus on ‘realistic’ futures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3CA0-8389-724B-A1CB-20C2E9B8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0D92-7B68-CC41-B665-D6B0E804F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B58E-D5A2-4623-A9FE-68A17F9C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Cross-impact Balance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C746-1688-415B-AB29-143E3399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Coordination within systems-of-systems</a:t>
            </a:r>
          </a:p>
          <a:p>
            <a:r>
              <a:rPr lang="en-CA" dirty="0"/>
              <a:t>Non–linear (bifurcations, tipping points, phase transitions)</a:t>
            </a:r>
          </a:p>
          <a:p>
            <a:r>
              <a:rPr lang="en-CA" dirty="0"/>
              <a:t>Feedbacks and irreversibility</a:t>
            </a:r>
          </a:p>
          <a:p>
            <a:r>
              <a:rPr lang="en-CA" dirty="0"/>
              <a:t>Present systems may not be attainable</a:t>
            </a:r>
          </a:p>
          <a:p>
            <a:r>
              <a:rPr lang="en-CA" dirty="0"/>
              <a:t>Many uncertainties</a:t>
            </a:r>
          </a:p>
        </p:txBody>
      </p:sp>
    </p:spTree>
    <p:extLst>
      <p:ext uri="{BB962C8B-B14F-4D97-AF65-F5344CB8AC3E}">
        <p14:creationId xmlns:p14="http://schemas.microsoft.com/office/powerpoint/2010/main" val="21660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3ABF-56D9-9B41-ABBE-E88F2BE7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45"/>
            <a:ext cx="10515600" cy="715963"/>
          </a:xfrm>
        </p:spPr>
        <p:txBody>
          <a:bodyPr/>
          <a:lstStyle/>
          <a:p>
            <a:r>
              <a:rPr lang="en-US" dirty="0"/>
              <a:t>Systems are complex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589428-83E8-8940-8D15-76C2C9606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2208"/>
            <a:ext cx="10530373" cy="53766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E15D4-C572-5B43-80C4-E466ACDE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0D92-7B68-CC41-B665-D6B0E804F6D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2E2A5-CC5D-734E-ABFC-0362653471AA}"/>
              </a:ext>
            </a:extLst>
          </p:cNvPr>
          <p:cNvSpPr txBox="1"/>
          <p:nvPr/>
        </p:nvSpPr>
        <p:spPr>
          <a:xfrm>
            <a:off x="551686" y="6413698"/>
            <a:ext cx="645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Proust et al. (2012) International Journal of Environmental Research and Public Health</a:t>
            </a:r>
          </a:p>
        </p:txBody>
      </p:sp>
    </p:spTree>
    <p:extLst>
      <p:ext uri="{BB962C8B-B14F-4D97-AF65-F5344CB8AC3E}">
        <p14:creationId xmlns:p14="http://schemas.microsoft.com/office/powerpoint/2010/main" val="1113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8E1D-9EAB-4F3B-B39B-2700F401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Theoretical Foundation of CIB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87E5-D3DE-4584-9BB8-642A5A4C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Cross-impact Analysis (Gordon and Hayward, 1968)</a:t>
            </a:r>
          </a:p>
          <a:p>
            <a:r>
              <a:rPr lang="en-CA" dirty="0"/>
              <a:t>Morphological Analysis (Ritchey, 1991)</a:t>
            </a:r>
          </a:p>
          <a:p>
            <a:r>
              <a:rPr lang="en-CA" dirty="0"/>
              <a:t>Nash Equilibrium (1950)</a:t>
            </a:r>
          </a:p>
        </p:txBody>
      </p:sp>
    </p:spTree>
    <p:extLst>
      <p:ext uri="{BB962C8B-B14F-4D97-AF65-F5344CB8AC3E}">
        <p14:creationId xmlns:p14="http://schemas.microsoft.com/office/powerpoint/2010/main" val="15757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B75A-A371-4346-A0C5-2EF06DB4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Cross-impact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84E2-F859-4CBA-A51B-178BE222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occurrence of one event will modify the subsequent occurrence of other events</a:t>
            </a:r>
          </a:p>
          <a:p>
            <a:r>
              <a:rPr lang="en-CA" dirty="0"/>
              <a:t>Matrix is solved by Monte Carlo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7C315-F0C0-43C4-BFBF-0B391004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641"/>
            <a:ext cx="10515601" cy="18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0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784</Words>
  <Application>Microsoft Office PowerPoint</Application>
  <PresentationFormat>Widescreen</PresentationFormat>
  <Paragraphs>139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Cross-impact Balance Analysis</vt:lpstr>
      <vt:lpstr>Agenda</vt:lpstr>
      <vt:lpstr>What are ‘scenarios’?</vt:lpstr>
      <vt:lpstr>Why qualitative scenarios?</vt:lpstr>
      <vt:lpstr>Cross-impact balances</vt:lpstr>
      <vt:lpstr>Why Cross-impact Balance Analysis</vt:lpstr>
      <vt:lpstr>Systems are complex</vt:lpstr>
      <vt:lpstr>Theoretical Foundation of CIB</vt:lpstr>
      <vt:lpstr>Cross-impact Analysis</vt:lpstr>
      <vt:lpstr>Morphological Analysis</vt:lpstr>
      <vt:lpstr>Morphological Analysis</vt:lpstr>
      <vt:lpstr>Nash Equilibrium</vt:lpstr>
      <vt:lpstr>CIB</vt:lpstr>
      <vt:lpstr>CIB Matrix</vt:lpstr>
      <vt:lpstr>Generating scenarios for Somewhereland</vt:lpstr>
      <vt:lpstr>Cross-impact balances determine scenario consistency</vt:lpstr>
      <vt:lpstr>Cross-impact Balance Analysis</vt:lpstr>
      <vt:lpstr>Scenario Wizard</vt:lpstr>
      <vt:lpstr>Evaluation Options</vt:lpstr>
      <vt:lpstr>Consistency</vt:lpstr>
      <vt:lpstr>Solver</vt:lpstr>
      <vt:lpstr>Succession</vt:lpstr>
      <vt:lpstr>Output Options</vt:lpstr>
      <vt:lpstr>Consistent Scenarios</vt:lpstr>
      <vt:lpstr>PowerPoint Presentation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Cross-impact Balance Analysis</dc:title>
  <dc:creator>Jude Kurniawan</dc:creator>
  <cp:lastModifiedBy>Jude Kurniawan</cp:lastModifiedBy>
  <cp:revision>87</cp:revision>
  <dcterms:created xsi:type="dcterms:W3CDTF">2020-12-11T08:19:07Z</dcterms:created>
  <dcterms:modified xsi:type="dcterms:W3CDTF">2020-12-16T08:52:38Z</dcterms:modified>
</cp:coreProperties>
</file>