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2" r:id="rId6"/>
    <p:sldId id="261" r:id="rId7"/>
    <p:sldId id="327" r:id="rId8"/>
    <p:sldId id="322" r:id="rId9"/>
    <p:sldId id="264" r:id="rId10"/>
    <p:sldId id="265" r:id="rId11"/>
    <p:sldId id="263" r:id="rId12"/>
    <p:sldId id="266" r:id="rId13"/>
    <p:sldId id="267" r:id="rId14"/>
    <p:sldId id="323" r:id="rId15"/>
    <p:sldId id="328" r:id="rId16"/>
    <p:sldId id="324" r:id="rId17"/>
    <p:sldId id="326" r:id="rId18"/>
    <p:sldId id="32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8CB4A-BF88-46B6-97FA-6ECC7C712334}" type="datetimeFigureOut">
              <a:rPr lang="en-CA" smtClean="0"/>
              <a:t>2020-12-15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A06D3-0628-40CF-A08F-90601C7DED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8590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Expert participants provided influence judgment for how a variable X influence a variable Y.</a:t>
            </a:r>
          </a:p>
          <a:p>
            <a:r>
              <a:rPr lang="en-CA" dirty="0"/>
              <a:t>Influence judgments were recorded in the corresponding matrix cells based on 7-point Likert scale</a:t>
            </a:r>
          </a:p>
          <a:p>
            <a:endParaRPr lang="en-CA" dirty="0"/>
          </a:p>
          <a:p>
            <a:r>
              <a:rPr lang="en-CA" dirty="0"/>
              <a:t>One expert participant provided influence judgment only for a portion of the matrix or per descriptor.</a:t>
            </a:r>
          </a:p>
          <a:p>
            <a:r>
              <a:rPr lang="en-CA" dirty="0"/>
              <a:t>[Click]</a:t>
            </a:r>
          </a:p>
          <a:p>
            <a:r>
              <a:rPr lang="en-CA" dirty="0"/>
              <a:t>For example, one participant would respond to the cells in ‘yellow’</a:t>
            </a:r>
          </a:p>
          <a:p>
            <a:r>
              <a:rPr lang="en-CA" dirty="0"/>
              <a:t>In addition to providing influence judgment in numerical forms, expert participants provide reasons why they responded that way. </a:t>
            </a:r>
          </a:p>
          <a:p>
            <a:endParaRPr lang="en-CA" dirty="0"/>
          </a:p>
          <a:p>
            <a:r>
              <a:rPr lang="en-CA" dirty="0"/>
              <a:t>A total of 8 expert participants were consulted</a:t>
            </a:r>
          </a:p>
          <a:p>
            <a:r>
              <a:rPr lang="en-CA" dirty="0"/>
              <a:t>7 provided complete responses</a:t>
            </a:r>
          </a:p>
          <a:p>
            <a:r>
              <a:rPr lang="en-CA" dirty="0"/>
              <a:t>1 decided not to continue</a:t>
            </a:r>
          </a:p>
          <a:p>
            <a:endParaRPr lang="en-CA" dirty="0"/>
          </a:p>
          <a:p>
            <a:r>
              <a:rPr lang="en-CA" dirty="0"/>
              <a:t>Together with the influence judgments for the global SSPs, the elicited influence judgments based on 7 expert participants completed the CI matrix</a:t>
            </a:r>
          </a:p>
          <a:p>
            <a:r>
              <a:rPr lang="en-CA" dirty="0"/>
              <a:t>Then, this matrix was subjected to CIB analysis to search for internally consistent scenario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F0C34-04F3-8D4E-96CD-76BF11E9CF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2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B1DA-1E88-41B4-A45F-030339EDB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14721-2732-4BF7-900F-DB82B8F91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6F69C-DF4E-4501-8048-98D7DCE6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2598-5D92-4F1E-BD83-9DC6FFB99116}" type="datetimeFigureOut">
              <a:rPr lang="en-CA" smtClean="0"/>
              <a:t>2020-12-13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37494-45C0-40A1-A901-4981EF60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D3272-3357-40F8-BAE8-FE18020A0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17F6-04DF-48BA-877D-1C299DCED3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121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73B19-BA02-46FD-8527-76636846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5C387-64D5-47EF-8E89-A8842B5E3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461A5-21A5-4590-B62F-E6822ECB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2598-5D92-4F1E-BD83-9DC6FFB99116}" type="datetimeFigureOut">
              <a:rPr lang="en-CA" smtClean="0"/>
              <a:t>2020-12-13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50BA-74C2-4252-B071-B2063E6D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FA4D-7748-4B99-8850-53AB065C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17F6-04DF-48BA-877D-1C299DCED3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57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56985-3CE3-4BE7-B108-882752814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2AA36-7E48-4E68-9F50-0E6EC2ABF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59CF2-D8B7-48F0-AC23-E60DFD44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2598-5D92-4F1E-BD83-9DC6FFB99116}" type="datetimeFigureOut">
              <a:rPr lang="en-CA" smtClean="0"/>
              <a:t>2020-12-13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FC62D-E8FE-4904-BA10-63A60A70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AA29D-4A88-4996-89AF-141E2274A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17F6-04DF-48BA-877D-1C299DCED3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384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198E-DA59-4A83-AB89-36A5A62B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2B0DA-573C-4A7A-BD0D-85367A44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7937D-D4C9-4E3D-B2E2-4D5F99BC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2598-5D92-4F1E-BD83-9DC6FFB99116}" type="datetimeFigureOut">
              <a:rPr lang="en-CA" smtClean="0"/>
              <a:t>2020-12-13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95E6C-2B90-4944-9E9A-C4B7882F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C0220-7CBE-4042-BAAC-C04A3B33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17F6-04DF-48BA-877D-1C299DCED3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027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A614E-6CFF-4C27-B470-0B1AD509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4FCEE-4CCE-4EAD-8234-3486A3A2F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F6FAC-D970-4EAF-A829-D298B4A6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2598-5D92-4F1E-BD83-9DC6FFB99116}" type="datetimeFigureOut">
              <a:rPr lang="en-CA" smtClean="0"/>
              <a:t>2020-12-13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68ADB-4668-49B4-B5EC-B86CEA25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ABAD7-708F-4622-AC9F-C8521185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17F6-04DF-48BA-877D-1C299DCED3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369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8053-7EA6-4491-A103-20BBCCC3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2B753-8BC8-46EE-B785-EA95E68BD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D9D61-65CA-4EE9-A38B-039C01EF7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0E8A7-E07D-4A09-852B-92418885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2598-5D92-4F1E-BD83-9DC6FFB99116}" type="datetimeFigureOut">
              <a:rPr lang="en-CA" smtClean="0"/>
              <a:t>2020-12-13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8F4F0-B39E-41A3-AEA0-7157E18A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99495-AC1F-4538-A1EA-3889E8A6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17F6-04DF-48BA-877D-1C299DCED3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427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EED0-8F88-4E27-BEF2-532DF2C34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5E00B-7BCE-4D5E-A1F8-922B587D7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39293-574F-48FD-A7EE-5C6B66BB9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94370-83A0-4317-BE9D-5A5E7CA6B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D7DC2-248A-4A1E-8E86-3C51F54F9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1DAF2-C1F4-4A4F-BAF7-4BD19486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2598-5D92-4F1E-BD83-9DC6FFB99116}" type="datetimeFigureOut">
              <a:rPr lang="en-CA" smtClean="0"/>
              <a:t>2020-12-13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3FD720-31F4-47D4-B7B5-48257CB0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4892F4-0CF7-4875-881C-A9DA4330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17F6-04DF-48BA-877D-1C299DCED3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21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103D-8795-4FE2-A8E6-E99D2AA0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F33D15-3DD2-46BB-892E-B887D691E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2598-5D92-4F1E-BD83-9DC6FFB99116}" type="datetimeFigureOut">
              <a:rPr lang="en-CA" smtClean="0"/>
              <a:t>2020-12-13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E5F35-8CAD-471F-B95D-37EB877F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E0AC2-E9C8-4052-9247-31F09F4C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17F6-04DF-48BA-877D-1C299DCED3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915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876D03-B58E-4120-8E9B-2E26BB9F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2598-5D92-4F1E-BD83-9DC6FFB99116}" type="datetimeFigureOut">
              <a:rPr lang="en-CA" smtClean="0"/>
              <a:t>2020-12-13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96211D-1237-4662-972B-9339249C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EF872-33C9-4C9C-9296-74B00EB5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17F6-04DF-48BA-877D-1C299DCED3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465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99329-2131-46B7-896E-72070A774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3937A-2E3F-4FBE-9516-5AAB6E8C1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0DC53-77F6-42BE-836A-F0ECAD0BB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57A60-66E1-491C-B43E-B8B71628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2598-5D92-4F1E-BD83-9DC6FFB99116}" type="datetimeFigureOut">
              <a:rPr lang="en-CA" smtClean="0"/>
              <a:t>2020-12-13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51D59-AC7B-4DE2-922A-12C9FB01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29D98-2B3D-4998-9AF6-8531EBDB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17F6-04DF-48BA-877D-1C299DCED3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709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63A1-B7A6-472E-BF85-168502A40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E64A1-AE0F-4BEA-A1E3-51751986B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2B79D-61EF-4962-8614-946733C5D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4C452-F4F3-4B3C-BCF2-B88A53D8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2598-5D92-4F1E-BD83-9DC6FFB99116}" type="datetimeFigureOut">
              <a:rPr lang="en-CA" smtClean="0"/>
              <a:t>2020-12-13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F0897-4EF6-4ACA-A8F5-D72148E9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DE27D-5091-45E7-B364-E81328C0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17F6-04DF-48BA-877D-1C299DCED3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163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E4B4F1-EE68-4871-AE05-676639D2B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D0229-60D9-4735-81AF-DFC6B6921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534EF-2A31-4986-BF1F-7D981DFF8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12598-5D92-4F1E-BD83-9DC6FFB99116}" type="datetimeFigureOut">
              <a:rPr lang="en-CA" smtClean="0"/>
              <a:t>2020-12-13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F3099-4E2D-4B6B-AFCE-D138153C2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74D28-8D17-4F65-BBB3-5BFA82106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B17F6-04DF-48BA-877D-1C299DCED3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708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12404-20E5-43E1-B84A-C3A117CA3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Cross-impact Balance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7143F-B801-4D23-8D55-BDA4B45E1C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Day Two: Doing Research using CIB</a:t>
            </a:r>
          </a:p>
          <a:p>
            <a:endParaRPr lang="en-CA" dirty="0"/>
          </a:p>
          <a:p>
            <a:r>
              <a:rPr lang="en-CA" dirty="0"/>
              <a:t>Dr. Jude Kurniawan</a:t>
            </a:r>
          </a:p>
          <a:p>
            <a:r>
              <a:rPr lang="en-CA" dirty="0"/>
              <a:t>ISIGET Project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1E403074-1A85-41CA-8C91-5FE27E592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168" y="249689"/>
            <a:ext cx="2281084" cy="156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A44A29-1713-48A3-A6CD-85ED51108859}"/>
              </a:ext>
            </a:extLst>
          </p:cNvPr>
          <p:cNvCxnSpPr>
            <a:cxnSpLocks/>
          </p:cNvCxnSpPr>
          <p:nvPr/>
        </p:nvCxnSpPr>
        <p:spPr>
          <a:xfrm>
            <a:off x="1435510" y="865239"/>
            <a:ext cx="749218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AE6F5A4-6762-4440-A28B-11507C122E47}"/>
              </a:ext>
            </a:extLst>
          </p:cNvPr>
          <p:cNvSpPr txBox="1"/>
          <p:nvPr/>
        </p:nvSpPr>
        <p:spPr>
          <a:xfrm>
            <a:off x="2300245" y="5735637"/>
            <a:ext cx="7591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/>
              <a:t>Syllabus and materials for this CIB training and tutorials are influenced by lecture notes from Vanessa Schweizer and Wolfgang Weimer-Jehle</a:t>
            </a:r>
          </a:p>
        </p:txBody>
      </p:sp>
    </p:spTree>
    <p:extLst>
      <p:ext uri="{BB962C8B-B14F-4D97-AF65-F5344CB8AC3E}">
        <p14:creationId xmlns:p14="http://schemas.microsoft.com/office/powerpoint/2010/main" val="682024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DB8B-DC77-4D01-8D72-53EE6217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Collecting influence judgments and ‘verbal’ reasons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F68A9-2577-42FC-9714-AE016C06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16930-BFC2-4CE6-B33E-80B24608F98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886" y="1825625"/>
            <a:ext cx="836022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97812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E834-4975-4A50-85AA-A75522DF2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Quality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A1EAC-4DEB-43DA-AF78-33AC8BE30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Visuals: Cross reference verbal reasons against judgment values</a:t>
            </a:r>
          </a:p>
          <a:p>
            <a:pPr lvl="1"/>
            <a:r>
              <a:rPr lang="en-CA" dirty="0"/>
              <a:t>Typical problems: flipped signed, directly or inversely co-vary, indirect judgments</a:t>
            </a:r>
          </a:p>
          <a:p>
            <a:r>
              <a:rPr lang="en-CA" dirty="0"/>
              <a:t>Standardization: If one state is promoted, other states will be discouraged</a:t>
            </a:r>
          </a:p>
          <a:p>
            <a:r>
              <a:rPr lang="en-CA" dirty="0"/>
              <a:t>Bias statistics: Any descriptor-variants are promoted more frequently than others</a:t>
            </a:r>
          </a:p>
        </p:txBody>
      </p:sp>
    </p:spTree>
    <p:extLst>
      <p:ext uri="{BB962C8B-B14F-4D97-AF65-F5344CB8AC3E}">
        <p14:creationId xmlns:p14="http://schemas.microsoft.com/office/powerpoint/2010/main" val="2583784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08B02-E47E-4389-B14B-7BE34B59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Bias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D6024-54BD-48AC-BE2B-B73077B34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53473" cy="4351338"/>
          </a:xfrm>
        </p:spPr>
        <p:txBody>
          <a:bodyPr/>
          <a:lstStyle/>
          <a:p>
            <a:r>
              <a:rPr lang="en-CA" dirty="0"/>
              <a:t>Avoid &gt;90% and &lt;10%</a:t>
            </a:r>
          </a:p>
          <a:p>
            <a:r>
              <a:rPr lang="en-CA" dirty="0"/>
              <a:t>Check influence judgments again</a:t>
            </a:r>
          </a:p>
          <a:p>
            <a:r>
              <a:rPr lang="en-CA" dirty="0"/>
              <a:t>Bias can happen when relationship is ‘clear-cut’ or very intuitive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F2128-EEEE-4AD8-B34A-636E484F8E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43" t="39862" r="57908" b="7483"/>
          <a:stretch/>
        </p:blipFill>
        <p:spPr>
          <a:xfrm>
            <a:off x="5792754" y="891035"/>
            <a:ext cx="5561046" cy="507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38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8A58-D50D-4839-9109-E3EE34FF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Adjusting judgments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522EF-F09C-47FC-9D3D-8CD9CE533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3596" cy="4351338"/>
          </a:xfrm>
        </p:spPr>
        <p:txBody>
          <a:bodyPr/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SD-05 (income growth) and SD-06 (technology development in green freight), expert commented that these two elements and SD-07 (technology development in green transit) co-vary. These judgments were adjusted to show co-variance relationship. </a:t>
            </a:r>
          </a:p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SD-08 (adoption of EVs), expert explained that the relationship is likely determined by the consumer choice. The higher adoption rate of EVs means a weaker support for green transit; however, expert added that this link is not a ‘strong’ link. The judgment for the low pathway was corrected (flipped sign) to depict a weaker correlation.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376DB-8E5D-4EC8-8647-6B89A26E4E82}"/>
              </a:ext>
            </a:extLst>
          </p:cNvPr>
          <p:cNvPicPr/>
          <p:nvPr/>
        </p:nvPicPr>
        <p:blipFill rotWithShape="1">
          <a:blip r:embed="rId2"/>
          <a:srcRect l="802" t="1140"/>
          <a:stretch/>
        </p:blipFill>
        <p:spPr bwMode="auto">
          <a:xfrm>
            <a:off x="5271796" y="1825626"/>
            <a:ext cx="6176866" cy="36421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37508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100044-621B-47EF-A5FA-CF10DE1CA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468" y="1227545"/>
            <a:ext cx="8379556" cy="48333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812362-C741-4CF8-A2FC-E1920497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6F95B-8B50-4CB0-9A35-C0573C24B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Internally consistent scenarios</a:t>
            </a:r>
          </a:p>
          <a:p>
            <a:r>
              <a:rPr lang="en-CA" dirty="0"/>
              <a:t>Grouping scenarios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9591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5560E-9156-462D-9AFA-BA9A4A96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3F9DA-5BA1-4AA1-823D-42FB423FD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38" y="439000"/>
            <a:ext cx="10041523" cy="59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20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27B3-E82E-464F-8523-71E98F61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Stability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DC7A-35F1-48C9-8D4E-4ADB7DA6F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4224" cy="4351338"/>
          </a:xfrm>
        </p:spPr>
        <p:txBody>
          <a:bodyPr/>
          <a:lstStyle/>
          <a:p>
            <a:r>
              <a:rPr lang="en-CA" dirty="0"/>
              <a:t>How ‘stable’ are scenarios</a:t>
            </a:r>
          </a:p>
          <a:p>
            <a:r>
              <a:rPr lang="en-CA" dirty="0"/>
              <a:t>Trace causal chains</a:t>
            </a:r>
          </a:p>
          <a:p>
            <a:r>
              <a:rPr lang="en-CA" dirty="0"/>
              <a:t>Succession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F565D7-DD14-488F-B559-41E34C329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424" y="365125"/>
            <a:ext cx="6511234" cy="399116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0D92CF5-50D7-4ED2-8E4E-0BB74AAC76E1}"/>
              </a:ext>
            </a:extLst>
          </p:cNvPr>
          <p:cNvGrpSpPr/>
          <p:nvPr/>
        </p:nvGrpSpPr>
        <p:grpSpPr>
          <a:xfrm>
            <a:off x="1290484" y="4382576"/>
            <a:ext cx="9611032" cy="1794387"/>
            <a:chOff x="1238865" y="4001729"/>
            <a:chExt cx="9611032" cy="179438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B0CB17-DF46-4403-9881-892D36655CAB}"/>
                </a:ext>
              </a:extLst>
            </p:cNvPr>
            <p:cNvSpPr/>
            <p:nvPr/>
          </p:nvSpPr>
          <p:spPr>
            <a:xfrm>
              <a:off x="1238865" y="4001729"/>
              <a:ext cx="2566219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Full Transition #3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66E3564-7E35-4E32-AACC-C8C37F5DF82A}"/>
                </a:ext>
              </a:extLst>
            </p:cNvPr>
            <p:cNvSpPr/>
            <p:nvPr/>
          </p:nvSpPr>
          <p:spPr>
            <a:xfrm>
              <a:off x="8283678" y="5186516"/>
              <a:ext cx="2566219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Full Transition #3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2AC5044-6A4B-402E-8D64-0924F56A0392}"/>
                </a:ext>
              </a:extLst>
            </p:cNvPr>
            <p:cNvSpPr/>
            <p:nvPr/>
          </p:nvSpPr>
          <p:spPr>
            <a:xfrm>
              <a:off x="8283678" y="4001729"/>
              <a:ext cx="2566219" cy="6096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Status Quo #1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6931CB-6F1C-422E-893A-9307B56927A2}"/>
                </a:ext>
              </a:extLst>
            </p:cNvPr>
            <p:cNvSpPr/>
            <p:nvPr/>
          </p:nvSpPr>
          <p:spPr>
            <a:xfrm>
              <a:off x="1238865" y="5186516"/>
              <a:ext cx="2566219" cy="6096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Status Quo #1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DA51AE-A8B5-444E-9AAF-43A999F809C0}"/>
                </a:ext>
              </a:extLst>
            </p:cNvPr>
            <p:cNvSpPr/>
            <p:nvPr/>
          </p:nvSpPr>
          <p:spPr>
            <a:xfrm>
              <a:off x="4522839" y="4001729"/>
              <a:ext cx="1455174" cy="6096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Perturbation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4066FD5-1D4A-45BE-A0E4-12823F10C246}"/>
                </a:ext>
              </a:extLst>
            </p:cNvPr>
            <p:cNvSpPr/>
            <p:nvPr/>
          </p:nvSpPr>
          <p:spPr>
            <a:xfrm>
              <a:off x="4522839" y="5186516"/>
              <a:ext cx="1455174" cy="6096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Perturbation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6B651F-AB08-4E07-9EF9-36CC4CFA2510}"/>
                </a:ext>
              </a:extLst>
            </p:cNvPr>
            <p:cNvSpPr txBox="1"/>
            <p:nvPr/>
          </p:nvSpPr>
          <p:spPr>
            <a:xfrm>
              <a:off x="4006644" y="4106474"/>
              <a:ext cx="3146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b="1" dirty="0"/>
                <a:t>+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94201D-F46E-454E-A501-95DD357D284B}"/>
                </a:ext>
              </a:extLst>
            </p:cNvPr>
            <p:cNvSpPr txBox="1"/>
            <p:nvPr/>
          </p:nvSpPr>
          <p:spPr>
            <a:xfrm>
              <a:off x="4006644" y="5291261"/>
              <a:ext cx="3146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b="1" dirty="0"/>
                <a:t>+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8DA725-DBD2-4B31-8562-D63CE02D3AD2}"/>
                </a:ext>
              </a:extLst>
            </p:cNvPr>
            <p:cNvCxnSpPr/>
            <p:nvPr/>
          </p:nvCxnSpPr>
          <p:spPr>
            <a:xfrm>
              <a:off x="6272981" y="4306529"/>
              <a:ext cx="1848464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2FF878C-F626-4ED4-86BA-AE219D658005}"/>
                </a:ext>
              </a:extLst>
            </p:cNvPr>
            <p:cNvCxnSpPr/>
            <p:nvPr/>
          </p:nvCxnSpPr>
          <p:spPr>
            <a:xfrm>
              <a:off x="6272981" y="5491316"/>
              <a:ext cx="1848464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166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12404-20E5-43E1-B84A-C3A117CA3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Cross-impact Balance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7143F-B801-4D23-8D55-BDA4B45E1C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Day Two: Doing Research Tutorial</a:t>
            </a:r>
          </a:p>
          <a:p>
            <a:endParaRPr lang="en-CA" dirty="0"/>
          </a:p>
          <a:p>
            <a:r>
              <a:rPr lang="en-CA" dirty="0"/>
              <a:t>Dr. Jude Kurniawan</a:t>
            </a:r>
          </a:p>
          <a:p>
            <a:r>
              <a:rPr lang="en-CA" dirty="0"/>
              <a:t>ISIGET Project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1E403074-1A85-41CA-8C91-5FE27E592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168" y="249689"/>
            <a:ext cx="2281084" cy="156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A44A29-1713-48A3-A6CD-85ED51108859}"/>
              </a:ext>
            </a:extLst>
          </p:cNvPr>
          <p:cNvCxnSpPr>
            <a:cxnSpLocks/>
          </p:cNvCxnSpPr>
          <p:nvPr/>
        </p:nvCxnSpPr>
        <p:spPr>
          <a:xfrm>
            <a:off x="1435510" y="865239"/>
            <a:ext cx="749218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AE6F5A4-6762-4440-A28B-11507C122E47}"/>
              </a:ext>
            </a:extLst>
          </p:cNvPr>
          <p:cNvSpPr txBox="1"/>
          <p:nvPr/>
        </p:nvSpPr>
        <p:spPr>
          <a:xfrm>
            <a:off x="2300245" y="5735637"/>
            <a:ext cx="7591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/>
              <a:t>Syllabus and materials for this CIB training and tutorials are influenced by lecture notes from Vanessa Schweizer and Wolfgang Weimer-Jehle</a:t>
            </a:r>
          </a:p>
        </p:txBody>
      </p:sp>
    </p:spTree>
    <p:extLst>
      <p:ext uri="{BB962C8B-B14F-4D97-AF65-F5344CB8AC3E}">
        <p14:creationId xmlns:p14="http://schemas.microsoft.com/office/powerpoint/2010/main" val="1519944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9878-9DE0-40D6-AC74-D2CDF3B5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420E0-AAB2-42DD-805A-97280C77C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Work in group to develop a project on any topic of your choice</a:t>
            </a:r>
          </a:p>
          <a:p>
            <a:pPr lvl="1"/>
            <a:r>
              <a:rPr lang="en-CA" dirty="0"/>
              <a:t>Limit to 4-5 descriptors</a:t>
            </a:r>
          </a:p>
          <a:p>
            <a:pPr lvl="1"/>
            <a:r>
              <a:rPr lang="en-CA" dirty="0"/>
              <a:t>Consensus on descriptor-variant list</a:t>
            </a:r>
          </a:p>
          <a:p>
            <a:pPr lvl="1"/>
            <a:r>
              <a:rPr lang="en-CA" dirty="0"/>
              <a:t>Consensus on influence judgment</a:t>
            </a:r>
          </a:p>
          <a:p>
            <a:r>
              <a:rPr lang="en-CA" dirty="0"/>
              <a:t>Develop scenarios</a:t>
            </a:r>
          </a:p>
          <a:p>
            <a:pPr lvl="1"/>
            <a:r>
              <a:rPr lang="en-CA" dirty="0"/>
              <a:t>Check and correct bias statistics</a:t>
            </a:r>
          </a:p>
          <a:p>
            <a:pPr lvl="1"/>
            <a:r>
              <a:rPr lang="en-CA" dirty="0"/>
              <a:t>Present consistent scenarios</a:t>
            </a:r>
          </a:p>
          <a:p>
            <a:pPr lvl="1"/>
            <a:r>
              <a:rPr lang="en-CA" dirty="0"/>
              <a:t>Discuss these scenarios</a:t>
            </a:r>
          </a:p>
          <a:p>
            <a:pPr lvl="1"/>
            <a:r>
              <a:rPr lang="en-CA" dirty="0"/>
              <a:t>Try playing with succession analysis</a:t>
            </a:r>
          </a:p>
          <a:p>
            <a:r>
              <a:rPr lang="en-CA" dirty="0"/>
              <a:t>Present scenarios</a:t>
            </a:r>
          </a:p>
        </p:txBody>
      </p:sp>
    </p:spTree>
    <p:extLst>
      <p:ext uri="{BB962C8B-B14F-4D97-AF65-F5344CB8AC3E}">
        <p14:creationId xmlns:p14="http://schemas.microsoft.com/office/powerpoint/2010/main" val="333810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842FF-959A-4A76-847F-6AB790A0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Scenario 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36B9A-9B0A-43F7-9F01-EE20999F6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Identifying Scenario Variables</a:t>
            </a:r>
          </a:p>
          <a:p>
            <a:pPr lvl="1"/>
            <a:r>
              <a:rPr lang="en-CA" dirty="0"/>
              <a:t>Driving forces that can be significant in the future within the study context</a:t>
            </a:r>
          </a:p>
          <a:p>
            <a:r>
              <a:rPr lang="en-CA" dirty="0"/>
              <a:t>Developing Scenarios</a:t>
            </a:r>
          </a:p>
          <a:p>
            <a:pPr lvl="1"/>
            <a:r>
              <a:rPr lang="en-CA" dirty="0"/>
              <a:t>Methods to develop alternative futures</a:t>
            </a:r>
          </a:p>
          <a:p>
            <a:r>
              <a:rPr lang="en-CA" dirty="0"/>
              <a:t>Quality Control</a:t>
            </a:r>
          </a:p>
          <a:p>
            <a:pPr lvl="1"/>
            <a:r>
              <a:rPr lang="en-CA" dirty="0"/>
              <a:t>Bias statistics</a:t>
            </a:r>
          </a:p>
          <a:p>
            <a:r>
              <a:rPr lang="en-CA" dirty="0"/>
              <a:t>Types of analysis</a:t>
            </a:r>
          </a:p>
          <a:p>
            <a:pPr lvl="1"/>
            <a:r>
              <a:rPr lang="en-CA" dirty="0"/>
              <a:t>Scenario groups</a:t>
            </a:r>
          </a:p>
          <a:p>
            <a:pPr lvl="1"/>
            <a:r>
              <a:rPr lang="en-CA" dirty="0"/>
              <a:t>Stability test</a:t>
            </a:r>
          </a:p>
        </p:txBody>
      </p:sp>
    </p:spTree>
    <p:extLst>
      <p:ext uri="{BB962C8B-B14F-4D97-AF65-F5344CB8AC3E}">
        <p14:creationId xmlns:p14="http://schemas.microsoft.com/office/powerpoint/2010/main" val="402570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928B-0ED0-422E-80F0-FF3105CA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for CIB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E110-C075-4A89-9562-BB0CC4EF2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Descriptors and Variants (scenario variables)</a:t>
            </a:r>
          </a:p>
          <a:p>
            <a:pPr lvl="1"/>
            <a:r>
              <a:rPr lang="en-CA" dirty="0"/>
              <a:t>Descriptors are variables that describe the system behaviour</a:t>
            </a:r>
          </a:p>
          <a:p>
            <a:pPr lvl="1"/>
            <a:r>
              <a:rPr lang="en-CA" dirty="0"/>
              <a:t>Descriptors-variants are categorical data (ordinal or nominal)</a:t>
            </a:r>
          </a:p>
          <a:p>
            <a:pPr lvl="1"/>
            <a:r>
              <a:rPr lang="en-CA" dirty="0"/>
              <a:t>Variants are the end-states for how descriptors unfold</a:t>
            </a:r>
          </a:p>
          <a:p>
            <a:pPr lvl="1"/>
            <a:r>
              <a:rPr lang="en-CA" dirty="0"/>
              <a:t>Variants are mutually exclusive</a:t>
            </a:r>
          </a:p>
          <a:p>
            <a:r>
              <a:rPr lang="en-CA" dirty="0"/>
              <a:t>Impact Judgments</a:t>
            </a:r>
          </a:p>
          <a:p>
            <a:pPr lvl="1"/>
            <a:r>
              <a:rPr lang="en-CA" dirty="0"/>
              <a:t>Values describing pair-wise interactions</a:t>
            </a:r>
          </a:p>
          <a:p>
            <a:pPr lvl="1"/>
            <a:r>
              <a:rPr lang="en-CA" dirty="0"/>
              <a:t>Either promoting, inhibiting, or no influence</a:t>
            </a:r>
          </a:p>
          <a:p>
            <a:pPr lvl="1"/>
            <a:r>
              <a:rPr lang="en-CA" dirty="0"/>
              <a:t>Likert-scale (ordinal)</a:t>
            </a:r>
          </a:p>
        </p:txBody>
      </p:sp>
    </p:spTree>
    <p:extLst>
      <p:ext uri="{BB962C8B-B14F-4D97-AF65-F5344CB8AC3E}">
        <p14:creationId xmlns:p14="http://schemas.microsoft.com/office/powerpoint/2010/main" val="100440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6C34-9A1A-4FDB-A7C0-75FA3CA4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Identifying Descriptors and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1BF52-DF12-4944-9C64-88E643FF2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Methods to identify descriptors and variants:</a:t>
            </a:r>
          </a:p>
          <a:p>
            <a:pPr lvl="1"/>
            <a:r>
              <a:rPr lang="en-CA" dirty="0"/>
              <a:t>Horizon Scanning</a:t>
            </a:r>
          </a:p>
          <a:p>
            <a:pPr lvl="1"/>
            <a:r>
              <a:rPr lang="en-CA" dirty="0"/>
              <a:t>Delphi</a:t>
            </a:r>
          </a:p>
          <a:p>
            <a:pPr lvl="1"/>
            <a:r>
              <a:rPr lang="en-CA" dirty="0"/>
              <a:t>Literature Review</a:t>
            </a:r>
          </a:p>
          <a:p>
            <a:pPr lvl="1"/>
            <a:r>
              <a:rPr lang="en-CA" dirty="0"/>
              <a:t>Textual Analysis</a:t>
            </a:r>
          </a:p>
          <a:p>
            <a:pPr lvl="1"/>
            <a:r>
              <a:rPr lang="en-CA" dirty="0"/>
              <a:t>Expert elicitations</a:t>
            </a:r>
          </a:p>
          <a:p>
            <a:r>
              <a:rPr lang="en-CA" dirty="0"/>
              <a:t>Number of descriptor-variants:</a:t>
            </a:r>
          </a:p>
          <a:p>
            <a:pPr lvl="1"/>
            <a:r>
              <a:rPr lang="en-CA" dirty="0"/>
              <a:t>Theoretically, unlimited</a:t>
            </a:r>
          </a:p>
          <a:p>
            <a:pPr lvl="1"/>
            <a:r>
              <a:rPr lang="en-CA" dirty="0"/>
              <a:t>Depends on whether matrix will be tractable</a:t>
            </a:r>
          </a:p>
          <a:p>
            <a:pPr lvl="1"/>
            <a:r>
              <a:rPr lang="en-CA" dirty="0"/>
              <a:t>For a large intractable matrix, multi-scale CIB can be used (Day Three)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127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6B99-B23A-4D36-BEEA-F27B43C9B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of textual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9C2E9C-096B-45F7-8985-FAAA53783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3090"/>
            <a:ext cx="10991411" cy="1799224"/>
          </a:xfrm>
        </p:spPr>
        <p:txBody>
          <a:bodyPr/>
          <a:lstStyle/>
          <a:p>
            <a:r>
              <a:rPr lang="en-US" dirty="0"/>
              <a:t>Create a dataset from scratch…</a:t>
            </a:r>
          </a:p>
          <a:p>
            <a:r>
              <a:rPr lang="en-US" dirty="0"/>
              <a:t>Read the reports line-by-line and extract statements…</a:t>
            </a:r>
          </a:p>
          <a:p>
            <a:r>
              <a:rPr lang="en-US" dirty="0"/>
              <a:t>For 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2425B3-F085-46EE-95F7-228D12B845CD}"/>
              </a:ext>
            </a:extLst>
          </p:cNvPr>
          <p:cNvSpPr txBox="1"/>
          <p:nvPr/>
        </p:nvSpPr>
        <p:spPr>
          <a:xfrm>
            <a:off x="815009" y="3530023"/>
            <a:ext cx="1027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“Having more EVs on the roads will reduce GHG emissions but increases electricity consumption”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42F164-B8CD-41AF-B0F1-8FE1578B6F76}"/>
              </a:ext>
            </a:extLst>
          </p:cNvPr>
          <p:cNvGrpSpPr/>
          <p:nvPr/>
        </p:nvGrpSpPr>
        <p:grpSpPr>
          <a:xfrm>
            <a:off x="2174232" y="3446057"/>
            <a:ext cx="7576255" cy="680314"/>
            <a:chOff x="2239549" y="3166132"/>
            <a:chExt cx="8673616" cy="680314"/>
          </a:xfrm>
        </p:grpSpPr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8FE936A5-A202-486A-8886-C9D3C9862514}"/>
                </a:ext>
              </a:extLst>
            </p:cNvPr>
            <p:cNvSpPr/>
            <p:nvPr/>
          </p:nvSpPr>
          <p:spPr>
            <a:xfrm>
              <a:off x="2239549" y="3166132"/>
              <a:ext cx="875131" cy="574051"/>
            </a:xfrm>
            <a:prstGeom prst="cloud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3C2A9E81-7BD2-4DF1-9599-1C43C23587A7}"/>
                </a:ext>
              </a:extLst>
            </p:cNvPr>
            <p:cNvSpPr/>
            <p:nvPr/>
          </p:nvSpPr>
          <p:spPr>
            <a:xfrm>
              <a:off x="5345938" y="3170075"/>
              <a:ext cx="1661149" cy="574051"/>
            </a:xfrm>
            <a:prstGeom prst="cloud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Cloud 8">
              <a:extLst>
                <a:ext uri="{FF2B5EF4-FFF2-40B4-BE49-F238E27FC236}">
                  <a16:creationId xmlns:a16="http://schemas.microsoft.com/office/drawing/2014/main" id="{092855B8-1CAB-4B83-9E90-A1FCAE995EA4}"/>
                </a:ext>
              </a:extLst>
            </p:cNvPr>
            <p:cNvSpPr/>
            <p:nvPr/>
          </p:nvSpPr>
          <p:spPr>
            <a:xfrm>
              <a:off x="8239451" y="3179684"/>
              <a:ext cx="2673714" cy="666762"/>
            </a:xfrm>
            <a:prstGeom prst="cloud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5E0109-0AA8-402A-8523-89711AA2395B}"/>
              </a:ext>
            </a:extLst>
          </p:cNvPr>
          <p:cNvGrpSpPr/>
          <p:nvPr/>
        </p:nvGrpSpPr>
        <p:grpSpPr>
          <a:xfrm>
            <a:off x="3743998" y="3043296"/>
            <a:ext cx="1671117" cy="936082"/>
            <a:chOff x="4098566" y="2763371"/>
            <a:chExt cx="1671117" cy="93608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E77234-27BF-4361-A837-9B9A4B0EA5B7}"/>
                </a:ext>
              </a:extLst>
            </p:cNvPr>
            <p:cNvSpPr txBox="1"/>
            <p:nvPr/>
          </p:nvSpPr>
          <p:spPr>
            <a:xfrm rot="20200302">
              <a:off x="4940610" y="2763371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solidFill>
                    <a:schemeClr val="accent6"/>
                  </a:solidFill>
                  <a:latin typeface="Ink Free" panose="03080402000500000000" pitchFamily="66" charset="0"/>
                </a:rPr>
                <a:t>future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21C988-EDD3-4D88-B333-E72518DC17D6}"/>
                </a:ext>
              </a:extLst>
            </p:cNvPr>
            <p:cNvSpPr/>
            <p:nvPr/>
          </p:nvSpPr>
          <p:spPr>
            <a:xfrm>
              <a:off x="4476253" y="3091450"/>
              <a:ext cx="546652" cy="190313"/>
            </a:xfrm>
            <a:custGeom>
              <a:avLst/>
              <a:gdLst>
                <a:gd name="connsiteX0" fmla="*/ 0 w 675861"/>
                <a:gd name="connsiteY0" fmla="*/ 646508 h 646508"/>
                <a:gd name="connsiteX1" fmla="*/ 89452 w 675861"/>
                <a:gd name="connsiteY1" fmla="*/ 566995 h 646508"/>
                <a:gd name="connsiteX2" fmla="*/ 119270 w 675861"/>
                <a:gd name="connsiteY2" fmla="*/ 517299 h 646508"/>
                <a:gd name="connsiteX3" fmla="*/ 168965 w 675861"/>
                <a:gd name="connsiteY3" fmla="*/ 507360 h 646508"/>
                <a:gd name="connsiteX4" fmla="*/ 268356 w 675861"/>
                <a:gd name="connsiteY4" fmla="*/ 437786 h 646508"/>
                <a:gd name="connsiteX5" fmla="*/ 318052 w 675861"/>
                <a:gd name="connsiteY5" fmla="*/ 348334 h 646508"/>
                <a:gd name="connsiteX6" fmla="*/ 536713 w 675861"/>
                <a:gd name="connsiteY6" fmla="*/ 70039 h 646508"/>
                <a:gd name="connsiteX7" fmla="*/ 576470 w 675861"/>
                <a:gd name="connsiteY7" fmla="*/ 50160 h 646508"/>
                <a:gd name="connsiteX8" fmla="*/ 665922 w 675861"/>
                <a:gd name="connsiteY8" fmla="*/ 465 h 646508"/>
                <a:gd name="connsiteX9" fmla="*/ 675861 w 675861"/>
                <a:gd name="connsiteY9" fmla="*/ 465 h 64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5861" h="646508">
                  <a:moveTo>
                    <a:pt x="0" y="646508"/>
                  </a:moveTo>
                  <a:cubicBezTo>
                    <a:pt x="11393" y="637014"/>
                    <a:pt x="73410" y="588384"/>
                    <a:pt x="89452" y="566995"/>
                  </a:cubicBezTo>
                  <a:cubicBezTo>
                    <a:pt x="101043" y="551540"/>
                    <a:pt x="103815" y="528890"/>
                    <a:pt x="119270" y="517299"/>
                  </a:cubicBezTo>
                  <a:cubicBezTo>
                    <a:pt x="132784" y="507163"/>
                    <a:pt x="152400" y="510673"/>
                    <a:pt x="168965" y="507360"/>
                  </a:cubicBezTo>
                  <a:cubicBezTo>
                    <a:pt x="202095" y="484169"/>
                    <a:pt x="240697" y="467289"/>
                    <a:pt x="268356" y="437786"/>
                  </a:cubicBezTo>
                  <a:cubicBezTo>
                    <a:pt x="291685" y="412902"/>
                    <a:pt x="299131" y="376715"/>
                    <a:pt x="318052" y="348334"/>
                  </a:cubicBezTo>
                  <a:cubicBezTo>
                    <a:pt x="387659" y="243923"/>
                    <a:pt x="435230" y="137694"/>
                    <a:pt x="536713" y="70039"/>
                  </a:cubicBezTo>
                  <a:cubicBezTo>
                    <a:pt x="549041" y="61820"/>
                    <a:pt x="563906" y="58013"/>
                    <a:pt x="576470" y="50160"/>
                  </a:cubicBezTo>
                  <a:cubicBezTo>
                    <a:pt x="639843" y="10551"/>
                    <a:pt x="590782" y="25511"/>
                    <a:pt x="665922" y="465"/>
                  </a:cubicBezTo>
                  <a:cubicBezTo>
                    <a:pt x="669065" y="-583"/>
                    <a:pt x="672548" y="465"/>
                    <a:pt x="675861" y="465"/>
                  </a:cubicBezTo>
                </a:path>
              </a:pathLst>
            </a:custGeom>
            <a:noFill/>
            <a:ln w="28575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7AFB595-55E1-4802-BC7B-31A3A1942CF3}"/>
                </a:ext>
              </a:extLst>
            </p:cNvPr>
            <p:cNvSpPr/>
            <p:nvPr/>
          </p:nvSpPr>
          <p:spPr>
            <a:xfrm>
              <a:off x="4098566" y="3594298"/>
              <a:ext cx="546652" cy="105155"/>
            </a:xfrm>
            <a:custGeom>
              <a:avLst/>
              <a:gdLst>
                <a:gd name="connsiteX0" fmla="*/ 0 w 546652"/>
                <a:gd name="connsiteY0" fmla="*/ 75337 h 194607"/>
                <a:gd name="connsiteX1" fmla="*/ 546652 w 546652"/>
                <a:gd name="connsiteY1" fmla="*/ 25642 h 194607"/>
                <a:gd name="connsiteX2" fmla="*/ 487017 w 546652"/>
                <a:gd name="connsiteY2" fmla="*/ 45520 h 194607"/>
                <a:gd name="connsiteX3" fmla="*/ 437322 w 546652"/>
                <a:gd name="connsiteY3" fmla="*/ 65398 h 194607"/>
                <a:gd name="connsiteX4" fmla="*/ 248478 w 546652"/>
                <a:gd name="connsiteY4" fmla="*/ 105155 h 194607"/>
                <a:gd name="connsiteX5" fmla="*/ 178904 w 546652"/>
                <a:gd name="connsiteY5" fmla="*/ 134972 h 194607"/>
                <a:gd name="connsiteX6" fmla="*/ 149087 w 546652"/>
                <a:gd name="connsiteY6" fmla="*/ 144911 h 194607"/>
                <a:gd name="connsiteX7" fmla="*/ 119269 w 546652"/>
                <a:gd name="connsiteY7" fmla="*/ 164790 h 194607"/>
                <a:gd name="connsiteX8" fmla="*/ 59635 w 546652"/>
                <a:gd name="connsiteY8" fmla="*/ 184668 h 194607"/>
                <a:gd name="connsiteX9" fmla="*/ 9939 w 546652"/>
                <a:gd name="connsiteY9" fmla="*/ 194607 h 194607"/>
                <a:gd name="connsiteX10" fmla="*/ 89452 w 546652"/>
                <a:gd name="connsiteY10" fmla="*/ 184668 h 194607"/>
                <a:gd name="connsiteX11" fmla="*/ 198782 w 546652"/>
                <a:gd name="connsiteY11" fmla="*/ 174729 h 194607"/>
                <a:gd name="connsiteX12" fmla="*/ 288235 w 546652"/>
                <a:gd name="connsiteY12" fmla="*/ 154850 h 194607"/>
                <a:gd name="connsiteX13" fmla="*/ 318052 w 546652"/>
                <a:gd name="connsiteY13" fmla="*/ 144911 h 194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6652" h="194607">
                  <a:moveTo>
                    <a:pt x="0" y="75337"/>
                  </a:moveTo>
                  <a:cubicBezTo>
                    <a:pt x="246725" y="-48024"/>
                    <a:pt x="74832" y="14670"/>
                    <a:pt x="546652" y="25642"/>
                  </a:cubicBezTo>
                  <a:cubicBezTo>
                    <a:pt x="526774" y="32268"/>
                    <a:pt x="506709" y="38359"/>
                    <a:pt x="487017" y="45520"/>
                  </a:cubicBezTo>
                  <a:cubicBezTo>
                    <a:pt x="470250" y="51617"/>
                    <a:pt x="454374" y="60151"/>
                    <a:pt x="437322" y="65398"/>
                  </a:cubicBezTo>
                  <a:cubicBezTo>
                    <a:pt x="374780" y="84642"/>
                    <a:pt x="312957" y="93432"/>
                    <a:pt x="248478" y="105155"/>
                  </a:cubicBezTo>
                  <a:cubicBezTo>
                    <a:pt x="225287" y="115094"/>
                    <a:pt x="202331" y="125601"/>
                    <a:pt x="178904" y="134972"/>
                  </a:cubicBezTo>
                  <a:cubicBezTo>
                    <a:pt x="169177" y="138863"/>
                    <a:pt x="158458" y="140226"/>
                    <a:pt x="149087" y="144911"/>
                  </a:cubicBezTo>
                  <a:cubicBezTo>
                    <a:pt x="138403" y="150253"/>
                    <a:pt x="130185" y="159938"/>
                    <a:pt x="119269" y="164790"/>
                  </a:cubicBezTo>
                  <a:cubicBezTo>
                    <a:pt x="100122" y="173300"/>
                    <a:pt x="79850" y="179155"/>
                    <a:pt x="59635" y="184668"/>
                  </a:cubicBezTo>
                  <a:cubicBezTo>
                    <a:pt x="43337" y="189113"/>
                    <a:pt x="-6954" y="194607"/>
                    <a:pt x="9939" y="194607"/>
                  </a:cubicBezTo>
                  <a:cubicBezTo>
                    <a:pt x="36650" y="194607"/>
                    <a:pt x="62888" y="187464"/>
                    <a:pt x="89452" y="184668"/>
                  </a:cubicBezTo>
                  <a:cubicBezTo>
                    <a:pt x="125845" y="180837"/>
                    <a:pt x="162339" y="178042"/>
                    <a:pt x="198782" y="174729"/>
                  </a:cubicBezTo>
                  <a:cubicBezTo>
                    <a:pt x="228600" y="168103"/>
                    <a:pt x="258602" y="162258"/>
                    <a:pt x="288235" y="154850"/>
                  </a:cubicBezTo>
                  <a:cubicBezTo>
                    <a:pt x="298399" y="152309"/>
                    <a:pt x="318052" y="144911"/>
                    <a:pt x="318052" y="144911"/>
                  </a:cubicBezTo>
                </a:path>
              </a:pathLst>
            </a:cu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82FA4F-2241-4766-9D7D-CE89D8EABD40}"/>
              </a:ext>
            </a:extLst>
          </p:cNvPr>
          <p:cNvGrpSpPr/>
          <p:nvPr/>
        </p:nvGrpSpPr>
        <p:grpSpPr>
          <a:xfrm>
            <a:off x="2364031" y="4212548"/>
            <a:ext cx="7598116" cy="1626320"/>
            <a:chOff x="2364031" y="3932623"/>
            <a:chExt cx="7598116" cy="162632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B3A62A4-C227-48E0-88F2-2B0D68CEAC26}"/>
                </a:ext>
              </a:extLst>
            </p:cNvPr>
            <p:cNvSpPr/>
            <p:nvPr/>
          </p:nvSpPr>
          <p:spPr>
            <a:xfrm>
              <a:off x="2364031" y="4598545"/>
              <a:ext cx="626165" cy="62616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55CEBE6-87C4-47BD-9DF0-D888A13A2027}"/>
                </a:ext>
              </a:extLst>
            </p:cNvPr>
            <p:cNvSpPr/>
            <p:nvPr/>
          </p:nvSpPr>
          <p:spPr>
            <a:xfrm>
              <a:off x="5951312" y="3932623"/>
              <a:ext cx="626165" cy="62616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9D482D8-C72B-4EBF-85BD-786374770D1C}"/>
                </a:ext>
              </a:extLst>
            </p:cNvPr>
            <p:cNvSpPr/>
            <p:nvPr/>
          </p:nvSpPr>
          <p:spPr>
            <a:xfrm>
              <a:off x="9335982" y="4932778"/>
              <a:ext cx="626165" cy="62616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331FB49-5BC0-4255-BEBE-1583755C24EA}"/>
                </a:ext>
              </a:extLst>
            </p:cNvPr>
            <p:cNvCxnSpPr>
              <a:stCxn id="15" idx="6"/>
              <a:endCxn id="16" idx="2"/>
            </p:cNvCxnSpPr>
            <p:nvPr/>
          </p:nvCxnSpPr>
          <p:spPr>
            <a:xfrm flipV="1">
              <a:off x="2990196" y="4245706"/>
              <a:ext cx="2961116" cy="6659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797F1A0-408C-47EF-AA96-580EEB468C6A}"/>
                </a:ext>
              </a:extLst>
            </p:cNvPr>
            <p:cNvCxnSpPr>
              <a:stCxn id="15" idx="6"/>
              <a:endCxn id="17" idx="2"/>
            </p:cNvCxnSpPr>
            <p:nvPr/>
          </p:nvCxnSpPr>
          <p:spPr>
            <a:xfrm>
              <a:off x="2990196" y="4911628"/>
              <a:ext cx="6345786" cy="334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173F2B7-E0D6-4D8C-A70F-19A5B8E86E3C}"/>
                </a:ext>
              </a:extLst>
            </p:cNvPr>
            <p:cNvSpPr txBox="1"/>
            <p:nvPr/>
          </p:nvSpPr>
          <p:spPr>
            <a:xfrm>
              <a:off x="2364031" y="5221010"/>
              <a:ext cx="4988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EVs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D4B689-823F-48F3-986B-961C916C74C5}"/>
                </a:ext>
              </a:extLst>
            </p:cNvPr>
            <p:cNvSpPr txBox="1"/>
            <p:nvPr/>
          </p:nvSpPr>
          <p:spPr>
            <a:xfrm>
              <a:off x="5667538" y="4550542"/>
              <a:ext cx="1447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dirty="0"/>
                <a:t>GHG Emissions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2F5DFBB-F490-42AA-BD44-E0F7542C6B82}"/>
              </a:ext>
            </a:extLst>
          </p:cNvPr>
          <p:cNvSpPr txBox="1"/>
          <p:nvPr/>
        </p:nvSpPr>
        <p:spPr>
          <a:xfrm>
            <a:off x="8553251" y="5837109"/>
            <a:ext cx="2191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Electricity Consumption</a:t>
            </a:r>
          </a:p>
        </p:txBody>
      </p:sp>
    </p:spTree>
    <p:extLst>
      <p:ext uri="{BB962C8B-B14F-4D97-AF65-F5344CB8AC3E}">
        <p14:creationId xmlns:p14="http://schemas.microsoft.com/office/powerpoint/2010/main" val="111880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390C-9CA8-4B36-B577-273BF8DA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Eliciting Impact Judgments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B9D63-3EFB-4333-8C98-104668287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Methods:</a:t>
            </a:r>
          </a:p>
          <a:p>
            <a:r>
              <a:rPr lang="en-CA" dirty="0"/>
              <a:t>Textual analysis</a:t>
            </a:r>
          </a:p>
          <a:p>
            <a:pPr lvl="1"/>
            <a:r>
              <a:rPr lang="en-CA" dirty="0"/>
              <a:t>Coding and scoring protocol</a:t>
            </a:r>
          </a:p>
          <a:p>
            <a:pPr lvl="1"/>
            <a:r>
              <a:rPr lang="en-CA" dirty="0"/>
              <a:t>Avoid subjectivity</a:t>
            </a:r>
          </a:p>
          <a:p>
            <a:r>
              <a:rPr lang="en-CA" dirty="0"/>
              <a:t>Expert elicitations</a:t>
            </a:r>
          </a:p>
          <a:p>
            <a:pPr lvl="1"/>
            <a:r>
              <a:rPr lang="en-CA" dirty="0"/>
              <a:t>Experts response to a portion of the matrix</a:t>
            </a:r>
          </a:p>
          <a:p>
            <a:pPr lvl="1"/>
            <a:r>
              <a:rPr lang="en-CA" dirty="0"/>
              <a:t>All responses are collated to complete the matrix</a:t>
            </a:r>
          </a:p>
          <a:p>
            <a:pPr lvl="1"/>
            <a:r>
              <a:rPr lang="en-CA" dirty="0"/>
              <a:t>‘Anchoring’ problem</a:t>
            </a:r>
          </a:p>
          <a:p>
            <a:r>
              <a:rPr lang="en-CA" dirty="0"/>
              <a:t>Participatory scenario planning</a:t>
            </a:r>
          </a:p>
          <a:p>
            <a:pPr lvl="1"/>
            <a:r>
              <a:rPr lang="en-CA" dirty="0"/>
              <a:t>Hardly used in CIB (CIB is not intended for participatory)</a:t>
            </a:r>
          </a:p>
          <a:p>
            <a:pPr lvl="1"/>
            <a:r>
              <a:rPr lang="en-CA" dirty="0"/>
              <a:t>Can be implemented, but how?</a:t>
            </a:r>
          </a:p>
          <a:p>
            <a:pPr lvl="1"/>
            <a:r>
              <a:rPr lang="en-CA" dirty="0"/>
              <a:t>ISIGET Scenario Project</a:t>
            </a:r>
          </a:p>
        </p:txBody>
      </p:sp>
    </p:spTree>
    <p:extLst>
      <p:ext uri="{BB962C8B-B14F-4D97-AF65-F5344CB8AC3E}">
        <p14:creationId xmlns:p14="http://schemas.microsoft.com/office/powerpoint/2010/main" val="1373460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1619-1C92-43DF-8A49-EFD2413C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Principle of compensation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2BA0B-2119-45F9-89B6-2322A6197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086" y="1825625"/>
            <a:ext cx="8173828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6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EB6BFD3-5474-5C49-8EAE-866A16A8D7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7" t="1640" r="1747" b="23638"/>
          <a:stretch/>
        </p:blipFill>
        <p:spPr>
          <a:xfrm>
            <a:off x="162532" y="1815024"/>
            <a:ext cx="6982725" cy="48977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E745F1-C338-FE49-9C08-1977E7B08FBE}"/>
              </a:ext>
            </a:extLst>
          </p:cNvPr>
          <p:cNvSpPr txBox="1"/>
          <p:nvPr/>
        </p:nvSpPr>
        <p:spPr>
          <a:xfrm>
            <a:off x="3149446" y="4508200"/>
            <a:ext cx="2445010" cy="400110"/>
          </a:xfrm>
          <a:prstGeom prst="rect">
            <a:avLst/>
          </a:prstGeom>
          <a:solidFill>
            <a:srgbClr val="FFFFFF">
              <a:alpha val="9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SSP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C93860-5FB0-9046-A9BC-DC788EA556A8}"/>
              </a:ext>
            </a:extLst>
          </p:cNvPr>
          <p:cNvSpPr txBox="1"/>
          <p:nvPr/>
        </p:nvSpPr>
        <p:spPr>
          <a:xfrm>
            <a:off x="7797977" y="3861870"/>
            <a:ext cx="3498327" cy="1692771"/>
          </a:xfrm>
          <a:prstGeom prst="rect">
            <a:avLst/>
          </a:prstGeom>
          <a:solidFill>
            <a:srgbClr val="FFFFFF">
              <a:alpha val="9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 Matrix</a:t>
            </a:r>
          </a:p>
          <a:p>
            <a:pPr algn="ctr"/>
            <a:r>
              <a:rPr lang="en-CA" sz="1600" dirty="0"/>
              <a:t>(constructed matrix for Canada is based on collating expert influence judgments, e.g., expert participant for SD03 provided influence judgements for all the orange cells in the matrix)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32FBBF-7016-6B4B-B0A6-7423217CB8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47" t="75481" r="55376" b="1026"/>
          <a:stretch/>
        </p:blipFill>
        <p:spPr>
          <a:xfrm>
            <a:off x="7491765" y="1815024"/>
            <a:ext cx="4110753" cy="204046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7F38D6-DB79-9042-9422-256AE30D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ABF-E266-F44F-86AA-BEF013A4EEEC}" type="slidenum">
              <a:rPr lang="en-US" smtClean="0"/>
              <a:t>8</a:t>
            </a:fld>
            <a:endParaRPr lang="en-US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55A97212-31A5-8B4F-8DEA-65E9F1C1AB26}"/>
              </a:ext>
            </a:extLst>
          </p:cNvPr>
          <p:cNvSpPr txBox="1">
            <a:spLocks/>
          </p:cNvSpPr>
          <p:nvPr/>
        </p:nvSpPr>
        <p:spPr>
          <a:xfrm>
            <a:off x="838200" y="211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Expert elicitation:</a:t>
            </a:r>
          </a:p>
          <a:p>
            <a:r>
              <a:rPr lang="en-US" sz="2400" dirty="0"/>
              <a:t>Different expert participants provide judgments for a portion of the matrix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CA85583-F4A0-45C6-BE16-109EE4293741}"/>
              </a:ext>
            </a:extLst>
          </p:cNvPr>
          <p:cNvGrpSpPr/>
          <p:nvPr/>
        </p:nvGrpSpPr>
        <p:grpSpPr>
          <a:xfrm>
            <a:off x="633660" y="1894114"/>
            <a:ext cx="5321239" cy="4818626"/>
            <a:chOff x="633660" y="1894114"/>
            <a:chExt cx="5321239" cy="481862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43D2B0E-6F37-46C5-BC50-7EFA895DA1B0}"/>
                </a:ext>
              </a:extLst>
            </p:cNvPr>
            <p:cNvSpPr/>
            <p:nvPr/>
          </p:nvSpPr>
          <p:spPr>
            <a:xfrm>
              <a:off x="5595671" y="1894114"/>
              <a:ext cx="359228" cy="481862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9A662C-F760-4EF0-A282-8B6362F92F38}"/>
                </a:ext>
              </a:extLst>
            </p:cNvPr>
            <p:cNvSpPr/>
            <p:nvPr/>
          </p:nvSpPr>
          <p:spPr>
            <a:xfrm rot="16200000">
              <a:off x="2934445" y="3241097"/>
              <a:ext cx="359228" cy="496079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06401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913F0-B57A-4554-A633-144F0154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Anchoring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99FDC-5B35-4C20-AD06-69AFDA343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r>
              <a:rPr lang="en-CA" dirty="0"/>
              <a:t>Orienting participant perspectives using pathway diagrams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72505-D40F-4786-B78A-BFED1AD7F8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35" t="22857" r="28597" b="11156"/>
          <a:stretch/>
        </p:blipFill>
        <p:spPr>
          <a:xfrm>
            <a:off x="4645182" y="365125"/>
            <a:ext cx="6708618" cy="590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91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5543</TotalTime>
  <Words>802</Words>
  <Application>Microsoft Office PowerPoint</Application>
  <PresentationFormat>Widescreen</PresentationFormat>
  <Paragraphs>131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Ink Free</vt:lpstr>
      <vt:lpstr>Office Theme</vt:lpstr>
      <vt:lpstr>Cross-impact Balance Analysis</vt:lpstr>
      <vt:lpstr>Scenario Development Process</vt:lpstr>
      <vt:lpstr>Data for CIB Analysis</vt:lpstr>
      <vt:lpstr>Identifying Descriptors and Variants</vt:lpstr>
      <vt:lpstr>Example of textual analysis</vt:lpstr>
      <vt:lpstr>Eliciting Impact Judgments</vt:lpstr>
      <vt:lpstr>Principle of compensation</vt:lpstr>
      <vt:lpstr>PowerPoint Presentation</vt:lpstr>
      <vt:lpstr>Anchoring</vt:lpstr>
      <vt:lpstr>Collecting influence judgments and ‘verbal’ reasons</vt:lpstr>
      <vt:lpstr>Quality controls</vt:lpstr>
      <vt:lpstr>Bias statistics</vt:lpstr>
      <vt:lpstr>Adjusting judgments</vt:lpstr>
      <vt:lpstr>Types of analysis</vt:lpstr>
      <vt:lpstr>PowerPoint Presentation</vt:lpstr>
      <vt:lpstr>Stability test</vt:lpstr>
      <vt:lpstr>Cross-impact Balance Analysis</vt:lpstr>
      <vt:lpstr>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Cross-impact Balance Analysis</dc:title>
  <dc:creator>Jude Kurniawan</dc:creator>
  <cp:lastModifiedBy>Jude Kurniawan</cp:lastModifiedBy>
  <cp:revision>78</cp:revision>
  <dcterms:created xsi:type="dcterms:W3CDTF">2020-12-13T12:47:37Z</dcterms:created>
  <dcterms:modified xsi:type="dcterms:W3CDTF">2020-12-17T09:11:23Z</dcterms:modified>
</cp:coreProperties>
</file>