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28" r:id="rId4"/>
    <p:sldId id="477" r:id="rId5"/>
    <p:sldId id="480" r:id="rId6"/>
    <p:sldId id="484" r:id="rId7"/>
    <p:sldId id="479" r:id="rId8"/>
    <p:sldId id="485" r:id="rId9"/>
    <p:sldId id="481" r:id="rId10"/>
    <p:sldId id="487" r:id="rId11"/>
    <p:sldId id="488" r:id="rId12"/>
    <p:sldId id="482" r:id="rId13"/>
    <p:sldId id="489" r:id="rId14"/>
    <p:sldId id="483" r:id="rId15"/>
    <p:sldId id="490" r:id="rId16"/>
    <p:sldId id="502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76" r:id="rId29"/>
    <p:sldId id="503" r:id="rId30"/>
    <p:sldId id="504" r:id="rId31"/>
    <p:sldId id="505" r:id="rId32"/>
    <p:sldId id="506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533" autoAdjust="0"/>
  </p:normalViewPr>
  <p:slideViewPr>
    <p:cSldViewPr>
      <p:cViewPr varScale="1">
        <p:scale>
          <a:sx n="92" d="100"/>
          <a:sy n="92" d="100"/>
        </p:scale>
        <p:origin x="27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566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1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8.png"/><Relationship Id="rId1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hyperlink" Target="http://www.indeavr.com/" TargetMode="External"/><Relationship Id="rId17" Type="http://schemas.openxmlformats.org/officeDocument/2006/relationships/hyperlink" Target="http://netpeak.bg/" TargetMode="External"/><Relationship Id="rId2" Type="http://schemas.openxmlformats.org/officeDocument/2006/relationships/hyperlink" Target="http://www.luxoft.com/" TargetMode="Externa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komfo.com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hyperlink" Target="http://www.infragistics.com/" TargetMode="External"/><Relationship Id="rId10" Type="http://schemas.openxmlformats.org/officeDocument/2006/relationships/hyperlink" Target="http://www.softwaregroup-bg.com/" TargetMode="External"/><Relationship Id="rId19" Type="http://schemas.openxmlformats.org/officeDocument/2006/relationships/hyperlink" Target="http://www.superhosting.bg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softuni.bg/trainings/1230/asp-net-mvc-october-201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50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27412" y="815008"/>
            <a:ext cx="79157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Caching Data in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32070" y="1881808"/>
            <a:ext cx="754752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Output Cache and Data Cache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2479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994697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3064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png-1.findicons.com/files/icons/977/rrze/720/data_transf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99" y="4281487"/>
            <a:ext cx="2347913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849320" y="4281487"/>
            <a:ext cx="1579092" cy="2092837"/>
            <a:chOff x="8172920" y="2667000"/>
            <a:chExt cx="1579092" cy="2092837"/>
          </a:xfrm>
        </p:grpSpPr>
        <p:pic>
          <p:nvPicPr>
            <p:cNvPr id="1030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title="Software University Foundation">
            <a:hlinkClick r:id="rId9" tooltip="Software University Foundation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45783" y="205643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6608" y="3906914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07493" y="399136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VaryByParam – Example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972794"/>
            <a:ext cx="83820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TimeController : </a:t>
            </a:r>
            <a:r>
              <a:rPr lang="en-US" noProof="1" smtClean="0"/>
              <a:t>Controller</a:t>
            </a:r>
            <a:endParaRPr lang="en-US" noProof="1"/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[OutputCache(Duration = 3600,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VaryByParam = "id")]</a:t>
            </a:r>
          </a:p>
          <a:p>
            <a:r>
              <a:rPr lang="en-US" noProof="1"/>
              <a:t>  public ActionResult IndexByParam()</a:t>
            </a:r>
          </a:p>
          <a:p>
            <a:r>
              <a:rPr lang="en-US" noProof="1"/>
              <a:t>  {</a:t>
            </a:r>
          </a:p>
          <a:p>
            <a:r>
              <a:rPr lang="en-US" noProof="1"/>
              <a:t>    return View();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08012" y="5200471"/>
            <a:ext cx="66294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@{ ViewBag.Title = "VaryByParam"; }</a:t>
            </a:r>
          </a:p>
          <a:p>
            <a:endParaRPr lang="en-US" noProof="1"/>
          </a:p>
          <a:p>
            <a:r>
              <a:rPr lang="en-US" noProof="1"/>
              <a:t>&lt;h2&gt;The time is @DateTime.Now&lt;/h2&gt;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12" y="1494097"/>
            <a:ext cx="4786200" cy="2315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2" y="4084897"/>
            <a:ext cx="4786200" cy="23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(default) – the content </a:t>
            </a:r>
            <a:r>
              <a:rPr lang="en-US" dirty="0"/>
              <a:t>is cached in three locations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server, any proxy servers, and the </a:t>
            </a:r>
            <a:r>
              <a:rPr lang="en-US" dirty="0" smtClean="0"/>
              <a:t>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dirty="0"/>
              <a:t> – content is cached on the Web browser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content </a:t>
            </a:r>
            <a:r>
              <a:rPr lang="en-US" dirty="0"/>
              <a:t>is cached on the </a:t>
            </a:r>
            <a:r>
              <a:rPr lang="en-US" dirty="0" smtClean="0"/>
              <a:t>Web server</a:t>
            </a:r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ServerAndClient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cached at the Web </a:t>
            </a:r>
            <a:r>
              <a:rPr lang="en-US" dirty="0"/>
              <a:t>server </a:t>
            </a:r>
            <a:r>
              <a:rPr lang="en-US" dirty="0" smtClean="0"/>
              <a:t>+ 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Downstream</a:t>
            </a:r>
            <a:r>
              <a:rPr lang="en-US" dirty="0"/>
              <a:t> – cached on the Web server + proxy servers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 </a:t>
            </a:r>
            <a:r>
              <a:rPr lang="en-US" dirty="0"/>
              <a:t>cached </a:t>
            </a:r>
            <a:r>
              <a:rPr lang="en-US" dirty="0" smtClean="0"/>
              <a:t>anywhere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Location</a:t>
            </a:r>
          </a:p>
        </p:txBody>
      </p:sp>
    </p:spTree>
    <p:extLst>
      <p:ext uri="{BB962C8B-B14F-4D97-AF65-F5344CB8AC3E}">
        <p14:creationId xmlns:p14="http://schemas.microsoft.com/office/powerpoint/2010/main" val="8064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Location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11443"/>
              </p:ext>
            </p:extLst>
          </p:nvPr>
        </p:nvGraphicFramePr>
        <p:xfrm>
          <a:off x="1141412" y="1523999"/>
          <a:ext cx="9829800" cy="4648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3048000"/>
                <a:gridCol w="1828800"/>
                <a:gridCol w="2286000"/>
              </a:tblGrid>
              <a:tr h="14367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Value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Cache-Control header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Expires header?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Cached on the server?</a:t>
                      </a:r>
                      <a:endParaRPr lang="en-US" sz="3200" dirty="0"/>
                    </a:p>
                  </a:txBody>
                  <a:tcPr anchor="ctr"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Any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Client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Downstream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Server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None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Location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89012" y="1066800"/>
            <a:ext cx="101346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TimeController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[OutputCache(Duration=3600, VaryByParam="none",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Location=OutputCacheLocation.Client)]</a:t>
            </a:r>
          </a:p>
          <a:p>
            <a:r>
              <a:rPr lang="en-US" noProof="1"/>
              <a:t>  public ActionResult ClientCache()</a:t>
            </a:r>
          </a:p>
          <a:p>
            <a:r>
              <a:rPr lang="en-US" noProof="1"/>
              <a:t>  {</a:t>
            </a:r>
          </a:p>
          <a:p>
            <a:r>
              <a:rPr lang="en-US" noProof="1"/>
              <a:t>    return View();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5048071"/>
            <a:ext cx="101346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@{ ViewBag.Title = "Client Cache"; }</a:t>
            </a:r>
          </a:p>
          <a:p>
            <a:endParaRPr lang="en-US" noProof="1"/>
          </a:p>
          <a:p>
            <a:r>
              <a:rPr lang="en-US" noProof="1"/>
              <a:t>&lt;h2&gt;The time is @DateTime.Now&lt;/h2&gt;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75" y="34290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 and Cache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4212" y="1237344"/>
            <a:ext cx="6161804" cy="1854765"/>
            <a:chOff x="912812" y="1269434"/>
            <a:chExt cx="6161804" cy="18547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812" y="1269434"/>
              <a:ext cx="6161804" cy="18547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4" y="2076424"/>
              <a:ext cx="685800" cy="951085"/>
            </a:xfrm>
            <a:prstGeom prst="rect">
              <a:avLst/>
            </a:prstGeom>
          </p:spPr>
        </p:pic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5012" y="1183781"/>
            <a:ext cx="4661126" cy="212910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Click on a link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/>
              <a:t>loads the </a:t>
            </a:r>
            <a:r>
              <a:rPr lang="en-US" sz="3200" dirty="0"/>
              <a:t>content again</a:t>
            </a:r>
          </a:p>
          <a:p>
            <a:pPr lvl="1"/>
            <a:r>
              <a:rPr lang="en-US" sz="2800" dirty="0"/>
              <a:t>No HTTP request for</a:t>
            </a:r>
            <a:br>
              <a:rPr lang="en-US" sz="2800" dirty="0"/>
            </a:br>
            <a:r>
              <a:rPr lang="en-US" sz="2800" dirty="0"/>
              <a:t>client-cached resources</a:t>
            </a:r>
          </a:p>
          <a:p>
            <a:endParaRPr lang="en-US" sz="3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7938" y="3710847"/>
            <a:ext cx="4661126" cy="15288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If-Modified-Since</a:t>
            </a:r>
            <a:r>
              <a:rPr lang="en-US" sz="2800" dirty="0" smtClean="0">
                <a:sym typeface="Wingdings" panose="05000000000000000000" pitchFamily="2" charset="2"/>
              </a:rPr>
              <a:t> header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4212" y="3917602"/>
            <a:ext cx="6166671" cy="1263998"/>
            <a:chOff x="912812" y="3794230"/>
            <a:chExt cx="6166671" cy="12639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812" y="3794230"/>
              <a:ext cx="6166671" cy="9301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926" y="4448628"/>
              <a:ext cx="457200" cy="6096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54270" y="5601501"/>
            <a:ext cx="5952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noProof="1" smtClean="0"/>
              <a:t>[Crtl+F5] / [Ctrl+Refresh] </a:t>
            </a:r>
            <a:endParaRPr lang="en-US" sz="4400" noProof="1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099526" y="5527933"/>
            <a:ext cx="4661126" cy="11196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 cache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5612" y="3443514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5612" y="5304972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Invalidate (remove) the cache for certain controller action</a:t>
            </a:r>
          </a:p>
          <a:p>
            <a:pPr lvl="1"/>
            <a:r>
              <a:rPr lang="en-US" dirty="0" smtClean="0"/>
              <a:t>Only possible for server-side caching!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Invalidate the </a:t>
            </a:r>
            <a:r>
              <a:rPr lang="en-US" noProof="1" smtClean="0"/>
              <a:t>OutputCache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60412" y="2678192"/>
            <a:ext cx="10668000" cy="320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[OutputCache(Duration=3600, Location=OutputCacheLocation.Server)]</a:t>
            </a:r>
          </a:p>
          <a:p>
            <a:r>
              <a:rPr lang="en-US" sz="2000" noProof="1"/>
              <a:t>public ActionResult ServerCache()</a:t>
            </a:r>
          </a:p>
          <a:p>
            <a:r>
              <a:rPr lang="en-US" sz="2000" noProof="1"/>
              <a:t>{ return View(); }</a:t>
            </a:r>
          </a:p>
          <a:p>
            <a:r>
              <a:rPr lang="en-US" sz="2000" noProof="1"/>
              <a:t>public ActionResult ClearServerCache()</a:t>
            </a:r>
          </a:p>
          <a:p>
            <a:r>
              <a:rPr lang="en-US" sz="2000" noProof="1"/>
              <a:t>{ </a:t>
            </a:r>
          </a:p>
          <a:p>
            <a:r>
              <a:rPr lang="en-US" sz="2000" noProof="1"/>
              <a:t>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var urlToRemove = Url.Action("ServerCache", "Time");</a:t>
            </a:r>
          </a:p>
          <a:p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  Response.RemoveOutputCacheItem(urlToRemove);</a:t>
            </a:r>
          </a:p>
          <a:p>
            <a:r>
              <a:rPr lang="en-US" sz="2000" noProof="1"/>
              <a:t>  return RedirectToAction("ServerCache");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0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 in </a:t>
            </a:r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096" y="1301604"/>
            <a:ext cx="5504544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&lt;system.web&gt;</a:t>
            </a:r>
          </a:p>
          <a:p>
            <a:r>
              <a:rPr lang="en-US" noProof="1"/>
              <a:t>&lt;caching&gt;</a:t>
            </a:r>
          </a:p>
          <a:p>
            <a:r>
              <a:rPr lang="en-US" noProof="1"/>
              <a:t>  &lt;outputCacheSettings&gt;</a:t>
            </a:r>
          </a:p>
          <a:p>
            <a:r>
              <a:rPr lang="en-US" noProof="1"/>
              <a:t>    &lt;outputCacheProfiles&gt;</a:t>
            </a:r>
          </a:p>
          <a:p>
            <a:r>
              <a:rPr lang="en-US" noProof="1"/>
              <a:t>      &lt;add name="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Profile15Sec</a:t>
            </a:r>
            <a:r>
              <a:rPr lang="en-US" noProof="1"/>
              <a:t>"</a:t>
            </a:r>
          </a:p>
          <a:p>
            <a:r>
              <a:rPr lang="en-US" noProof="1"/>
              <a:t>       duration="15"</a:t>
            </a:r>
          </a:p>
          <a:p>
            <a:r>
              <a:rPr lang="en-US" noProof="1"/>
              <a:t>       varyByParam="none" </a:t>
            </a:r>
          </a:p>
          <a:p>
            <a:r>
              <a:rPr lang="en-US" noProof="1"/>
              <a:t>       location="Any" /&gt;</a:t>
            </a:r>
          </a:p>
          <a:p>
            <a:r>
              <a:rPr lang="en-US" noProof="1"/>
              <a:t>    &lt;/outputCacheProfiles&gt;</a:t>
            </a:r>
          </a:p>
          <a:p>
            <a:r>
              <a:rPr lang="en-US" noProof="1"/>
              <a:t>  &lt;/outputCacheSettings&gt;</a:t>
            </a:r>
          </a:p>
          <a:p>
            <a:r>
              <a:rPr lang="en-US" noProof="1"/>
              <a:t>&lt;/caching&gt;</a:t>
            </a:r>
          </a:p>
          <a:p>
            <a:r>
              <a:rPr lang="en-US" noProof="1"/>
              <a:t>&lt;/system.web&gt;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428240" y="1309725"/>
            <a:ext cx="501105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[OutputCache(CacheProfile =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"Profile15Sec")]</a:t>
            </a:r>
          </a:p>
          <a:p>
            <a:r>
              <a:rPr lang="en-US" noProof="1"/>
              <a:t>public ActionResult</a:t>
            </a:r>
          </a:p>
          <a:p>
            <a:r>
              <a:rPr lang="en-US" noProof="1"/>
              <a:t>  Profile15Sec()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return View();</a:t>
            </a:r>
          </a:p>
          <a:p>
            <a:r>
              <a:rPr lang="en-US" noProof="1"/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1280" b="24502"/>
          <a:stretch/>
        </p:blipFill>
        <p:spPr>
          <a:xfrm>
            <a:off x="6428240" y="4229378"/>
            <a:ext cx="5011056" cy="2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56678"/>
            <a:ext cx="8938472" cy="820600"/>
          </a:xfrm>
        </p:spPr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34846"/>
            <a:ext cx="8938472" cy="719034"/>
          </a:xfrm>
        </p:spPr>
        <p:txBody>
          <a:bodyPr/>
          <a:lstStyle/>
          <a:p>
            <a:r>
              <a:rPr lang="en-US" dirty="0" smtClean="0"/>
              <a:t>Caching only a Part of Your 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0" y="990600"/>
            <a:ext cx="7262072" cy="35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pages consist of many pieces (</a:t>
            </a:r>
            <a:r>
              <a:rPr lang="en-US" noProof="1" smtClean="0"/>
              <a:t>divs / widgets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header, footer, sidebar, news section, other widgets …</a:t>
            </a:r>
          </a:p>
          <a:p>
            <a:r>
              <a:rPr lang="en-US" dirty="0" smtClean="0"/>
              <a:t>To boost performance</a:t>
            </a:r>
          </a:p>
          <a:p>
            <a:pPr lvl="1"/>
            <a:r>
              <a:rPr lang="en-US" dirty="0" smtClean="0"/>
              <a:t>Cache the widgets that are rarely updated</a:t>
            </a:r>
          </a:p>
          <a:p>
            <a:pPr lvl="1"/>
            <a:r>
              <a:rPr lang="en-US" dirty="0" smtClean="0"/>
              <a:t>Instead of caching the entire page</a:t>
            </a:r>
          </a:p>
          <a:p>
            <a:r>
              <a:rPr lang="en-US" dirty="0" smtClean="0"/>
              <a:t>Example – a discussion forum</a:t>
            </a:r>
          </a:p>
          <a:p>
            <a:pPr lvl="1"/>
            <a:r>
              <a:rPr lang="en-US" b="1" dirty="0" smtClean="0"/>
              <a:t>Cache </a:t>
            </a:r>
            <a:r>
              <a:rPr lang="en-US" dirty="0" smtClean="0"/>
              <a:t>the header, footer, top posts, top users, etc.</a:t>
            </a:r>
          </a:p>
          <a:p>
            <a:pPr lvl="1"/>
            <a:r>
              <a:rPr lang="en-US" b="1" dirty="0" smtClean="0"/>
              <a:t>Do not cache </a:t>
            </a:r>
            <a:r>
              <a:rPr lang="en-US" dirty="0" smtClean="0"/>
              <a:t>the questions / answers / comments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Caching</a:t>
            </a:r>
          </a:p>
        </p:txBody>
      </p:sp>
    </p:spTree>
    <p:extLst>
      <p:ext uri="{BB962C8B-B14F-4D97-AF65-F5344CB8AC3E}">
        <p14:creationId xmlns:p14="http://schemas.microsoft.com/office/powerpoint/2010/main" val="9963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37040" y="1862508"/>
            <a:ext cx="6172200" cy="2868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public ActionResult ViewWithPartial()</a:t>
            </a:r>
          </a:p>
          <a:p>
            <a:r>
              <a:rPr lang="en-US" sz="2000" noProof="1"/>
              <a:t>{ return View(); }</a:t>
            </a:r>
          </a:p>
          <a:p>
            <a:r>
              <a:rPr lang="en-US" sz="2000" noProof="1"/>
              <a:t>[OutputCache(Duration = 10)] [ChildActionOnly]</a:t>
            </a:r>
          </a:p>
          <a:p>
            <a:r>
              <a:rPr lang="en-US" sz="2000" noProof="1"/>
              <a:t>public PartialViewResult PartialView()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return PartialView(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"_PartialView"</a:t>
            </a:r>
            <a:r>
              <a:rPr lang="en-US" sz="2000" noProof="1"/>
              <a:t>);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026956" y="1862508"/>
            <a:ext cx="4495800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@{ ViewBag.Title =</a:t>
            </a:r>
          </a:p>
          <a:p>
            <a:r>
              <a:rPr lang="en-US" noProof="1"/>
              <a:t>   "View with Partial"; }</a:t>
            </a:r>
          </a:p>
          <a:p>
            <a:r>
              <a:rPr lang="en-US" noProof="1"/>
              <a:t>&lt;h2&gt;Main view: @DateTime.Now&lt;/h2&gt;</a:t>
            </a:r>
          </a:p>
          <a:p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@Html.Action("PartialView")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7040" y="1322360"/>
            <a:ext cx="61722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/>
              <a:t>TimeController.cs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026956" y="1296199"/>
            <a:ext cx="4495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ViewWithPartial.cshtml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026956" y="4910508"/>
            <a:ext cx="44958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&lt;h3&gt;I am a partial view and my time is @DateTime.Now&lt;/h3&gt;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026956" y="4344199"/>
            <a:ext cx="4495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_PartialView.cshtml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23012" y="3809473"/>
            <a:ext cx="747486" cy="205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68" y="4519196"/>
            <a:ext cx="5314044" cy="1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Caching and How It Works?</a:t>
            </a:r>
            <a:endParaRPr lang="bg-BG" dirty="0" smtClean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/>
              <a:t> in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Client and Server Caching</a:t>
            </a:r>
          </a:p>
          <a:p>
            <a:pPr lvl="1"/>
            <a:r>
              <a:rPr lang="en-US" dirty="0" smtClean="0"/>
              <a:t>Configuring the Caching</a:t>
            </a:r>
          </a:p>
          <a:p>
            <a:pPr lvl="1"/>
            <a:r>
              <a:rPr lang="en-US" dirty="0" smtClean="0"/>
              <a:t>Partial Page Caching</a:t>
            </a:r>
          </a:p>
          <a:p>
            <a:r>
              <a:rPr lang="en-US" dirty="0" smtClean="0"/>
              <a:t>Custom Data Caching</a:t>
            </a:r>
          </a:p>
          <a:p>
            <a:pPr lvl="1"/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HtpContext.Cache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Custom Data 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678768"/>
            <a:ext cx="8938472" cy="688256"/>
          </a:xfrm>
        </p:spPr>
        <p:txBody>
          <a:bodyPr/>
          <a:lstStyle/>
          <a:p>
            <a:r>
              <a:rPr lang="en-US" dirty="0" smtClean="0"/>
              <a:t>Using the Cache Object in ASP.NET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91650" y="878962"/>
            <a:ext cx="2948728" cy="3616838"/>
            <a:chOff x="8172920" y="2667000"/>
            <a:chExt cx="1579092" cy="2092837"/>
          </a:xfrm>
        </p:grpSpPr>
        <p:pic>
          <p:nvPicPr>
            <p:cNvPr id="8" name="Picture 7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28" y="1839355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6390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50" y="1978426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4" y="2050193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75540" y="2286000"/>
            <a:ext cx="168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44950" y="2952583"/>
            <a:ext cx="150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6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14018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en-US" dirty="0" smtClean="0"/>
              <a:t> object out of the box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keeps cached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Expires by a certain configuration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invalidated manually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 in ASP.NET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3583926"/>
            <a:ext cx="10366376" cy="29692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/>
              <a:t>public ActionResult DataCache()</a:t>
            </a:r>
          </a:p>
          <a:p>
            <a:r>
              <a:rPr lang="en-US" sz="1900" noProof="1"/>
              <a:t>{</a:t>
            </a:r>
          </a:p>
          <a:p>
            <a:r>
              <a:rPr lang="en-US" sz="1900" noProof="1"/>
              <a:t>  if (</a:t>
            </a:r>
            <a:r>
              <a:rPr lang="en-US" sz="19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1900" noProof="1"/>
              <a:t>["time"] == null)</a:t>
            </a:r>
          </a:p>
          <a:p>
            <a:r>
              <a:rPr lang="en-US" sz="1900" noProof="1"/>
              <a:t>  {</a:t>
            </a:r>
          </a:p>
          <a:p>
            <a:r>
              <a:rPr lang="en-US" sz="1900" noProof="1"/>
              <a:t>    </a:t>
            </a:r>
            <a:r>
              <a:rPr lang="en-US" sz="19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1900" noProof="1"/>
              <a:t>["time"] = DateTime.Now;</a:t>
            </a:r>
          </a:p>
          <a:p>
            <a:r>
              <a:rPr lang="en-US" sz="1900" noProof="1"/>
              <a:t>  }</a:t>
            </a:r>
          </a:p>
          <a:p>
            <a:r>
              <a:rPr lang="en-US" sz="1900" noProof="1"/>
              <a:t>  this.ViewBag.Time = </a:t>
            </a:r>
            <a:r>
              <a:rPr lang="en-US" sz="19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1900" noProof="1"/>
              <a:t>["time"];</a:t>
            </a:r>
          </a:p>
          <a:p>
            <a:r>
              <a:rPr lang="en-US" sz="1900" noProof="1"/>
              <a:t>  return View();</a:t>
            </a:r>
          </a:p>
          <a:p>
            <a:r>
              <a:rPr lang="en-US" sz="19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9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can be removed from the data cache: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Or can be scheduled for automatic removal (expiration):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Invalidate the Data Cache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57236" y="1981200"/>
            <a:ext cx="1067117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public ActionResult InvalidateCache()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this.HttpContext.Cache.Remove</a:t>
            </a:r>
            <a:r>
              <a:rPr lang="en-US" sz="2000" noProof="1"/>
              <a:t>("time");</a:t>
            </a:r>
          </a:p>
          <a:p>
            <a:r>
              <a:rPr lang="en-US" sz="2000" noProof="1"/>
              <a:t>  return this.RedirectToAction("DataCache");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4919008"/>
            <a:ext cx="1067117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this.HttpContext.Cache.Insert</a:t>
            </a:r>
            <a:r>
              <a:rPr lang="en-US" noProof="1"/>
              <a:t>("time", DateTime.Now, </a:t>
            </a:r>
          </a:p>
          <a:p>
            <a:r>
              <a:rPr lang="en-US" noProof="1"/>
              <a:t>  null, Cache.NoAbsoluteExpiration, TimeSpan.FromMinutes(5));</a:t>
            </a:r>
          </a:p>
        </p:txBody>
      </p:sp>
    </p:spTree>
    <p:extLst>
      <p:ext uri="{BB962C8B-B14F-4D97-AF65-F5344CB8AC3E}">
        <p14:creationId xmlns:p14="http://schemas.microsoft.com/office/powerpoint/2010/main" val="8683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setting cache entry </a:t>
            </a:r>
            <a:r>
              <a:rPr lang="en-US" dirty="0" smtClean="0"/>
              <a:t>parameters: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Data Cache Expiration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1905000"/>
            <a:ext cx="10366376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if (this.HttpContext.Cache["time"] == null)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this.HttpContext.Cache.Insert</a:t>
            </a:r>
            <a:r>
              <a:rPr lang="en-US" sz="2400" noProof="1"/>
              <a:t>(</a:t>
            </a:r>
          </a:p>
          <a:p>
            <a:r>
              <a:rPr lang="en-US" sz="2400" noProof="1"/>
              <a:t>    "time",                      // key</a:t>
            </a:r>
          </a:p>
          <a:p>
            <a:r>
              <a:rPr lang="en-US" sz="2400" noProof="1"/>
              <a:t>    DateTime.Now,                // value</a:t>
            </a:r>
          </a:p>
          <a:p>
            <a:r>
              <a:rPr lang="en-US" sz="2400" noProof="1"/>
              <a:t>    null,                        // cache dependencies</a:t>
            </a:r>
          </a:p>
          <a:p>
            <a:r>
              <a:rPr lang="en-US" sz="2400" noProof="1"/>
              <a:t>    DateTime.Now.AddSeconds(10), // absolute expiration</a:t>
            </a:r>
          </a:p>
          <a:p>
            <a:r>
              <a:rPr lang="en-US" sz="2400" noProof="1"/>
              <a:t>    TimeSpan.Zero,               // sliding expiration</a:t>
            </a:r>
          </a:p>
          <a:p>
            <a:r>
              <a:rPr lang="en-US" sz="2400" noProof="1"/>
              <a:t>    CacheItemPriority.Default,   // priority</a:t>
            </a:r>
          </a:p>
          <a:p>
            <a:r>
              <a:rPr lang="en-US" sz="2400" noProof="1"/>
              <a:t>    null);                       // callback delegate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dependencies can ensure that data is not stale</a:t>
            </a:r>
          </a:p>
          <a:p>
            <a:r>
              <a:rPr lang="en-US" dirty="0"/>
              <a:t>Cache entry can be flushed when:</a:t>
            </a:r>
          </a:p>
          <a:p>
            <a:pPr lvl="1"/>
            <a:r>
              <a:rPr lang="en-US" dirty="0"/>
              <a:t>A file changes</a:t>
            </a:r>
          </a:p>
          <a:p>
            <a:pPr lvl="1"/>
            <a:r>
              <a:rPr lang="en-US" dirty="0"/>
              <a:t>A directory changes</a:t>
            </a:r>
          </a:p>
          <a:p>
            <a:pPr lvl="1"/>
            <a:r>
              <a:rPr lang="en-US" dirty="0"/>
              <a:t>Another cache entry is removed</a:t>
            </a:r>
          </a:p>
          <a:p>
            <a:pPr lvl="1"/>
            <a:r>
              <a:rPr lang="en-US" dirty="0"/>
              <a:t>Something in the database changes</a:t>
            </a:r>
          </a:p>
          <a:p>
            <a:pPr lvl="2"/>
            <a:r>
              <a:rPr lang="en-US" dirty="0" smtClean="0"/>
              <a:t>E.g. SQL Server cache dependencies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230154"/>
            <a:ext cx="10575532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FilesController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ActionResult Index()</a:t>
            </a:r>
          </a:p>
          <a:p>
            <a:r>
              <a:rPr lang="en-US" noProof="1"/>
              <a:t>  {</a:t>
            </a:r>
          </a:p>
          <a:p>
            <a:r>
              <a:rPr lang="en-US" noProof="1"/>
              <a:t>    if (this.HttpContext.Cache["files"] == null)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var folder = Server.MapPath("~/Images");</a:t>
            </a:r>
          </a:p>
          <a:p>
            <a:r>
              <a:rPr lang="en-US" noProof="1"/>
              <a:t>      var files = Directory.EnumerateFiles(folder);</a:t>
            </a:r>
          </a:p>
          <a:p>
            <a:r>
              <a:rPr lang="en-US" noProof="1"/>
              <a:t>      this.HttpContext.Cache.Insert("files", files, 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CacheDependency(folder)</a:t>
            </a:r>
            <a:r>
              <a:rPr lang="en-US" noProof="1"/>
              <a:t>);</a:t>
            </a:r>
          </a:p>
          <a:p>
            <a:r>
              <a:rPr lang="en-US" noProof="1"/>
              <a:t>    }</a:t>
            </a:r>
          </a:p>
          <a:p>
            <a:r>
              <a:rPr lang="en-US" noProof="1"/>
              <a:t>    this.ViewBag.Files = this.HttpContext.Cache["files"];</a:t>
            </a:r>
          </a:p>
          <a:p>
            <a:r>
              <a:rPr lang="en-US" noProof="1"/>
              <a:t>    return View();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6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 (2)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198991"/>
            <a:ext cx="10575532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noProof="1"/>
              <a:t>@{ ViewBag.Title = "List of files in '/Images' folder"; }</a:t>
            </a:r>
          </a:p>
          <a:p>
            <a:r>
              <a:rPr lang="en-US" sz="2200" noProof="1"/>
              <a:t>&lt;h2&gt;@ViewBag.Title&lt;/h2&gt;</a:t>
            </a:r>
          </a:p>
          <a:p>
            <a:r>
              <a:rPr lang="en-US" sz="2200" noProof="1"/>
              <a:t>&lt;ul&gt;</a:t>
            </a:r>
          </a:p>
          <a:p>
            <a:r>
              <a:rPr lang="en-US" sz="2200" noProof="1"/>
              <a:t>    @foreach (var file in ViewBag.Files)</a:t>
            </a:r>
          </a:p>
          <a:p>
            <a:r>
              <a:rPr lang="en-US" sz="2200" noProof="1"/>
              <a:t>    { &lt;li&gt;@file&lt;/li&gt; }</a:t>
            </a:r>
          </a:p>
          <a:p>
            <a:r>
              <a:rPr lang="en-US" sz="2200" noProof="1"/>
              <a:t>&lt;/ul&gt;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8" y="3698215"/>
            <a:ext cx="1061233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Caching dramatically boosts performance </a:t>
            </a:r>
            <a:br>
              <a:rPr lang="en-US" dirty="0" smtClean="0"/>
            </a:br>
            <a:r>
              <a:rPr lang="en-US" dirty="0" smtClean="0"/>
              <a:t>and saves resources</a:t>
            </a:r>
          </a:p>
          <a:p>
            <a:pPr lvl="1"/>
            <a:r>
              <a:rPr lang="en-US" dirty="0" smtClean="0"/>
              <a:t>Client-side caching (in the Web browser)</a:t>
            </a:r>
            <a:br>
              <a:rPr lang="en-US" dirty="0" smtClean="0"/>
            </a:br>
            <a:r>
              <a:rPr lang="en-US" dirty="0" smtClean="0"/>
              <a:t>is most efficient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 smtClean="0"/>
              <a:t> is ASP.NET MVC configures caching</a:t>
            </a:r>
          </a:p>
          <a:p>
            <a:pPr lvl="1"/>
            <a:r>
              <a:rPr lang="en-US" dirty="0" smtClean="0"/>
              <a:t>Client side (bowser) caching and server-side caching</a:t>
            </a:r>
          </a:p>
          <a:p>
            <a:pPr lvl="1"/>
            <a:r>
              <a:rPr lang="en-US" dirty="0" smtClean="0"/>
              <a:t>Partial page caching caches the areas of the site that change rarely</a:t>
            </a:r>
          </a:p>
          <a:p>
            <a:r>
              <a:rPr lang="en-US" dirty="0" smtClean="0"/>
              <a:t>Caching can be controlled manually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HttpContext.Cache</a:t>
            </a:r>
            <a:r>
              <a:rPr lang="en-US" dirty="0" smtClean="0"/>
              <a:t>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61184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Caching Data in ASP.NET MVC</a:t>
            </a:r>
            <a:endParaRPr lang="en-US" dirty="0"/>
          </a:p>
        </p:txBody>
      </p:sp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615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369844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568728" cy="820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Caching and How It Works?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9684" y="5658100"/>
            <a:ext cx="10568728" cy="692873"/>
          </a:xfrm>
        </p:spPr>
        <p:txBody>
          <a:bodyPr/>
          <a:lstStyle/>
          <a:p>
            <a:r>
              <a:rPr lang="en-US" dirty="0" smtClean="0"/>
              <a:t>Caching Data to Boost Performance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69684" y="762000"/>
            <a:ext cx="2948728" cy="3616838"/>
            <a:chOff x="8172920" y="2667000"/>
            <a:chExt cx="1579092" cy="2092837"/>
          </a:xfrm>
        </p:grpSpPr>
        <p:pic>
          <p:nvPicPr>
            <p:cNvPr id="7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62" y="1722393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46" y="15220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84" y="1861464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8" y="1933231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2980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 data </a:t>
            </a:r>
            <a:r>
              <a:rPr lang="en-US" dirty="0" smtClean="0"/>
              <a:t>== storing </a:t>
            </a:r>
            <a:r>
              <a:rPr lang="en-US" dirty="0"/>
              <a:t>data </a:t>
            </a:r>
            <a:r>
              <a:rPr lang="en-US" dirty="0" smtClean="0"/>
              <a:t>in RAM or disk so </a:t>
            </a:r>
            <a:r>
              <a:rPr lang="en-US" dirty="0"/>
              <a:t>future requests for that data can be served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stored in </a:t>
            </a:r>
            <a:r>
              <a:rPr lang="en-US" dirty="0" smtClean="0"/>
              <a:t>the </a:t>
            </a:r>
            <a:r>
              <a:rPr lang="en-US" dirty="0"/>
              <a:t>cache </a:t>
            </a:r>
            <a:r>
              <a:rPr lang="en-US" dirty="0" smtClean="0"/>
              <a:t>is the result </a:t>
            </a:r>
            <a:r>
              <a:rPr lang="en-US" dirty="0"/>
              <a:t>of an earlier </a:t>
            </a:r>
            <a:r>
              <a:rPr lang="en-US" dirty="0" smtClean="0"/>
              <a:t>computation</a:t>
            </a:r>
          </a:p>
          <a:p>
            <a:r>
              <a:rPr lang="en-US" dirty="0" smtClean="0"/>
              <a:t>Where do we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CPU caches pieces of computer memory for faster processing</a:t>
            </a:r>
          </a:p>
          <a:p>
            <a:pPr lvl="1"/>
            <a:r>
              <a:rPr lang="en-US" dirty="0" smtClean="0"/>
              <a:t>Hard disks cache data blocks to speed up disk operations</a:t>
            </a:r>
          </a:p>
          <a:p>
            <a:pPr lvl="1"/>
            <a:r>
              <a:rPr lang="en-US" dirty="0" smtClean="0"/>
              <a:t>Databases cache data tables to speed up queries</a:t>
            </a:r>
          </a:p>
          <a:p>
            <a:pPr lvl="1"/>
            <a:r>
              <a:rPr lang="en-US" dirty="0" smtClean="0"/>
              <a:t>Web browsers cache static resources like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Cache Works in Web Apps?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55584" y="1295400"/>
            <a:ext cx="2151386" cy="2356172"/>
            <a:chOff x="5252379" y="3519509"/>
            <a:chExt cx="2151386" cy="2356172"/>
          </a:xfrm>
        </p:grpSpPr>
        <p:sp>
          <p:nvSpPr>
            <p:cNvPr id="10" name="Rounded Rectangle 9"/>
            <p:cNvSpPr/>
            <p:nvPr/>
          </p:nvSpPr>
          <p:spPr>
            <a:xfrm>
              <a:off x="5252379" y="3519509"/>
              <a:ext cx="2151386" cy="2356172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Server</a:t>
              </a:r>
            </a:p>
          </p:txBody>
        </p:sp>
        <p:pic>
          <p:nvPicPr>
            <p:cNvPr id="9" name="Picture 8" descr="http://mingersoft.com/blog/wp-content/uploads/2012/02/Home-Server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896" y="3692229"/>
              <a:ext cx="1571172" cy="157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02784" y="1303424"/>
            <a:ext cx="2417817" cy="2348147"/>
            <a:chOff x="2582540" y="3451236"/>
            <a:chExt cx="2417817" cy="2348147"/>
          </a:xfrm>
        </p:grpSpPr>
        <p:sp>
          <p:nvSpPr>
            <p:cNvPr id="16" name="Rounded Rectangle 15"/>
            <p:cNvSpPr/>
            <p:nvPr/>
          </p:nvSpPr>
          <p:spPr>
            <a:xfrm>
              <a:off x="2582540" y="3451236"/>
              <a:ext cx="2417817" cy="2348147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Browser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8" name="Picture 6" descr="http://www.paulirish.com/lovesyou/new-browser-logos/chrom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937" y="3689352"/>
              <a:ext cx="1439144" cy="143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502784" y="4345554"/>
            <a:ext cx="2417817" cy="1979046"/>
            <a:chOff x="2808481" y="4424003"/>
            <a:chExt cx="2417817" cy="1979046"/>
          </a:xfrm>
        </p:grpSpPr>
        <p:sp>
          <p:nvSpPr>
            <p:cNvPr id="24" name="Rounded Rectangle 23"/>
            <p:cNvSpPr/>
            <p:nvPr/>
          </p:nvSpPr>
          <p:spPr>
            <a:xfrm>
              <a:off x="2808481" y="4424003"/>
              <a:ext cx="2417817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Browser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504461" y="4650448"/>
              <a:ext cx="992715" cy="1147413"/>
              <a:chOff x="3203285" y="4567064"/>
              <a:chExt cx="1212916" cy="134430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03285" y="4567064"/>
                <a:ext cx="1212916" cy="1344304"/>
                <a:chOff x="8730915" y="3505355"/>
                <a:chExt cx="1939010" cy="2117755"/>
              </a:xfrm>
            </p:grpSpPr>
            <p:pic>
              <p:nvPicPr>
                <p:cNvPr id="26" name="Picture 25" descr="http://images.clipartpanda.com/powder-clipart-plain-dream-jar-hi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0915" y="3505355"/>
                  <a:ext cx="1939010" cy="2117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10" descr="http://images.ventrino.com/icons/iconex_bd/128x128/plain/data_tabl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27180" y="4114091"/>
                  <a:ext cx="1412575" cy="12463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9" name="Picture 6" descr="http://www.paulirish.com/lovesyou/new-browser-logos/chrome-51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3771" y="5156660"/>
                <a:ext cx="723340" cy="638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Arrow Connector 31"/>
          <p:cNvCxnSpPr/>
          <p:nvPr/>
        </p:nvCxnSpPr>
        <p:spPr>
          <a:xfrm>
            <a:off x="3055296" y="2467427"/>
            <a:ext cx="68699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41" name="Straight Arrow Connector 31"/>
          <p:cNvCxnSpPr/>
          <p:nvPr/>
        </p:nvCxnSpPr>
        <p:spPr>
          <a:xfrm>
            <a:off x="1718354" y="377987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40" name="Group 39"/>
          <p:cNvGrpSpPr/>
          <p:nvPr/>
        </p:nvGrpSpPr>
        <p:grpSpPr>
          <a:xfrm>
            <a:off x="6929531" y="1301262"/>
            <a:ext cx="1948310" cy="2350309"/>
            <a:chOff x="6449107" y="1072663"/>
            <a:chExt cx="1948310" cy="2350309"/>
          </a:xfrm>
        </p:grpSpPr>
        <p:sp>
          <p:nvSpPr>
            <p:cNvPr id="43" name="Rounded Rectangle 42"/>
            <p:cNvSpPr/>
            <p:nvPr/>
          </p:nvSpPr>
          <p:spPr>
            <a:xfrm>
              <a:off x="6449107" y="1072663"/>
              <a:ext cx="1948310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Database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48" name="Picture 4" descr="http://www.davidtan.org/wp-content/uploads/2011/04/database-logo-icon-150x15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142" y="1268549"/>
              <a:ext cx="1535592" cy="153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Arrow Connector 31"/>
          <p:cNvCxnSpPr/>
          <p:nvPr/>
        </p:nvCxnSpPr>
        <p:spPr>
          <a:xfrm flipV="1">
            <a:off x="6167531" y="2467427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50" name="Group 49"/>
          <p:cNvGrpSpPr/>
          <p:nvPr/>
        </p:nvGrpSpPr>
        <p:grpSpPr>
          <a:xfrm>
            <a:off x="3855585" y="4370570"/>
            <a:ext cx="2151386" cy="1979046"/>
            <a:chOff x="6322794" y="4343262"/>
            <a:chExt cx="2151386" cy="1979046"/>
          </a:xfrm>
        </p:grpSpPr>
        <p:sp>
          <p:nvSpPr>
            <p:cNvPr id="52" name="Rounded Rectangle 51"/>
            <p:cNvSpPr/>
            <p:nvPr/>
          </p:nvSpPr>
          <p:spPr>
            <a:xfrm>
              <a:off x="6322794" y="4343262"/>
              <a:ext cx="2151386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Server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882140" y="4547376"/>
              <a:ext cx="1034258" cy="1171045"/>
              <a:chOff x="8254328" y="3255229"/>
              <a:chExt cx="2020157" cy="2161374"/>
            </a:xfrm>
          </p:grpSpPr>
          <p:pic>
            <p:nvPicPr>
              <p:cNvPr id="56" name="Picture 55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4328" y="3255229"/>
                <a:ext cx="2020157" cy="216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0" descr="http://images.ventrino.com/icons/iconex_bd/128x128/plain/data_tabl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7075" y="4001358"/>
                <a:ext cx="1350312" cy="127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8" name="Straight Arrow Connector 31"/>
          <p:cNvCxnSpPr/>
          <p:nvPr/>
        </p:nvCxnSpPr>
        <p:spPr>
          <a:xfrm>
            <a:off x="4941172" y="3788654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67" name="Group 66"/>
          <p:cNvGrpSpPr/>
          <p:nvPr/>
        </p:nvGrpSpPr>
        <p:grpSpPr>
          <a:xfrm>
            <a:off x="9801553" y="1292272"/>
            <a:ext cx="1826431" cy="2350309"/>
            <a:chOff x="9739981" y="1292272"/>
            <a:chExt cx="1826431" cy="2350309"/>
          </a:xfrm>
        </p:grpSpPr>
        <p:sp>
          <p:nvSpPr>
            <p:cNvPr id="70" name="Rounded Rectangle 69"/>
            <p:cNvSpPr/>
            <p:nvPr/>
          </p:nvSpPr>
          <p:spPr>
            <a:xfrm>
              <a:off x="9739981" y="1292272"/>
              <a:ext cx="1826431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HDD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50" name="Picture 6" descr="http://icons.iconarchive.com/icons/iconhive/galactica/128/harddrive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8423" y="1541541"/>
              <a:ext cx="1323876" cy="1424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6929531" y="4370570"/>
            <a:ext cx="1948310" cy="1979046"/>
            <a:chOff x="7143536" y="4280241"/>
            <a:chExt cx="1948310" cy="1979046"/>
          </a:xfrm>
        </p:grpSpPr>
        <p:sp>
          <p:nvSpPr>
            <p:cNvPr id="74" name="Rounded Rectangle 73"/>
            <p:cNvSpPr/>
            <p:nvPr/>
          </p:nvSpPr>
          <p:spPr>
            <a:xfrm>
              <a:off x="7143536" y="4280241"/>
              <a:ext cx="1948310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DB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6" name="Picture 7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959" y="4484355"/>
              <a:ext cx="1034258" cy="11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://c.dryicons.com/images/icon_sets/wysiwyg_classic/png/128x128/tabl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044" y="4887301"/>
              <a:ext cx="621382" cy="6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31"/>
          <p:cNvCxnSpPr/>
          <p:nvPr/>
        </p:nvCxnSpPr>
        <p:spPr>
          <a:xfrm flipV="1">
            <a:off x="9041951" y="2466024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82" name="Group 81"/>
          <p:cNvGrpSpPr/>
          <p:nvPr/>
        </p:nvGrpSpPr>
        <p:grpSpPr>
          <a:xfrm>
            <a:off x="9800401" y="4370570"/>
            <a:ext cx="1948310" cy="1979046"/>
            <a:chOff x="9800401" y="4370570"/>
            <a:chExt cx="1948310" cy="1979046"/>
          </a:xfrm>
        </p:grpSpPr>
        <p:grpSp>
          <p:nvGrpSpPr>
            <p:cNvPr id="85" name="Group 84"/>
            <p:cNvGrpSpPr/>
            <p:nvPr/>
          </p:nvGrpSpPr>
          <p:grpSpPr>
            <a:xfrm>
              <a:off x="9800401" y="4370570"/>
              <a:ext cx="1948310" cy="1979046"/>
              <a:chOff x="7143536" y="4280241"/>
              <a:chExt cx="1948310" cy="1979046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7143536" y="4280241"/>
                <a:ext cx="1948310" cy="1979046"/>
              </a:xfrm>
              <a:prstGeom prst="roundRect">
                <a:avLst>
                  <a:gd name="adj" fmla="val 424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44000" tIns="108000" rIns="144000" bIns="108000" anchor="b" anchorCtr="0"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600" b="1" dirty="0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HDD Cache</a:t>
                </a:r>
                <a:endParaRPr lang="en-US" sz="26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endParaRPr>
              </a:p>
            </p:txBody>
          </p:sp>
          <p:pic>
            <p:nvPicPr>
              <p:cNvPr id="87" name="Picture 86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8959" y="4484355"/>
                <a:ext cx="1034258" cy="1171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60" name="Picture 16" descr="http://icons.iconarchive.com/icons/treetog/i/128/Documents-ic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5223" y="4974002"/>
              <a:ext cx="635459" cy="635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Arrow Connector 31"/>
          <p:cNvCxnSpPr/>
          <p:nvPr/>
        </p:nvCxnSpPr>
        <p:spPr>
          <a:xfrm>
            <a:off x="7914289" y="3787110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97" name="Straight Arrow Connector 31"/>
          <p:cNvCxnSpPr/>
          <p:nvPr/>
        </p:nvCxnSpPr>
        <p:spPr>
          <a:xfrm>
            <a:off x="10769989" y="378159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08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Benefits</a:t>
            </a:r>
            <a:r>
              <a:rPr lang="en-US" dirty="0"/>
              <a:t> of </a:t>
            </a:r>
            <a:r>
              <a:rPr lang="en-US" dirty="0" smtClean="0"/>
              <a:t>caching</a:t>
            </a:r>
            <a:endParaRPr lang="bg-BG" dirty="0"/>
          </a:p>
          <a:p>
            <a:pPr lvl="1"/>
            <a:r>
              <a:rPr lang="en-US" dirty="0" smtClean="0"/>
              <a:t>Improved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Speed – </a:t>
            </a:r>
            <a:r>
              <a:rPr lang="en-US" dirty="0" smtClean="0"/>
              <a:t>reduced </a:t>
            </a:r>
            <a:r>
              <a:rPr lang="en-US" dirty="0"/>
              <a:t>response </a:t>
            </a:r>
            <a:r>
              <a:rPr lang="en-US" dirty="0" smtClean="0"/>
              <a:t>time and page load time</a:t>
            </a:r>
            <a:endParaRPr lang="en-US" dirty="0"/>
          </a:p>
          <a:p>
            <a:pPr lvl="2"/>
            <a:r>
              <a:rPr lang="en-US" dirty="0"/>
              <a:t>Efficiency – </a:t>
            </a:r>
            <a:r>
              <a:rPr lang="en-US" dirty="0" smtClean="0"/>
              <a:t>reduced </a:t>
            </a:r>
            <a:r>
              <a:rPr lang="en-US" dirty="0"/>
              <a:t>infrastructure usage</a:t>
            </a:r>
          </a:p>
          <a:p>
            <a:pPr lvl="3"/>
            <a:r>
              <a:rPr lang="en-US" dirty="0"/>
              <a:t>CPU time, database utilization, network bandwidth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Costs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caching</a:t>
            </a:r>
            <a:endParaRPr lang="en-US" dirty="0"/>
          </a:p>
          <a:p>
            <a:pPr lvl="1"/>
            <a:r>
              <a:rPr lang="en-US" dirty="0"/>
              <a:t>Staleness (out-of-date)</a:t>
            </a:r>
          </a:p>
          <a:p>
            <a:pPr lvl="1"/>
            <a:r>
              <a:rPr lang="en-US" dirty="0"/>
              <a:t>Need to check and refresh </a:t>
            </a:r>
            <a:r>
              <a:rPr lang="en-US" dirty="0" smtClean="0"/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Benefits and Costs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886920" y="4038600"/>
            <a:ext cx="1424728" cy="2092838"/>
            <a:chOff x="8172920" y="2667000"/>
            <a:chExt cx="1579092" cy="2092837"/>
          </a:xfrm>
        </p:grpSpPr>
        <p:pic>
          <p:nvPicPr>
            <p:cNvPr id="6" name="Picture 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h17007.www1.hp.com/images/shared/icons/high-performance-200x1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4" y="16764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noProof="1" smtClean="0"/>
              <a:t>OutputCache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dirty="0" smtClean="0"/>
              <a:t>Caching the Output of an 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82" y="1143000"/>
            <a:ext cx="7551532" cy="3273822"/>
          </a:xfrm>
          <a:prstGeom prst="roundRect">
            <a:avLst>
              <a:gd name="adj" fmla="val 1322"/>
            </a:avLst>
          </a:prstGeom>
        </p:spPr>
      </p:pic>
    </p:spTree>
    <p:extLst>
      <p:ext uri="{BB962C8B-B14F-4D97-AF65-F5344CB8AC3E}">
        <p14:creationId xmlns:p14="http://schemas.microsoft.com/office/powerpoint/2010/main" val="13446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Cache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143000"/>
            <a:ext cx="7010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public class TimeController : Controller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public ActionResult Index()</a:t>
            </a:r>
          </a:p>
          <a:p>
            <a:r>
              <a:rPr lang="en-US" sz="2400" noProof="1"/>
              <a:t>  {</a:t>
            </a:r>
          </a:p>
          <a:p>
            <a:r>
              <a:rPr lang="en-US" sz="2400" noProof="1"/>
              <a:t>    return View();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8012" y="4191000"/>
            <a:ext cx="7010400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@{ </a:t>
            </a:r>
          </a:p>
          <a:p>
            <a:r>
              <a:rPr lang="en-US" sz="2400" noProof="1"/>
              <a:t>  ViewBag.Title = "Caching Demo";</a:t>
            </a:r>
          </a:p>
          <a:p>
            <a:r>
              <a:rPr lang="en-US" sz="2400" noProof="1"/>
              <a:t>}</a:t>
            </a:r>
          </a:p>
          <a:p>
            <a:endParaRPr lang="en-US" sz="2400" noProof="1"/>
          </a:p>
          <a:p>
            <a:r>
              <a:rPr lang="en-US" sz="2400" noProof="1"/>
              <a:t>&lt;h2&gt;The time is @DateTime.Now&lt;/h2&gt;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828800"/>
            <a:ext cx="4633800" cy="265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2" y="4800600"/>
            <a:ext cx="5067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for 10 Seconds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066800"/>
            <a:ext cx="109584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TimeController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[OutputCache(Duration = 10, VaryByParam = "none")]</a:t>
            </a:r>
          </a:p>
          <a:p>
            <a:r>
              <a:rPr lang="en-US" noProof="1"/>
              <a:t>  public ActionResult Index()</a:t>
            </a:r>
          </a:p>
          <a:p>
            <a:r>
              <a:rPr lang="en-US" noProof="1"/>
              <a:t>  {</a:t>
            </a:r>
          </a:p>
          <a:p>
            <a:r>
              <a:rPr lang="en-US" noProof="1"/>
              <a:t>    return View();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56" y="2381250"/>
            <a:ext cx="3600450" cy="302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94" y="2756196"/>
            <a:ext cx="3600450" cy="3028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6" y="4867728"/>
            <a:ext cx="4962525" cy="156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74" y="4610553"/>
            <a:ext cx="5048250" cy="1819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4506137"/>
            <a:ext cx="3915321" cy="609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8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1377</Words>
  <Application>Microsoft Office PowerPoint</Application>
  <PresentationFormat>Custom</PresentationFormat>
  <Paragraphs>323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Caching Data in ASP.NET MVC</vt:lpstr>
      <vt:lpstr>Table of Contents</vt:lpstr>
      <vt:lpstr>What is Caching and How It Works?</vt:lpstr>
      <vt:lpstr>What is Caching?</vt:lpstr>
      <vt:lpstr>How the Cache Works in Web Apps?</vt:lpstr>
      <vt:lpstr>Caching: Benefits and Costs</vt:lpstr>
      <vt:lpstr>OutputCache in ASP.NET</vt:lpstr>
      <vt:lpstr>No Cache – Example</vt:lpstr>
      <vt:lpstr>Caching for 10 Seconds – Example</vt:lpstr>
      <vt:lpstr>VaryByParam – Example</vt:lpstr>
      <vt:lpstr>Cache Location</vt:lpstr>
      <vt:lpstr>Cache Location Explained</vt:lpstr>
      <vt:lpstr>Cache Location – Example</vt:lpstr>
      <vt:lpstr>Browsers and Cache</vt:lpstr>
      <vt:lpstr>Invalidate the OutputCache</vt:lpstr>
      <vt:lpstr>Cache Profiles in Web.config</vt:lpstr>
      <vt:lpstr>Partial Page Caching</vt:lpstr>
      <vt:lpstr>Partial Page Caching</vt:lpstr>
      <vt:lpstr>Partial Page Caching in ASP.NET MVC</vt:lpstr>
      <vt:lpstr>Custom Data Caching</vt:lpstr>
      <vt:lpstr>Data Caching in ASP.NET</vt:lpstr>
      <vt:lpstr>Manually Invalidate the Data Cache</vt:lpstr>
      <vt:lpstr>Configuring the Data Cache Expiration</vt:lpstr>
      <vt:lpstr>Cache Dependencies</vt:lpstr>
      <vt:lpstr>Cache Dependencies – Example</vt:lpstr>
      <vt:lpstr>Cache Dependencies – Example (2)</vt:lpstr>
      <vt:lpstr>Summary</vt:lpstr>
      <vt:lpstr>Caching Data in ASP.NET MVC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Data in ASP.NET</dc:title>
  <dc:subject>Software Development Course</dc:subject>
  <dc:creator/>
  <cp:keywords>ASP.NET MVC, C#, programming, SoftUni, Software University, programming, software development, software engineering, course, caching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2015-10-27T15:21:56Z</dcterms:modified>
  <cp:category>ASP.NET MVC, C#, programming, SoftUni, Software University, programming, software development, software engineering, course, caching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