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74" r:id="rId3"/>
    <p:sldId id="458" r:id="rId4"/>
    <p:sldId id="459" r:id="rId5"/>
    <p:sldId id="460" r:id="rId6"/>
    <p:sldId id="461" r:id="rId7"/>
    <p:sldId id="463" r:id="rId8"/>
    <p:sldId id="469" r:id="rId9"/>
    <p:sldId id="471" r:id="rId10"/>
    <p:sldId id="464" r:id="rId11"/>
    <p:sldId id="468" r:id="rId12"/>
    <p:sldId id="462" r:id="rId13"/>
    <p:sldId id="467" r:id="rId14"/>
    <p:sldId id="465" r:id="rId15"/>
    <p:sldId id="472" r:id="rId16"/>
    <p:sldId id="473" r:id="rId17"/>
    <p:sldId id="466" r:id="rId18"/>
    <p:sldId id="470" r:id="rId19"/>
    <p:sldId id="474" r:id="rId20"/>
    <p:sldId id="475" r:id="rId21"/>
    <p:sldId id="457" r:id="rId22"/>
    <p:sldId id="424" r:id="rId23"/>
    <p:sldId id="419" r:id="rId24"/>
    <p:sldId id="420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533" autoAdjust="0"/>
  </p:normalViewPr>
  <p:slideViewPr>
    <p:cSldViewPr>
      <p:cViewPr>
        <p:scale>
          <a:sx n="66" d="100"/>
          <a:sy n="66" d="100"/>
        </p:scale>
        <p:origin x="618" y="20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18-Jun-2015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18-Jun-2015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18-Jun-2015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18-Jun-2015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1296361/how-to-create-id-with-auto-increment-on-orac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3.png"/><Relationship Id="rId3" Type="http://schemas.openxmlformats.org/officeDocument/2006/relationships/hyperlink" Target="https://softuni.bg/courses/databases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jpeg"/><Relationship Id="rId15" Type="http://schemas.openxmlformats.org/officeDocument/2006/relationships/image" Target="../media/image34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softwaregroup-bg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://www.oracle.com/technetwork/database/database-technologies/express-edition/download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://en.wikipedia.org/wiki/Transparent_Network_Substr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8080/ape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5612" y="914400"/>
            <a:ext cx="7153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Oracle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18402" y="2148097"/>
            <a:ext cx="8177152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Oracle Database XE, APEX</a:t>
            </a:r>
            <a:br>
              <a:rPr lang="en-US" dirty="0" smtClean="0"/>
            </a:br>
            <a:r>
              <a:rPr lang="en-US" dirty="0" smtClean="0"/>
              <a:t>and Oracle SQL Developer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207" y="4786086"/>
            <a:ext cx="1525075" cy="152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2" descr="http://fahmisatrio.com/wp-content/uploads/2014/06/oracle_database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4002575"/>
            <a:ext cx="3877141" cy="2184122"/>
          </a:xfrm>
          <a:prstGeom prst="roundRect">
            <a:avLst>
              <a:gd name="adj" fmla="val 3133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94865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144905" y="4002920"/>
            <a:ext cx="104515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Oracle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</a:p>
          <a:p>
            <a:pPr lvl="1"/>
            <a:r>
              <a:rPr lang="en-US" dirty="0" smtClean="0"/>
              <a:t>Holds the system schema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r>
              <a:rPr lang="en-US" dirty="0" smtClean="0"/>
              <a:t> and data dictionary (DB metadata)</a:t>
            </a:r>
          </a:p>
          <a:p>
            <a:pPr lvl="1"/>
            <a:r>
              <a:rPr lang="en-US" dirty="0" smtClean="0"/>
              <a:t>Has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DBA</a:t>
            </a:r>
            <a:r>
              <a:rPr lang="en-US" dirty="0"/>
              <a:t> </a:t>
            </a:r>
            <a:r>
              <a:rPr lang="en-US" dirty="0" smtClean="0"/>
              <a:t>role</a:t>
            </a:r>
          </a:p>
          <a:p>
            <a:pPr lvl="2"/>
            <a:r>
              <a:rPr lang="en-US" dirty="0" smtClean="0"/>
              <a:t>Contains </a:t>
            </a:r>
            <a:r>
              <a:rPr lang="en-US" dirty="0"/>
              <a:t>most database system </a:t>
            </a:r>
            <a:r>
              <a:rPr lang="en-US" dirty="0" smtClean="0"/>
              <a:t>privileges, e.g. "create user"</a:t>
            </a:r>
          </a:p>
          <a:p>
            <a:pPr lvl="1"/>
            <a:r>
              <a:rPr lang="en-US" dirty="0" smtClean="0"/>
              <a:t>Has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SYSDBA</a:t>
            </a:r>
            <a:r>
              <a:rPr lang="en-US" dirty="0" smtClean="0"/>
              <a:t> privilege – can start / stop / create / recover DB</a:t>
            </a:r>
          </a:p>
          <a:p>
            <a:r>
              <a:rPr lang="en-US" dirty="0" smtClean="0"/>
              <a:t>User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</a:p>
          <a:p>
            <a:pPr lvl="1"/>
            <a:r>
              <a:rPr lang="en-US" dirty="0"/>
              <a:t>Has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DBA</a:t>
            </a:r>
            <a:r>
              <a:rPr lang="en-US" dirty="0"/>
              <a:t> role – </a:t>
            </a:r>
            <a:r>
              <a:rPr lang="en-US" dirty="0" smtClean="0"/>
              <a:t>can administer the DB, e.g. create users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SYSDBA</a:t>
            </a:r>
            <a:r>
              <a:rPr lang="en-US" dirty="0"/>
              <a:t> </a:t>
            </a:r>
            <a:r>
              <a:rPr lang="en-US" dirty="0" smtClean="0"/>
              <a:t>privilege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SYS and SYSTEM in 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7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provides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 database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multiple users</a:t>
            </a:r>
          </a:p>
          <a:p>
            <a:pPr lvl="1"/>
            <a:r>
              <a:rPr lang="en-US" dirty="0" smtClean="0"/>
              <a:t>MS </a:t>
            </a:r>
            <a:r>
              <a:rPr lang="en-US" dirty="0" smtClean="0"/>
              <a:t>SQL Server and </a:t>
            </a:r>
            <a:r>
              <a:rPr lang="en-US" dirty="0" smtClean="0"/>
              <a:t>MySQL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many databases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"User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schema</a:t>
            </a:r>
            <a:r>
              <a:rPr lang="en-US" dirty="0" smtClean="0"/>
              <a:t>) in Oracle" ==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en-US" dirty="0" smtClean="0"/>
              <a:t>" in MSSQL and MySQL</a:t>
            </a:r>
          </a:p>
          <a:p>
            <a:r>
              <a:rPr lang="en-US" dirty="0" smtClean="0"/>
              <a:t>Creating a new user (schema) and give typical privileges: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</a:t>
            </a:r>
            <a:r>
              <a:rPr lang="en-US" dirty="0" smtClean="0"/>
              <a:t>User in Oracle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962400"/>
            <a:ext cx="1066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USER </a:t>
            </a:r>
            <a:r>
              <a:rPr lang="en-US" b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maria</a:t>
            </a:r>
            <a:r>
              <a:rPr lang="en-US" b="1" spc="-3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3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IDENTIFIED BY "</a:t>
            </a:r>
            <a:r>
              <a:rPr lang="en-US" b="1" spc="-3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p@ssw0rd123</a:t>
            </a:r>
            <a:r>
              <a:rPr lang="en-US" b="1" spc="-3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DEFAULT TABLESPACE "USERS";</a:t>
            </a:r>
            <a:endParaRPr lang="en-US" b="1" spc="-30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spc="-3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CREATE SESSION, CREATE TABLE, CREATE VIEW, CREATE PROCEDURE, CREATE SEQUENCE, CREATE TRIGGER, UNLIMITED TABLESPACE TO maria;</a:t>
            </a:r>
          </a:p>
        </p:txBody>
      </p:sp>
    </p:spTree>
    <p:extLst>
      <p:ext uri="{BB962C8B-B14F-4D97-AF65-F5344CB8AC3E}">
        <p14:creationId xmlns:p14="http://schemas.microsoft.com/office/powerpoint/2010/main" val="407639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Users in Oracle may have certain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privileges</a:t>
            </a:r>
          </a:p>
          <a:p>
            <a:pPr lvl="1">
              <a:lnSpc>
                <a:spcPct val="110000"/>
              </a:lnSpc>
            </a:pPr>
            <a:r>
              <a:rPr lang="en-US" b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allows the </a:t>
            </a:r>
            <a:r>
              <a:rPr lang="en-US" dirty="0"/>
              <a:t>users to connect to DB</a:t>
            </a:r>
            <a:endParaRPr lang="en-US" b="1" spc="-30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b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spc="-3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 </a:t>
            </a:r>
            <a:r>
              <a:rPr lang="en-US" b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  <a:r>
              <a:rPr lang="en-US" b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spc="-3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 </a:t>
            </a:r>
            <a:r>
              <a:rPr lang="en-US" b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PROCEDURE</a:t>
            </a:r>
            <a:r>
              <a:rPr lang="en-US" b="1" spc="-3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spc="-3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 </a:t>
            </a:r>
            <a:r>
              <a:rPr lang="en-US" b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…</a:t>
            </a:r>
            <a:endParaRPr lang="en-US" b="1" spc="-30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UNLIMITED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TABLESPACE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/>
              <a:t>unlimited storage quota</a:t>
            </a:r>
          </a:p>
          <a:p>
            <a:pPr lvl="1">
              <a:lnSpc>
                <a:spcPct val="110000"/>
              </a:lnSpc>
            </a:pPr>
            <a:r>
              <a:rPr lang="en-US" b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SYSDBA</a:t>
            </a:r>
            <a:r>
              <a:rPr lang="en-US" dirty="0"/>
              <a:t> – </a:t>
            </a:r>
            <a:r>
              <a:rPr lang="en-US" dirty="0" smtClean="0"/>
              <a:t>unrestricted DB access</a:t>
            </a:r>
            <a:endParaRPr lang="en-US" b="1" spc="-30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Users in Oracle may have certain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roles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b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/>
              <a:t>database administrator (can add / edit / delete users, assign roles an privileges, edit all table data and edit all DB objects)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Privileges and Roles in 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User in SQL Developer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714500"/>
            <a:ext cx="5734050" cy="468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162" y="1141182"/>
            <a:ext cx="5734050" cy="468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12" y="2975597"/>
            <a:ext cx="4191000" cy="34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NUMBER(precision,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scale)</a:t>
            </a:r>
            <a:r>
              <a:rPr lang="en-US" dirty="0" smtClean="0"/>
              <a:t> – a number, e.g.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12345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precision</a:t>
            </a:r>
            <a:r>
              <a:rPr lang="en-US" dirty="0" smtClean="0"/>
              <a:t> – total number of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</a:t>
            </a:r>
            <a:r>
              <a:rPr lang="en-US" dirty="0" smtClean="0"/>
              <a:t> – number </a:t>
            </a:r>
            <a:r>
              <a:rPr lang="en-US" dirty="0"/>
              <a:t>of digits to the right of the decimal point</a:t>
            </a:r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VARCHAR2(length)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sequence of characters (up to 4000)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NVARCHAR2(length)</a:t>
            </a:r>
            <a:r>
              <a:rPr lang="en-US" dirty="0" smtClean="0"/>
              <a:t> </a:t>
            </a:r>
            <a:r>
              <a:rPr lang="en-US" dirty="0"/>
              <a:t>– sequence of </a:t>
            </a:r>
            <a:r>
              <a:rPr lang="en-US" dirty="0" smtClean="0"/>
              <a:t>Unicode characters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 smtClean="0"/>
              <a:t> – date and time, e.g.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18-June-2015 20:30:07</a:t>
            </a:r>
            <a:r>
              <a:rPr lang="en-US" dirty="0" smtClean="0"/>
              <a:t>"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en-US" dirty="0" smtClean="0"/>
              <a:t> – </a:t>
            </a:r>
            <a:r>
              <a:rPr lang="en-US" dirty="0"/>
              <a:t>binary </a:t>
            </a:r>
            <a:r>
              <a:rPr lang="en-US" dirty="0" smtClean="0"/>
              <a:t>large object (e.g. PDF document or JPEG image)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CLOB</a:t>
            </a:r>
            <a:r>
              <a:rPr lang="en-US" dirty="0" smtClean="0"/>
              <a:t> – character large object (e.g. HTML document)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6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in SQL Developer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219200"/>
            <a:ext cx="872690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5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Oracle database has some specifics</a:t>
            </a:r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database with </a:t>
            </a:r>
            <a:r>
              <a:rPr lang="en-US" dirty="0" smtClean="0"/>
              <a:t>many </a:t>
            </a:r>
            <a:r>
              <a:rPr lang="en-US" dirty="0" smtClean="0"/>
              <a:t>users (schemas)</a:t>
            </a:r>
            <a:endParaRPr lang="en-US" dirty="0" smtClean="0"/>
          </a:p>
          <a:p>
            <a:pPr lvl="2"/>
            <a:r>
              <a:rPr lang="en-US" dirty="0" smtClean="0"/>
              <a:t>Each user has its own schema (tables and other DB objects)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UPPERCASE</a:t>
            </a:r>
            <a:r>
              <a:rPr lang="en-US" dirty="0" smtClean="0"/>
              <a:t> </a:t>
            </a:r>
            <a:r>
              <a:rPr lang="en-US" dirty="0" smtClean="0"/>
              <a:t>for all identifiers</a:t>
            </a:r>
          </a:p>
          <a:p>
            <a:pPr lvl="2"/>
            <a:r>
              <a:rPr lang="en-US" dirty="0" smtClean="0"/>
              <a:t>Otherwise you should use the quoted syntax,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Table"</a:t>
            </a:r>
          </a:p>
          <a:p>
            <a:pPr lvl="1"/>
            <a:r>
              <a:rPr lang="en-US" dirty="0" smtClean="0"/>
              <a:t>No auto-increment </a:t>
            </a:r>
            <a:r>
              <a:rPr lang="en-US" dirty="0" smtClean="0"/>
              <a:t>columns (until version 12c)</a:t>
            </a:r>
            <a:endParaRPr lang="en-US" dirty="0" smtClean="0"/>
          </a:p>
          <a:p>
            <a:pPr lvl="2"/>
            <a:r>
              <a:rPr lang="en-US" dirty="0" smtClean="0"/>
              <a:t>Use a </a:t>
            </a:r>
            <a:r>
              <a:rPr lang="en-US" dirty="0" smtClean="0">
                <a:hlinkClick r:id="rId2"/>
              </a:rPr>
              <a:t>SEQUENCE + TRIGGER for auto-increment</a:t>
            </a:r>
            <a:endParaRPr lang="en-US" dirty="0" smtClean="0"/>
          </a:p>
          <a:p>
            <a:pPr lvl="1"/>
            <a:r>
              <a:rPr lang="en-US" dirty="0" smtClean="0"/>
              <a:t>In Oracle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is the same 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 smtClean="0"/>
              <a:t> (empty string)</a:t>
            </a:r>
          </a:p>
          <a:p>
            <a:pPr lvl="2"/>
            <a:r>
              <a:rPr lang="en-US" dirty="0" smtClean="0"/>
              <a:t>This causes many problems!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Beware: Oracle has </a:t>
            </a:r>
            <a:r>
              <a:rPr lang="en-US" dirty="0" smtClean="0"/>
              <a:t>Specifics!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1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Oracle, we have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dirty="0" smtClean="0"/>
              <a:t>" schema, coming as sample database</a:t>
            </a:r>
          </a:p>
          <a:p>
            <a:pPr lvl="1"/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dirty="0" smtClean="0"/>
              <a:t>" schema holds:</a:t>
            </a:r>
          </a:p>
          <a:p>
            <a:pPr lvl="2"/>
            <a:r>
              <a:rPr lang="en-US" dirty="0" smtClean="0"/>
              <a:t>Employees</a:t>
            </a:r>
          </a:p>
          <a:p>
            <a:pPr lvl="2"/>
            <a:r>
              <a:rPr lang="en-US" dirty="0" smtClean="0"/>
              <a:t>Jobs</a:t>
            </a:r>
          </a:p>
          <a:p>
            <a:pPr lvl="2"/>
            <a:r>
              <a:rPr lang="en-US" dirty="0" smtClean="0"/>
              <a:t>Departments</a:t>
            </a:r>
          </a:p>
          <a:p>
            <a:pPr lvl="2"/>
            <a:r>
              <a:rPr lang="en-US" dirty="0" smtClean="0"/>
              <a:t>Locations (addresses)</a:t>
            </a:r>
          </a:p>
          <a:p>
            <a:pPr lvl="2"/>
            <a:r>
              <a:rPr lang="en-US" dirty="0" smtClean="0"/>
              <a:t>Countries</a:t>
            </a:r>
          </a:p>
          <a:p>
            <a:pPr lvl="1"/>
            <a:r>
              <a:rPr lang="en-US" dirty="0" smtClean="0"/>
              <a:t>To use it, unlock the "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/>
              <a:t>" user and change its password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HR Sample Schema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2" y="1934028"/>
            <a:ext cx="4822566" cy="3657600"/>
          </a:xfrm>
          <a:prstGeom prst="roundRect">
            <a:avLst>
              <a:gd name="adj" fmla="val 1191"/>
            </a:avLst>
          </a:prstGeom>
        </p:spPr>
      </p:pic>
    </p:spTree>
    <p:extLst>
      <p:ext uri="{BB962C8B-B14F-4D97-AF65-F5344CB8AC3E}">
        <p14:creationId xmlns:p14="http://schemas.microsoft.com/office/powerpoint/2010/main" val="28822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SQL Developer supports database E/R diagrams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Modeler</a:t>
            </a:r>
            <a:r>
              <a:rPr lang="en-US" dirty="0" smtClean="0"/>
              <a:t> tool to reverse engineer a DB schema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Database Diagrams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8" y="3190437"/>
            <a:ext cx="4658375" cy="2715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84" y="2771279"/>
            <a:ext cx="573485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05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 Schema – </a:t>
            </a:r>
            <a:r>
              <a:rPr lang="en-US" smtClean="0"/>
              <a:t>E/R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/>
          <a:stretch/>
        </p:blipFill>
        <p:spPr>
          <a:xfrm>
            <a:off x="1217612" y="1124403"/>
            <a:ext cx="9815513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7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Oracle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dirty="0"/>
          </a:p>
        </p:txBody>
      </p:sp>
      <p:pic>
        <p:nvPicPr>
          <p:cNvPr id="2050" name="Picture 2" descr="http://i1-news.softpedia-static.com/images/news2/Oracle-s-Critical-Patch-Update-Fixes-169-Security-Bugs-470719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720825"/>
            <a:ext cx="8938472" cy="2778176"/>
          </a:xfrm>
          <a:prstGeom prst="roundRect">
            <a:avLst>
              <a:gd name="adj" fmla="val 15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4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is Oracle </a:t>
            </a:r>
            <a:r>
              <a:rPr lang="en-US" sz="3200" dirty="0" smtClean="0"/>
              <a:t>DB famous </a:t>
            </a:r>
            <a:r>
              <a:rPr lang="en-US" sz="3200" dirty="0" smtClean="0"/>
              <a:t>with?</a:t>
            </a:r>
          </a:p>
          <a:p>
            <a:r>
              <a:rPr lang="en-US" dirty="0" smtClean="0"/>
              <a:t>Does it have a free version?</a:t>
            </a:r>
          </a:p>
          <a:p>
            <a:r>
              <a:rPr lang="en-US" dirty="0" smtClean="0"/>
              <a:t>What is Oracle APEX?</a:t>
            </a:r>
          </a:p>
          <a:p>
            <a:r>
              <a:rPr lang="en-US" dirty="0" smtClean="0"/>
              <a:t>What is Oracle SQL Developer?</a:t>
            </a:r>
          </a:p>
          <a:p>
            <a:r>
              <a:rPr lang="en-US" dirty="0" smtClean="0"/>
              <a:t>How do we create a new </a:t>
            </a:r>
            <a:r>
              <a:rPr lang="en-US" dirty="0" smtClean="0"/>
              <a:t>user i</a:t>
            </a:r>
            <a:r>
              <a:rPr lang="en-US" dirty="0" smtClean="0"/>
              <a:t>n Oracle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you know some Oracle specifics</a:t>
            </a:r>
            <a:r>
              <a:rPr lang="bg-BG" dirty="0" smtClean="0"/>
              <a:t>?</a:t>
            </a:r>
            <a:endParaRPr lang="en-US" dirty="0" smtClean="0"/>
          </a:p>
          <a:p>
            <a:r>
              <a:rPr lang="en-US" dirty="0" smtClean="0"/>
              <a:t>How do we create DB diagram from</a:t>
            </a:r>
            <a:br>
              <a:rPr lang="en-US" dirty="0" smtClean="0"/>
            </a:br>
            <a:r>
              <a:rPr lang="en-US" dirty="0" smtClean="0"/>
              <a:t>existing database in Oracle SQL Developer?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556882" y="4801703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68" y="1348718"/>
            <a:ext cx="4114800" cy="30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smtClean="0"/>
              <a:t>Oracle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Oracle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Database</a:t>
            </a:r>
          </a:p>
          <a:p>
            <a:pPr lvl="1"/>
            <a:r>
              <a:rPr lang="en-US" dirty="0" smtClean="0"/>
              <a:t>World's leader in enterprise database systems</a:t>
            </a:r>
          </a:p>
          <a:p>
            <a:pPr lvl="1"/>
            <a:r>
              <a:rPr lang="en-US" dirty="0" smtClean="0"/>
              <a:t>Powers big organizations, e.g. the financial sector</a:t>
            </a:r>
          </a:p>
          <a:p>
            <a:pPr lvl="1"/>
            <a:r>
              <a:rPr lang="en-US" dirty="0"/>
              <a:t>Designed for very large databases (</a:t>
            </a:r>
            <a:r>
              <a:rPr lang="en-US" noProof="1"/>
              <a:t>exabytes</a:t>
            </a:r>
            <a:r>
              <a:rPr lang="en-US" dirty="0"/>
              <a:t> of data)</a:t>
            </a:r>
          </a:p>
          <a:p>
            <a:pPr lvl="1"/>
            <a:r>
              <a:rPr lang="en-US" dirty="0" smtClean="0"/>
              <a:t>Supports everything from the DB world</a:t>
            </a:r>
          </a:p>
          <a:p>
            <a:pPr lvl="2"/>
            <a:r>
              <a:rPr lang="en-US" dirty="0" smtClean="0"/>
              <a:t>Transactions, stored procedures, big data, cloud, …</a:t>
            </a:r>
          </a:p>
          <a:p>
            <a:r>
              <a:rPr lang="en-US" sz="3500" dirty="0" smtClean="0"/>
              <a:t>Very expensive, for big players only</a:t>
            </a:r>
          </a:p>
          <a:p>
            <a:pPr lvl="1"/>
            <a:r>
              <a:rPr lang="en-US" dirty="0" smtClean="0"/>
              <a:t>Has a free version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 Edition </a:t>
            </a:r>
            <a:r>
              <a:rPr lang="en-US" dirty="0" smtClean="0"/>
              <a:t>– XE)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Oracle Database?</a:t>
            </a:r>
            <a:endParaRPr lang="bg-BG" dirty="0"/>
          </a:p>
        </p:txBody>
      </p:sp>
      <p:pic>
        <p:nvPicPr>
          <p:cNvPr id="6" name="Picture 2" descr="database, storag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126" y="4419600"/>
            <a:ext cx="1867556" cy="186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hmisatrio.com/wp-content/uploads/2014/06/oracle_databas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396" y="1524474"/>
            <a:ext cx="2077016" cy="1170052"/>
          </a:xfrm>
          <a:prstGeom prst="roundRect">
            <a:avLst>
              <a:gd name="adj" fmla="val 1943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3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Oracle </a:t>
            </a:r>
            <a:r>
              <a:rPr lang="en-US" dirty="0" smtClean="0"/>
              <a:t>Database</a:t>
            </a:r>
            <a:r>
              <a:rPr lang="fr-FR" dirty="0" smtClean="0"/>
              <a:t> </a:t>
            </a:r>
            <a:r>
              <a:rPr lang="fr-FR" dirty="0"/>
              <a:t>Express Edition (XE)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Free, limited version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 CPU, 1 GB RAM, 11 GB storage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Installing Oracle Database XE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Download </a:t>
            </a:r>
            <a:r>
              <a:rPr lang="en-US" dirty="0" smtClean="0">
                <a:hlinkClick r:id="rId2"/>
              </a:rPr>
              <a:t>Oracle Database XE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Windows or Linux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Install it in a folder without spaces,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C:\Progra~1\Oracle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Remember the admin password (for the users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dirty="0" smtClean="0"/>
              <a:t>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Database Express Edition (XE)</a:t>
            </a:r>
            <a:endParaRPr lang="en-US" dirty="0"/>
          </a:p>
        </p:txBody>
      </p:sp>
      <p:pic>
        <p:nvPicPr>
          <p:cNvPr id="4098" name="Picture 2" descr="https://docs.oracle.com/cd/E17781_01/install.112/e18803/img/welcom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1524000"/>
            <a:ext cx="428674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6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Oracle XE services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OracleServiceXE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Oracle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database engine </a:t>
            </a:r>
            <a:r>
              <a:rPr lang="en-US" dirty="0" smtClean="0"/>
              <a:t>for the </a:t>
            </a:r>
            <a:r>
              <a:rPr lang="en-US" dirty="0"/>
              <a:t>"XE" </a:t>
            </a:r>
            <a:r>
              <a:rPr lang="en-US" dirty="0" smtClean="0"/>
              <a:t>instance (SID)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core of the Oracle </a:t>
            </a:r>
            <a:r>
              <a:rPr lang="en-US" dirty="0" smtClean="0"/>
              <a:t>database engine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OracleXETNSListener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Connects Oracle database with client applications (</a:t>
            </a:r>
            <a:r>
              <a:rPr lang="en-US" dirty="0" smtClean="0">
                <a:hlinkClick r:id="rId2"/>
              </a:rPr>
              <a:t>TNS service</a:t>
            </a:r>
            <a:r>
              <a:rPr lang="en-US" dirty="0" smtClean="0"/>
              <a:t>)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Listens on TCP port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1521</a:t>
            </a:r>
            <a:r>
              <a:rPr lang="en-US" dirty="0" smtClean="0"/>
              <a:t> (TNS listener)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Holds the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Application Express</a:t>
            </a:r>
            <a:r>
              <a:rPr lang="en-US" dirty="0" smtClean="0"/>
              <a:t>" </a:t>
            </a:r>
            <a:r>
              <a:rPr lang="en-US" dirty="0" smtClean="0"/>
              <a:t>Web interface </a:t>
            </a:r>
            <a:r>
              <a:rPr lang="en-US" dirty="0" smtClean="0"/>
              <a:t>(APEX)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Listens on TCP port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8080</a:t>
            </a:r>
            <a:r>
              <a:rPr lang="en-US" dirty="0" smtClean="0"/>
              <a:t> –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Database XE Services and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4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Oracle Application Express (APEX</a:t>
            </a:r>
            <a:r>
              <a:rPr lang="en-US" dirty="0" smtClean="0"/>
              <a:t>) –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localhost:8080/apex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Design</a:t>
            </a:r>
            <a:r>
              <a:rPr lang="en-US" sz="3000" dirty="0"/>
              <a:t>, develop </a:t>
            </a:r>
            <a:r>
              <a:rPr lang="en-US" sz="3000" dirty="0" smtClean="0"/>
              <a:t>and deploy database-driven Web applications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Web-based tool for SQL developers &amp; </a:t>
            </a:r>
            <a:r>
              <a:rPr lang="en-US" sz="3000" dirty="0" smtClean="0"/>
              <a:t>administrators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Oracle Application Express (APEX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6" y="3172456"/>
            <a:ext cx="6861176" cy="330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as admin in Oracle Application Express (APEX)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workspaces</a:t>
            </a:r>
          </a:p>
          <a:p>
            <a:r>
              <a:rPr lang="en-US" dirty="0" smtClean="0"/>
              <a:t>Manage workspace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Application Express (APEX</a:t>
            </a:r>
            <a:r>
              <a:rPr lang="en-US" dirty="0" smtClean="0"/>
              <a:t>) – Admin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81200"/>
            <a:ext cx="5544324" cy="2362530"/>
          </a:xfrm>
          <a:prstGeom prst="roundRect">
            <a:avLst>
              <a:gd name="adj" fmla="val 1308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456" y="3733800"/>
            <a:ext cx="5772956" cy="2591162"/>
          </a:xfrm>
          <a:prstGeom prst="roundRect">
            <a:avLst>
              <a:gd name="adj" fmla="val 983"/>
            </a:avLst>
          </a:prstGeom>
        </p:spPr>
      </p:pic>
    </p:spTree>
    <p:extLst>
      <p:ext uri="{BB962C8B-B14F-4D97-AF65-F5344CB8AC3E}">
        <p14:creationId xmlns:p14="http://schemas.microsoft.com/office/powerpoint/2010/main" val="78015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as user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dirty="0" smtClean="0"/>
              <a:t>" in Oracle Application Express (APEX)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Manage database objects</a:t>
            </a:r>
          </a:p>
          <a:p>
            <a:r>
              <a:rPr lang="en-US" dirty="0" smtClean="0"/>
              <a:t>Run SQL commands</a:t>
            </a:r>
          </a:p>
          <a:p>
            <a:r>
              <a:rPr lang="en-US" dirty="0" smtClean="0"/>
              <a:t>Build SQL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Application Express (APEX</a:t>
            </a:r>
            <a:r>
              <a:rPr lang="en-US" dirty="0" smtClean="0"/>
              <a:t>) – SQL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80870"/>
            <a:ext cx="5544324" cy="2362530"/>
          </a:xfrm>
          <a:prstGeom prst="roundRect">
            <a:avLst>
              <a:gd name="adj" fmla="val 1308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6262"/>
          <a:stretch/>
        </p:blipFill>
        <p:spPr>
          <a:xfrm>
            <a:off x="5942012" y="2299025"/>
            <a:ext cx="5582429" cy="4036464"/>
          </a:xfrm>
          <a:prstGeom prst="roundRect">
            <a:avLst>
              <a:gd name="adj" fmla="val 1308"/>
            </a:avLst>
          </a:prstGeom>
        </p:spPr>
      </p:pic>
    </p:spTree>
    <p:extLst>
      <p:ext uri="{BB962C8B-B14F-4D97-AF65-F5344CB8AC3E}">
        <p14:creationId xmlns:p14="http://schemas.microsoft.com/office/powerpoint/2010/main" val="71101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Oracle SQL Developer </a:t>
            </a:r>
            <a:r>
              <a:rPr lang="en-US" sz="3200" dirty="0" smtClean="0"/>
              <a:t>is database GUI client tool for managing Oracle </a:t>
            </a:r>
            <a:r>
              <a:rPr lang="en-US" sz="3200" dirty="0" smtClean="0"/>
              <a:t>databases: SQL queries, manage DB schema, code, debug, 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SQL Developer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78" y="2525781"/>
            <a:ext cx="73533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1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1023</Words>
  <Application>Microsoft Office PowerPoint</Application>
  <PresentationFormat>Custom</PresentationFormat>
  <Paragraphs>173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Introduction to Oracle</vt:lpstr>
      <vt:lpstr>Oracle Database</vt:lpstr>
      <vt:lpstr>What is Oracle Database?</vt:lpstr>
      <vt:lpstr>Oracle Database Express Edition (XE)</vt:lpstr>
      <vt:lpstr>Oracle Database XE Services and Ports</vt:lpstr>
      <vt:lpstr>Oracle Application Express (APEX)</vt:lpstr>
      <vt:lpstr>Oracle Application Express (APEX) – Admin</vt:lpstr>
      <vt:lpstr>Oracle Application Express (APEX) – SQL</vt:lpstr>
      <vt:lpstr>Oracle SQL Developer</vt:lpstr>
      <vt:lpstr>Users SYS and SYSTEM in Oracle</vt:lpstr>
      <vt:lpstr>Creating a New User in Oracle</vt:lpstr>
      <vt:lpstr>User Privileges and Roles in Oracle</vt:lpstr>
      <vt:lpstr>Creating a New User in SQL Developer</vt:lpstr>
      <vt:lpstr>Oracle Data Types</vt:lpstr>
      <vt:lpstr>Creating Tables in SQL Developer</vt:lpstr>
      <vt:lpstr>Beware: Oracle has Specifics!</vt:lpstr>
      <vt:lpstr>The HR Sample Schema</vt:lpstr>
      <vt:lpstr>Creating Database Diagrams</vt:lpstr>
      <vt:lpstr>HR Schema – E/R Diagram</vt:lpstr>
      <vt:lpstr>Summary</vt:lpstr>
      <vt:lpstr>Introduction to Oracle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Oracle</dc:title>
  <dc:subject>Software Development Course</dc:subject>
  <dc:creator/>
  <cp:keywords>Databases, SQL, programming, SoftUni, Software University, programming, software development, software engineering, course, Oracle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2015-06-18T13:48:42Z</dcterms:modified>
  <cp:category>Databases, SQL, programming, SoftUni, Software University, programming, software development, software engineering, course, Oracle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